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1" r:id="rId1"/>
  </p:sldMasterIdLst>
  <p:notesMasterIdLst>
    <p:notesMasterId r:id="rId16"/>
  </p:notesMasterIdLst>
  <p:sldIdLst>
    <p:sldId id="281" r:id="rId2"/>
    <p:sldId id="282" r:id="rId3"/>
    <p:sldId id="274" r:id="rId4"/>
    <p:sldId id="276" r:id="rId5"/>
    <p:sldId id="275" r:id="rId6"/>
    <p:sldId id="278" r:id="rId7"/>
    <p:sldId id="283" r:id="rId8"/>
    <p:sldId id="265" r:id="rId9"/>
    <p:sldId id="284" r:id="rId10"/>
    <p:sldId id="285" r:id="rId11"/>
    <p:sldId id="286" r:id="rId12"/>
    <p:sldId id="287" r:id="rId13"/>
    <p:sldId id="288" r:id="rId14"/>
    <p:sldId id="289" r:id="rId15"/>
  </p:sldIdLst>
  <p:sldSz cx="16256000" cy="9145588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9F"/>
    <a:srgbClr val="2493AB"/>
    <a:srgbClr val="B7D254"/>
    <a:srgbClr val="FF66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B344D84-9AFB-497E-A393-DC336BA19D2E}" styleName="Styl pośredni 3 — Ak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8034E78-7F5D-4C2E-B375-FC64B27BC917}" styleName="Styl ciemny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Styl pośredni 4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Styl jasny 3 — Ak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 pośredni 1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77" autoAdjust="0"/>
    <p:restoredTop sz="81720" autoAdjust="0"/>
  </p:normalViewPr>
  <p:slideViewPr>
    <p:cSldViewPr>
      <p:cViewPr varScale="1">
        <p:scale>
          <a:sx n="64" d="100"/>
          <a:sy n="64" d="100"/>
        </p:scale>
        <p:origin x="840" y="82"/>
      </p:cViewPr>
      <p:guideLst>
        <p:guide orient="horz" pos="2880"/>
        <p:guide pos="5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9118481-BCC5-4D1B-8DF8-245E6D1FA7B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1259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118481-BCC5-4D1B-8DF8-245E6D1FA7B0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6816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118481-BCC5-4D1B-8DF8-245E6D1FA7B0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5425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118481-BCC5-4D1B-8DF8-245E6D1FA7B0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7637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118481-BCC5-4D1B-8DF8-245E6D1FA7B0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7348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118481-BCC5-4D1B-8DF8-245E6D1FA7B0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8453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118481-BCC5-4D1B-8DF8-245E6D1FA7B0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3260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118481-BCC5-4D1B-8DF8-245E6D1FA7B0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0987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118481-BCC5-4D1B-8DF8-245E6D1FA7B0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3656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118481-BCC5-4D1B-8DF8-245E6D1FA7B0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9145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3938" y="1629222"/>
            <a:ext cx="6928124" cy="373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P:\Jagoda\PORT_MANUAL\poprawki\Prezentacja\PASEK DO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8" y="8491699"/>
            <a:ext cx="16262697" cy="65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/>
          <p:cNvSpPr txBox="1"/>
          <p:nvPr userDrawn="1"/>
        </p:nvSpPr>
        <p:spPr>
          <a:xfrm>
            <a:off x="10788103" y="8659903"/>
            <a:ext cx="4972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kern="0" baseline="0" dirty="0">
                <a:solidFill>
                  <a:schemeClr val="bg1"/>
                </a:solidFill>
                <a:latin typeface="Khand Light" panose="02000000000000000000" pitchFamily="2" charset="-18"/>
                <a:ea typeface="+mj-ea"/>
                <a:cs typeface="Khand Light" panose="02000000000000000000" pitchFamily="2" charset="-18"/>
              </a:rPr>
              <a:t>Dla rozwoju infrastruktury i środowiska 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EDFF3C64-6DA3-4434-81E1-737FE3EB0095}"/>
              </a:ext>
            </a:extLst>
          </p:cNvPr>
          <p:cNvSpPr txBox="1"/>
          <p:nvPr userDrawn="1"/>
        </p:nvSpPr>
        <p:spPr>
          <a:xfrm>
            <a:off x="1709310" y="7945932"/>
            <a:ext cx="12959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0" kern="0" baseline="0" dirty="0">
                <a:solidFill>
                  <a:srgbClr val="00829F"/>
                </a:solidFill>
                <a:latin typeface="Khand Semibold" panose="02000000000000000000" pitchFamily="2" charset="-18"/>
                <a:ea typeface="+mj-ea"/>
                <a:cs typeface="Khand Semibold" panose="02000000000000000000" pitchFamily="2" charset="-18"/>
              </a:rPr>
              <a:t>www.portczystejenergii.pl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P:\Jagoda\PORT_MANUAL\poprawki\Prezentacja\PASEK GOR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90"/>
            <a:ext cx="16255999" cy="27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:\Jagoda\PORT_MANUAL\poprawki\Prezentacja\LOGO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00" y="813520"/>
            <a:ext cx="1601788" cy="151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30226" y="3420666"/>
            <a:ext cx="1466215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152" tIns="72576" rIns="145152" bIns="72576" numCol="1" anchor="ctr" anchorCtr="0" compatLnSpc="1">
            <a:prstTxWarp prst="textNoShape">
              <a:avLst/>
            </a:prstTxWarp>
          </a:bodyPr>
          <a:lstStyle>
            <a:lvl1pPr algn="ctr">
              <a:defRPr sz="6800">
                <a:solidFill>
                  <a:srgbClr val="B7D254"/>
                </a:solidFill>
                <a:latin typeface="Khand Bold" panose="02000000000000000000" pitchFamily="2" charset="-18"/>
                <a:cs typeface="Khand Bold" panose="02000000000000000000" pitchFamily="2" charset="-18"/>
              </a:defRPr>
            </a:lvl1pPr>
          </a:lstStyle>
          <a:p>
            <a:pPr lvl="0"/>
            <a:r>
              <a:rPr lang="pl-PL" dirty="0"/>
              <a:t>KLIKNIJ, ABY EDYTOWAĆ TYTUŁ</a:t>
            </a:r>
          </a:p>
        </p:txBody>
      </p:sp>
      <p:sp>
        <p:nvSpPr>
          <p:cNvPr id="17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38400" y="4716810"/>
            <a:ext cx="11379200" cy="15121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pl-PL" sz="3600" kern="0" dirty="0">
                <a:solidFill>
                  <a:schemeClr val="tx1"/>
                </a:solidFill>
                <a:latin typeface="Khand Light" panose="02000000000000000000" pitchFamily="2" charset="-18"/>
                <a:ea typeface="+mj-ea"/>
                <a:cs typeface="Khand Light" panose="02000000000000000000" pitchFamily="2" charset="-1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podtytuł</a:t>
            </a:r>
          </a:p>
        </p:txBody>
      </p:sp>
      <p:sp>
        <p:nvSpPr>
          <p:cNvPr id="19" name="Symbol zastępczy tekstu 2"/>
          <p:cNvSpPr>
            <a:spLocks noGrp="1"/>
          </p:cNvSpPr>
          <p:nvPr>
            <p:ph type="body" idx="10"/>
          </p:nvPr>
        </p:nvSpPr>
        <p:spPr>
          <a:xfrm>
            <a:off x="8488040" y="641672"/>
            <a:ext cx="7181850" cy="852488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lang="pl-PL" sz="2800" kern="0" dirty="0" smtClean="0">
                <a:solidFill>
                  <a:srgbClr val="2493AB"/>
                </a:solidFill>
                <a:latin typeface="Khand Light" panose="02000000000000000000" pitchFamily="2" charset="-18"/>
                <a:ea typeface="+mj-ea"/>
                <a:cs typeface="Khand Light" panose="02000000000000000000" pitchFamily="2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2" name="Picture 2" descr="P:\Jagoda\PORT_MANUAL\poprawki\Prezentacja\PASEK DOL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8" y="8491699"/>
            <a:ext cx="16262697" cy="65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e tekstowe 12"/>
          <p:cNvSpPr txBox="1"/>
          <p:nvPr userDrawn="1"/>
        </p:nvSpPr>
        <p:spPr>
          <a:xfrm>
            <a:off x="10788103" y="8659903"/>
            <a:ext cx="4972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kern="0" baseline="0" dirty="0">
                <a:solidFill>
                  <a:schemeClr val="bg1"/>
                </a:solidFill>
                <a:latin typeface="Khand Light" panose="02000000000000000000" pitchFamily="2" charset="-18"/>
                <a:ea typeface="+mj-ea"/>
                <a:cs typeface="Khand Light" panose="02000000000000000000" pitchFamily="2" charset="-18"/>
              </a:rPr>
              <a:t>Dla rozwoju infrastruktury i środowiska </a:t>
            </a:r>
          </a:p>
        </p:txBody>
      </p:sp>
    </p:spTree>
    <p:extLst>
      <p:ext uri="{BB962C8B-B14F-4D97-AF65-F5344CB8AC3E}">
        <p14:creationId xmlns:p14="http://schemas.microsoft.com/office/powerpoint/2010/main" val="3294755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Jagoda\PORT_MANUAL\poprawki\Prezentacja\PASEK DO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8" y="8491699"/>
            <a:ext cx="16262697" cy="65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:\Jagoda\PORT_MANUAL\poprawki\Prezentacja\PASEK GORA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90"/>
            <a:ext cx="16255999" cy="27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67718" y="457126"/>
            <a:ext cx="12844858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152" tIns="72576" rIns="145152" bIns="72576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5400">
                <a:solidFill>
                  <a:srgbClr val="B7D254"/>
                </a:solidFill>
                <a:latin typeface="Khand Medium" panose="02000000000000000000" pitchFamily="2" charset="-18"/>
                <a:cs typeface="Khand Medium" panose="02000000000000000000" pitchFamily="2" charset="-18"/>
              </a:defRPr>
            </a:lvl1pPr>
          </a:lstStyle>
          <a:p>
            <a:pPr lvl="0"/>
            <a:r>
              <a:rPr lang="pl-PL" dirty="0"/>
              <a:t>KLIKNIJ, ABY EDYTOWAĆ TYTUŁ</a:t>
            </a:r>
          </a:p>
        </p:txBody>
      </p:sp>
      <p:sp>
        <p:nvSpPr>
          <p:cNvPr id="9" name="pole tekstowe 8"/>
          <p:cNvSpPr txBox="1"/>
          <p:nvPr userDrawn="1"/>
        </p:nvSpPr>
        <p:spPr>
          <a:xfrm>
            <a:off x="10788103" y="8659903"/>
            <a:ext cx="4972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kern="0" baseline="0" dirty="0">
                <a:solidFill>
                  <a:schemeClr val="bg1"/>
                </a:solidFill>
                <a:latin typeface="Khand Light" panose="02000000000000000000" pitchFamily="2" charset="-18"/>
                <a:ea typeface="+mj-ea"/>
                <a:cs typeface="Khand Light" panose="02000000000000000000" pitchFamily="2" charset="-18"/>
              </a:rPr>
              <a:t>Dla rozwoju infrastruktury i środowiska </a:t>
            </a:r>
          </a:p>
        </p:txBody>
      </p:sp>
      <p:pic>
        <p:nvPicPr>
          <p:cNvPr id="10" name="Picture 5" descr="P:\Jagoda\PORT_MANUAL\poprawki\Prezentacja\pasek cienki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68" y="1656656"/>
            <a:ext cx="14977664" cy="6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1900495" y="1753640"/>
            <a:ext cx="3792537" cy="485775"/>
          </a:xfrm>
          <a:prstGeom prst="rect">
            <a:avLst/>
          </a:prstGeom>
        </p:spPr>
        <p:txBody>
          <a:bodyPr/>
          <a:lstStyle>
            <a:lvl1pPr algn="r">
              <a:defRPr lang="pl-PL" sz="1800" kern="1200" smtClean="0">
                <a:solidFill>
                  <a:srgbClr val="2493AB"/>
                </a:solidFill>
                <a:latin typeface="Khand Medium" panose="02000000000000000000" pitchFamily="2" charset="-18"/>
                <a:ea typeface="+mj-ea"/>
                <a:cs typeface="Khand Medium" panose="02000000000000000000" pitchFamily="2" charset="-18"/>
              </a:defRPr>
            </a:lvl1pPr>
          </a:lstStyle>
          <a:p>
            <a:fld id="{C1B3F321-86CF-4C3B-AA95-E799B2EACF88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8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84104" y="2340546"/>
            <a:ext cx="15193688" cy="5544616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pl-PL" sz="2400" kern="1200" dirty="0">
                <a:solidFill>
                  <a:schemeClr val="tx1"/>
                </a:solidFill>
                <a:latin typeface="Khand Light" panose="02000000000000000000" pitchFamily="2" charset="-18"/>
                <a:ea typeface="+mj-ea"/>
                <a:cs typeface="Khand Light" panose="02000000000000000000" pitchFamily="2" charset="-1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dodać treść…</a:t>
            </a:r>
          </a:p>
        </p:txBody>
      </p:sp>
      <p:pic>
        <p:nvPicPr>
          <p:cNvPr id="14" name="Picture 4" descr="P:\Jagoda\PORT_MANUAL\poprawki\Prezentacja\LOGO2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1139" y="396330"/>
            <a:ext cx="1105693" cy="104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e tekstowe 14"/>
          <p:cNvSpPr txBox="1"/>
          <p:nvPr userDrawn="1"/>
        </p:nvSpPr>
        <p:spPr>
          <a:xfrm>
            <a:off x="10342865" y="8029178"/>
            <a:ext cx="5391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b="0" kern="0" baseline="0" dirty="0">
                <a:solidFill>
                  <a:srgbClr val="00829F"/>
                </a:solidFill>
                <a:latin typeface="Khand Semibold" panose="02000000000000000000" pitchFamily="2" charset="-18"/>
                <a:ea typeface="+mn-ea"/>
                <a:cs typeface="Khand Semibold" panose="02000000000000000000" pitchFamily="2" charset="-18"/>
              </a:rPr>
              <a:t>www.portczystejenergii.pl</a:t>
            </a:r>
          </a:p>
        </p:txBody>
      </p:sp>
    </p:spTree>
    <p:extLst>
      <p:ext uri="{BB962C8B-B14F-4D97-AF65-F5344CB8AC3E}">
        <p14:creationId xmlns:p14="http://schemas.microsoft.com/office/powerpoint/2010/main" val="207713876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995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84" r:id="rId2"/>
    <p:sldLayoutId id="214748368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19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718" y="486420"/>
            <a:ext cx="13708954" cy="1062038"/>
          </a:xfrm>
        </p:spPr>
        <p:txBody>
          <a:bodyPr/>
          <a:lstStyle/>
          <a:p>
            <a:r>
              <a:rPr lang="pl-PL" sz="4000" b="1" dirty="0">
                <a:latin typeface="Khand Light"/>
              </a:rPr>
              <a:t>FINANSOWANIE PROJEKTU – ZAPROJEKTOWANIE I BUDOWA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2536" y="7741146"/>
            <a:ext cx="28803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926445" y="2124522"/>
            <a:ext cx="14329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000" b="1" dirty="0">
              <a:latin typeface="+mn-lt"/>
            </a:endParaRPr>
          </a:p>
          <a:p>
            <a:pPr algn="ctr"/>
            <a:r>
              <a:rPr lang="pl-PL" sz="2000" b="1" dirty="0">
                <a:latin typeface="+mn-lt"/>
              </a:rPr>
              <a:t>Koszty budowy i projektowania zostaną sfinansowane ze środków UE, pożyczki NFOŚiGW oraz z 2 % udziałem spółki miejskiej.</a:t>
            </a:r>
          </a:p>
        </p:txBody>
      </p:sp>
      <p:graphicFrame>
        <p:nvGraphicFramePr>
          <p:cNvPr id="4" name="Obiekt 3">
            <a:extLst>
              <a:ext uri="{FF2B5EF4-FFF2-40B4-BE49-F238E27FC236}">
                <a16:creationId xmlns:a16="http://schemas.microsoft.com/office/drawing/2014/main" xmlns="" id="{E26ECDD9-5939-4D43-B44B-0B29386E6A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355848"/>
              </p:ext>
            </p:extLst>
          </p:nvPr>
        </p:nvGraphicFramePr>
        <p:xfrm>
          <a:off x="1178473" y="2832408"/>
          <a:ext cx="13825536" cy="5616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Image" r:id="rId5" imgW="31746032" imgH="12901587" progId="">
                  <p:embed/>
                </p:oleObj>
              </mc:Choice>
              <mc:Fallback>
                <p:oleObj name="Image" r:id="rId5" imgW="31746032" imgH="12901587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8473" y="2832408"/>
                        <a:ext cx="13825536" cy="56164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ymbol zastępczy numeru slajdu 2">
            <a:extLst>
              <a:ext uri="{FF2B5EF4-FFF2-40B4-BE49-F238E27FC236}">
                <a16:creationId xmlns:a16="http://schemas.microsoft.com/office/drawing/2014/main" xmlns="" id="{DFC33E55-B0D8-4684-B985-39F89CC59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0495" y="1753640"/>
            <a:ext cx="3792537" cy="485775"/>
          </a:xfrm>
        </p:spPr>
        <p:txBody>
          <a:bodyPr/>
          <a:lstStyle/>
          <a:p>
            <a:fld id="{C1B3F321-86CF-4C3B-AA95-E799B2EACF88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363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718" y="486420"/>
            <a:ext cx="13708954" cy="1062038"/>
          </a:xfrm>
        </p:spPr>
        <p:txBody>
          <a:bodyPr/>
          <a:lstStyle/>
          <a:p>
            <a:r>
              <a:rPr lang="pl-PL" sz="4000" b="1" dirty="0">
                <a:latin typeface="Khand Light"/>
              </a:rPr>
              <a:t>FINANSOWANIE PROJEKTU - EKSPLOATACJA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2536" y="7741146"/>
            <a:ext cx="28803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xmlns="" id="{2C0A3AC8-5D3D-46A0-B85A-FDE635C09AAD}"/>
              </a:ext>
            </a:extLst>
          </p:cNvPr>
          <p:cNvSpPr/>
          <p:nvPr/>
        </p:nvSpPr>
        <p:spPr>
          <a:xfrm>
            <a:off x="495152" y="2052514"/>
            <a:ext cx="142519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+mn-lt"/>
              </a:rPr>
              <a:t/>
            </a:r>
            <a:br>
              <a:rPr lang="pl-PL" sz="2000" dirty="0">
                <a:latin typeface="+mn-lt"/>
              </a:rPr>
            </a:br>
            <a:r>
              <a:rPr lang="pl-PL" sz="2000" b="1" dirty="0">
                <a:latin typeface="+mn-lt"/>
              </a:rPr>
              <a:t>Koszty eksploatacji spalarni będą pokrywane z opłaty </a:t>
            </a:r>
            <a:r>
              <a:rPr lang="pl-PL" sz="2000" b="1" dirty="0" smtClean="0">
                <a:latin typeface="+mn-lt"/>
              </a:rPr>
              <a:t>za </a:t>
            </a:r>
            <a:r>
              <a:rPr lang="pl-PL" sz="2000" b="1" dirty="0">
                <a:latin typeface="+mn-lt"/>
              </a:rPr>
              <a:t>gospodarowanie odpadami komunalnymi.</a:t>
            </a:r>
          </a:p>
          <a:p>
            <a:endParaRPr lang="pl-PL" sz="2000" dirty="0">
              <a:latin typeface="+mn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711176" y="5436890"/>
            <a:ext cx="1483364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2000" b="1" dirty="0">
              <a:latin typeface="+mn-lt"/>
            </a:endParaRPr>
          </a:p>
          <a:p>
            <a:pPr algn="just"/>
            <a:r>
              <a:rPr lang="pl-PL" sz="2000" b="1" dirty="0">
                <a:latin typeface="+mn-lt"/>
              </a:rPr>
              <a:t>Szacuje się, iż podwyżka miesięczna przypadająca na jednego mieszkańca, wynikająca ze zrealizowania inwestycji, może wynieść do </a:t>
            </a:r>
            <a:r>
              <a:rPr lang="pl-PL" sz="2000" b="1" dirty="0" smtClean="0">
                <a:latin typeface="+mn-lt"/>
              </a:rPr>
              <a:t>2,5 zł.  </a:t>
            </a:r>
            <a:r>
              <a:rPr lang="pl-PL" sz="2000" b="1" dirty="0">
                <a:latin typeface="+mn-lt"/>
              </a:rPr>
              <a:t>Zgodnie z wynikami badań opinii publicznej (próba - 2002 mieszkańców), przeprowadzonych przez ZU w 2016 r., aż 80% gdańszczan byłoby skłonnych zaakceptować przedmiotową podwyżkę</a:t>
            </a:r>
            <a:r>
              <a:rPr lang="pl-PL" sz="2000" b="1" dirty="0" smtClean="0">
                <a:latin typeface="+mn-lt"/>
              </a:rPr>
              <a:t>.  </a:t>
            </a:r>
          </a:p>
          <a:p>
            <a:pPr algn="just"/>
            <a:endParaRPr lang="pl-PL" sz="2000" b="1" dirty="0">
              <a:latin typeface="+mn-lt"/>
            </a:endParaRPr>
          </a:p>
          <a:p>
            <a:pPr algn="ctr"/>
            <a:r>
              <a:rPr lang="pl-PL" sz="2600" b="1" u="sng" dirty="0" smtClean="0">
                <a:latin typeface="+mn-lt"/>
              </a:rPr>
              <a:t>W przeliczeniu na m2 podwyżka wyniesie do 9 groszy (miesięcznie).</a:t>
            </a:r>
            <a:endParaRPr lang="pl-PL" sz="2600" b="1" u="sng" dirty="0">
              <a:latin typeface="+mn-lt"/>
            </a:endParaRPr>
          </a:p>
          <a:p>
            <a:endParaRPr lang="pl-PL" sz="2000" dirty="0">
              <a:latin typeface="+mn-lt"/>
            </a:endParaRPr>
          </a:p>
        </p:txBody>
      </p:sp>
      <p:graphicFrame>
        <p:nvGraphicFramePr>
          <p:cNvPr id="3" name="Obiekt 2">
            <a:extLst>
              <a:ext uri="{FF2B5EF4-FFF2-40B4-BE49-F238E27FC236}">
                <a16:creationId xmlns:a16="http://schemas.microsoft.com/office/drawing/2014/main" xmlns="" id="{84A14B57-7D4E-4C5C-A6C3-1EDDBA0733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664175"/>
              </p:ext>
            </p:extLst>
          </p:nvPr>
        </p:nvGraphicFramePr>
        <p:xfrm>
          <a:off x="2334443" y="3070918"/>
          <a:ext cx="11587112" cy="250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Image" r:id="rId5" imgW="21180952" imgH="4571429" progId="">
                  <p:embed/>
                </p:oleObj>
              </mc:Choice>
              <mc:Fallback>
                <p:oleObj name="Image" r:id="rId5" imgW="21180952" imgH="4571429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4443" y="3070918"/>
                        <a:ext cx="11587112" cy="250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ymbol zastępczy numeru slajdu 2">
            <a:extLst>
              <a:ext uri="{FF2B5EF4-FFF2-40B4-BE49-F238E27FC236}">
                <a16:creationId xmlns:a16="http://schemas.microsoft.com/office/drawing/2014/main" xmlns="" id="{4E094F8C-CBBD-47BD-8B73-EDDF62430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0495" y="1753640"/>
            <a:ext cx="3792537" cy="485775"/>
          </a:xfrm>
        </p:spPr>
        <p:txBody>
          <a:bodyPr/>
          <a:lstStyle/>
          <a:p>
            <a:fld id="{C1B3F321-86CF-4C3B-AA95-E799B2EACF88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363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718" y="486420"/>
            <a:ext cx="13708954" cy="1062038"/>
          </a:xfrm>
        </p:spPr>
        <p:txBody>
          <a:bodyPr/>
          <a:lstStyle/>
          <a:p>
            <a:r>
              <a:rPr lang="pl-PL" sz="4000" b="1" dirty="0">
                <a:latin typeface="Khand Light"/>
              </a:rPr>
              <a:t>HARMONOGRAM PROJEKTU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2536" y="7741146"/>
            <a:ext cx="28803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iekt 2">
            <a:extLst>
              <a:ext uri="{FF2B5EF4-FFF2-40B4-BE49-F238E27FC236}">
                <a16:creationId xmlns:a16="http://schemas.microsoft.com/office/drawing/2014/main" xmlns="" id="{151345A4-9063-4967-8952-B66A968A34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096387"/>
              </p:ext>
            </p:extLst>
          </p:nvPr>
        </p:nvGraphicFramePr>
        <p:xfrm>
          <a:off x="2709863" y="1982684"/>
          <a:ext cx="10836275" cy="645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Image" r:id="rId5" imgW="31746032" imgH="18933333" progId="">
                  <p:embed/>
                </p:oleObj>
              </mc:Choice>
              <mc:Fallback>
                <p:oleObj name="Image" r:id="rId5" imgW="31746032" imgH="18933333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63" y="1982684"/>
                        <a:ext cx="10836275" cy="6459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ymbol zastępczy numeru slajdu 2">
            <a:extLst>
              <a:ext uri="{FF2B5EF4-FFF2-40B4-BE49-F238E27FC236}">
                <a16:creationId xmlns:a16="http://schemas.microsoft.com/office/drawing/2014/main" xmlns="" id="{7AAE13F0-A0AE-4A67-849D-8AA816D7E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0495" y="1753640"/>
            <a:ext cx="3792537" cy="485775"/>
          </a:xfrm>
        </p:spPr>
        <p:txBody>
          <a:bodyPr/>
          <a:lstStyle/>
          <a:p>
            <a:fld id="{C1B3F321-86CF-4C3B-AA95-E799B2EACF88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363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>
                <a:latin typeface="Khand Light"/>
              </a:rPr>
              <a:t>PORÓWNANIE PCE DO INNYCH SPALARNI</a:t>
            </a:r>
            <a:br>
              <a:rPr lang="pl-PL" sz="4000" b="1" dirty="0">
                <a:latin typeface="Khand Light"/>
              </a:rPr>
            </a:br>
            <a:r>
              <a:rPr lang="pl-PL" sz="4000" b="1" dirty="0">
                <a:latin typeface="Khand Light"/>
              </a:rPr>
              <a:t>ODPADÓW KOMUNALNYCH W POLSCE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F321-86CF-4C3B-AA95-E799B2EACF88}" type="slidenum">
              <a:rPr lang="pl-PL" smtClean="0"/>
              <a:pPr/>
              <a:t>13</a:t>
            </a:fld>
            <a:endParaRPr lang="pl-P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2536" y="7741146"/>
            <a:ext cx="28803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44" name="AutoShape 28" descr="https://poczta.nazwa.pl/ajax/mail?action=attachment&amp;session=d6558bdfbded4abd85a75674118006b0&amp;folder=default0%2FINBOX&amp;id=7713&amp;attachment=2&amp;save=0&amp;filter=1"/>
          <p:cNvSpPr>
            <a:spLocks noChangeAspect="1" noChangeArrowheads="1"/>
          </p:cNvSpPr>
          <p:nvPr/>
        </p:nvSpPr>
        <p:spPr bwMode="auto">
          <a:xfrm>
            <a:off x="155575" y="-1820863"/>
            <a:ext cx="7600950" cy="3800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9308" y="2700586"/>
            <a:ext cx="12457384" cy="557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75472" y="1836490"/>
            <a:ext cx="410643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181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277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0226" y="3725070"/>
            <a:ext cx="14662150" cy="1062038"/>
          </a:xfrm>
        </p:spPr>
        <p:txBody>
          <a:bodyPr/>
          <a:lstStyle/>
          <a:p>
            <a:r>
              <a:rPr lang="pl-PL" sz="4800" b="1" dirty="0"/>
              <a:t/>
            </a:r>
            <a:br>
              <a:rPr lang="pl-PL" sz="4800" b="1" dirty="0"/>
            </a:br>
            <a:r>
              <a:rPr lang="pl-PL" sz="5600" b="1" dirty="0">
                <a:latin typeface="Khand Light"/>
              </a:rPr>
              <a:t>STAN PRZYGOTOWAŃ </a:t>
            </a:r>
            <a:br>
              <a:rPr lang="pl-PL" sz="5600" b="1" dirty="0">
                <a:latin typeface="Khand Light"/>
              </a:rPr>
            </a:br>
            <a:r>
              <a:rPr lang="pl-PL" sz="5600" b="1" dirty="0">
                <a:latin typeface="Khand Light"/>
              </a:rPr>
              <a:t>DO BUDOWY </a:t>
            </a:r>
            <a:br>
              <a:rPr lang="pl-PL" sz="5600" b="1" dirty="0">
                <a:latin typeface="Khand Light"/>
              </a:rPr>
            </a:br>
            <a:r>
              <a:rPr lang="pl-PL" sz="5600" b="1" dirty="0">
                <a:latin typeface="Khand Light"/>
              </a:rPr>
              <a:t>SPALARNI ODPADÓW W GDAŃSKU</a:t>
            </a:r>
            <a:br>
              <a:rPr lang="pl-PL" sz="5600" b="1" dirty="0">
                <a:latin typeface="Khand Light"/>
              </a:rPr>
            </a:br>
            <a:endParaRPr lang="pl-PL" sz="5600" b="1" dirty="0">
              <a:latin typeface="Khand Light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810666" y="6582590"/>
            <a:ext cx="14662150" cy="10620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sz="2600" b="1" dirty="0">
                <a:solidFill>
                  <a:srgbClr val="B7D254"/>
                </a:solidFill>
                <a:latin typeface="Khand Light"/>
                <a:cs typeface="Khand Bold" panose="02000000000000000000" pitchFamily="2" charset="-18"/>
              </a:rPr>
              <a:t>KONFERENCJA PRASOWA – GDAŃSK, 3 LIPCA 2017 R.</a:t>
            </a:r>
          </a:p>
        </p:txBody>
      </p:sp>
    </p:spTree>
    <p:extLst>
      <p:ext uri="{BB962C8B-B14F-4D97-AF65-F5344CB8AC3E}">
        <p14:creationId xmlns:p14="http://schemas.microsoft.com/office/powerpoint/2010/main" val="264760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>
                <a:latin typeface="Khand Light"/>
                <a:ea typeface="Open Sans" charset="0"/>
                <a:cs typeface="Open Sans" charset="0"/>
              </a:rPr>
              <a:t>POSTĘPOWANIE PRZETARGOWE</a:t>
            </a:r>
            <a:endParaRPr lang="pl-PL" sz="4000" b="1" dirty="0">
              <a:latin typeface="Khand Light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F321-86CF-4C3B-AA95-E799B2EACF88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567160" y="2196530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+mn-lt"/>
              </a:rPr>
              <a:t>DIALOG KONKURENCYJNY Z 5 POTENCJALNYMI WYKONAWCAMI 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xmlns="" id="{7694CCF5-6FD8-4B36-8500-F2C6E990A694}"/>
              </a:ext>
            </a:extLst>
          </p:cNvPr>
          <p:cNvSpPr txBox="1"/>
          <p:nvPr/>
        </p:nvSpPr>
        <p:spPr>
          <a:xfrm>
            <a:off x="639168" y="2844602"/>
            <a:ext cx="74168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>
                <a:latin typeface="+mn-lt"/>
              </a:rPr>
              <a:t>Przez ostatnie </a:t>
            </a:r>
            <a:r>
              <a:rPr lang="pl-PL" sz="2000" b="1" dirty="0">
                <a:latin typeface="+mn-lt"/>
              </a:rPr>
              <a:t>kilkanaście miesięcy </a:t>
            </a:r>
            <a:r>
              <a:rPr lang="pl-PL" sz="2000" dirty="0">
                <a:latin typeface="+mn-lt"/>
              </a:rPr>
              <a:t>Wykonawcy uczestniczyli </a:t>
            </a:r>
            <a:br>
              <a:rPr lang="pl-PL" sz="2000" dirty="0">
                <a:latin typeface="+mn-lt"/>
              </a:rPr>
            </a:br>
            <a:r>
              <a:rPr lang="pl-PL" sz="2000" dirty="0">
                <a:latin typeface="+mn-lt"/>
              </a:rPr>
              <a:t>w </a:t>
            </a:r>
            <a:r>
              <a:rPr lang="pl-PL" sz="2000" dirty="0" smtClean="0">
                <a:latin typeface="+mn-lt"/>
              </a:rPr>
              <a:t>dialogu </a:t>
            </a:r>
            <a:r>
              <a:rPr lang="pl-PL" sz="2000" dirty="0">
                <a:latin typeface="+mn-lt"/>
              </a:rPr>
              <a:t>na zadanie pn.: Zaprojektowanie, wybudowanie i zarządzanie, utrzymanie i eksploatację  Zakładu Termicznego Przekształcania Odpadów w Gdańsku. </a:t>
            </a:r>
            <a:endParaRPr lang="pl-PL" sz="2000" dirty="0" smtClean="0">
              <a:latin typeface="+mn-lt"/>
            </a:endParaRPr>
          </a:p>
          <a:p>
            <a:pPr algn="just"/>
            <a:endParaRPr lang="pl-PL" sz="2000" dirty="0">
              <a:latin typeface="+mn-lt"/>
            </a:endParaRPr>
          </a:p>
          <a:p>
            <a:pPr algn="just"/>
            <a:r>
              <a:rPr lang="pl-PL" sz="2000" dirty="0" smtClean="0">
                <a:latin typeface="+mn-lt"/>
              </a:rPr>
              <a:t>Polegał </a:t>
            </a:r>
            <a:r>
              <a:rPr lang="pl-PL" sz="2000" dirty="0">
                <a:latin typeface="+mn-lt"/>
              </a:rPr>
              <a:t>on na konsultacjach dotyczących zakresu inwestycji, ochrony środowiska, technologii i finansowania, czyli kształtu przyszłej umowy z Wykonawcą. </a:t>
            </a:r>
            <a:r>
              <a:rPr lang="pl-PL" sz="2000" b="1" dirty="0" smtClean="0">
                <a:latin typeface="+mn-lt"/>
              </a:rPr>
              <a:t>Obejmował on tury spotkań oraz korespondencyjne</a:t>
            </a:r>
            <a:r>
              <a:rPr lang="pl-PL" sz="2000" dirty="0" smtClean="0">
                <a:latin typeface="+mn-lt"/>
              </a:rPr>
              <a:t>. Dialog </a:t>
            </a:r>
            <a:r>
              <a:rPr lang="pl-PL" sz="2000" dirty="0">
                <a:latin typeface="+mn-lt"/>
              </a:rPr>
              <a:t>miał służyć jak najlepszemu dostosowaniu ofert do realiów i założeń gdańskiego projektu. </a:t>
            </a:r>
          </a:p>
          <a:p>
            <a:endParaRPr lang="pl-PL" sz="2000" dirty="0" smtClean="0">
              <a:latin typeface="+mn-lt"/>
            </a:endParaRPr>
          </a:p>
          <a:p>
            <a:endParaRPr lang="pl-PL" sz="20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68560" y="7741146"/>
            <a:ext cx="25922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iekt 5">
            <a:extLst>
              <a:ext uri="{FF2B5EF4-FFF2-40B4-BE49-F238E27FC236}">
                <a16:creationId xmlns:a16="http://schemas.microsoft.com/office/drawing/2014/main" xmlns="" id="{BD31D87E-6C29-42E4-BBDB-CF884D6C94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660484"/>
              </p:ext>
            </p:extLst>
          </p:nvPr>
        </p:nvGraphicFramePr>
        <p:xfrm>
          <a:off x="8200008" y="2052514"/>
          <a:ext cx="7713296" cy="6132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Image" r:id="rId5" imgW="25396825" imgH="20203175" progId="">
                  <p:embed/>
                </p:oleObj>
              </mc:Choice>
              <mc:Fallback>
                <p:oleObj name="Image" r:id="rId5" imgW="25396825" imgH="20203175" progId="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0008" y="2052514"/>
                        <a:ext cx="7713296" cy="61326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902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F321-86CF-4C3B-AA95-E799B2EACF88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467718" y="457126"/>
            <a:ext cx="14141002" cy="1062038"/>
          </a:xfrm>
        </p:spPr>
        <p:txBody>
          <a:bodyPr/>
          <a:lstStyle/>
          <a:p>
            <a:r>
              <a:rPr lang="pl-PL" sz="4000" b="1" dirty="0">
                <a:latin typeface="Khand Light"/>
                <a:ea typeface="Open Sans" charset="0"/>
                <a:cs typeface="Open Sans" charset="0"/>
              </a:rPr>
              <a:t/>
            </a:r>
            <a:br>
              <a:rPr lang="pl-PL" sz="4000" b="1" dirty="0">
                <a:latin typeface="Khand Light"/>
                <a:ea typeface="Open Sans" charset="0"/>
                <a:cs typeface="Open Sans" charset="0"/>
              </a:rPr>
            </a:br>
            <a:r>
              <a:rPr lang="pl-PL" sz="4000" b="1" dirty="0">
                <a:latin typeface="Khand Light"/>
                <a:ea typeface="Open Sans" charset="0"/>
                <a:cs typeface="Open Sans" charset="0"/>
              </a:rPr>
              <a:t>WYKONAWCY BIORĄCY UDZIAŁ W DIALOGU KONKURENCYJNYM</a:t>
            </a:r>
            <a:br>
              <a:rPr lang="pl-PL" sz="4000" b="1" dirty="0">
                <a:latin typeface="Khand Light"/>
                <a:ea typeface="Open Sans" charset="0"/>
                <a:cs typeface="Open Sans" charset="0"/>
              </a:rPr>
            </a:br>
            <a:endParaRPr lang="pl-PL" sz="4000" dirty="0">
              <a:latin typeface="Khand Ligh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2736" y="7885162"/>
            <a:ext cx="10191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44624" y="7813154"/>
            <a:ext cx="10191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6512" y="7813154"/>
            <a:ext cx="10191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1336" y="1764482"/>
            <a:ext cx="12365478" cy="66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259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718" y="457126"/>
            <a:ext cx="13924978" cy="1062038"/>
          </a:xfrm>
        </p:spPr>
        <p:txBody>
          <a:bodyPr/>
          <a:lstStyle/>
          <a:p>
            <a:r>
              <a:rPr lang="pl-PL" sz="4000" b="1" dirty="0"/>
              <a:t/>
            </a:r>
            <a:br>
              <a:rPr lang="pl-PL" sz="4000" b="1" dirty="0"/>
            </a:br>
            <a:r>
              <a:rPr lang="pl-PL" sz="4000" b="1" dirty="0">
                <a:latin typeface="Khand Light"/>
              </a:rPr>
              <a:t>WYKONAWCY, KTÓRZY ZŁOŻYLI SWOJE OFERTY W PRZETARGU</a:t>
            </a:r>
            <a:r>
              <a:rPr lang="pl-PL" sz="4000" b="1" dirty="0"/>
              <a:t/>
            </a:r>
            <a:br>
              <a:rPr lang="pl-PL" sz="4000" b="1" dirty="0"/>
            </a:br>
            <a:endParaRPr lang="pl-PL" sz="4000" b="1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F321-86CF-4C3B-AA95-E799B2EACF88}" type="slidenum">
              <a:rPr lang="pl-PL" smtClean="0"/>
              <a:pPr/>
              <a:t>5</a:t>
            </a:fld>
            <a:endParaRPr lang="pl-PL" dirty="0"/>
          </a:p>
        </p:txBody>
      </p:sp>
      <p:sp>
        <p:nvSpPr>
          <p:cNvPr id="6" name="Podtytuł 3"/>
          <p:cNvSpPr>
            <a:spLocks noGrp="1"/>
          </p:cNvSpPr>
          <p:nvPr>
            <p:ph type="subTitle" idx="1"/>
          </p:nvPr>
        </p:nvSpPr>
        <p:spPr>
          <a:xfrm>
            <a:off x="711176" y="3060626"/>
            <a:ext cx="10225136" cy="4176464"/>
          </a:xfrm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dirty="0">
                <a:latin typeface="+mn-lt"/>
              </a:rPr>
              <a:t>Nazwa w postępowaniu: ITPOK Gdańsk Sp. z o.o. </a:t>
            </a:r>
            <a:r>
              <a:rPr lang="pl-PL" dirty="0" err="1">
                <a:latin typeface="+mn-lt"/>
              </a:rPr>
              <a:t>sp.k</a:t>
            </a:r>
            <a:r>
              <a:rPr lang="pl-PL" dirty="0">
                <a:latin typeface="+mn-lt"/>
              </a:rPr>
              <a:t>. z siedzibą w Warszawie.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dirty="0">
                <a:latin typeface="+mn-lt"/>
              </a:rPr>
              <a:t>Ma ponad 40 lat doświadczenia w zakresie budowy, finansowania i eksploatacji spalarni odpadów.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dirty="0">
                <a:latin typeface="+mn-lt"/>
              </a:rPr>
              <a:t>Zarządza ponad 50 obiektami produkującymi ciepło i prąd (w tym z odpadów).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dirty="0">
                <a:latin typeface="+mn-lt"/>
              </a:rPr>
              <a:t>Aktualnie eksploatuje 18 spalarni, w tym 16 w Niemczech o łącznej wydajności ok. 5 mln ton odpadów rocznie. Kolejne 3 spalarnie buduje w Anglii.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dirty="0">
                <a:latin typeface="+mn-lt"/>
              </a:rPr>
              <a:t>Lider niemieckiego rynku spalarni odpadów – 5000 pracowników, 2 tys. </a:t>
            </a:r>
            <a:r>
              <a:rPr lang="pl-PL" dirty="0" err="1">
                <a:latin typeface="+mn-lt"/>
              </a:rPr>
              <a:t>GWh</a:t>
            </a:r>
            <a:r>
              <a:rPr lang="pl-PL" dirty="0">
                <a:latin typeface="+mn-lt"/>
              </a:rPr>
              <a:t> wytwarzanego prądu rocznie. </a:t>
            </a:r>
          </a:p>
          <a:p>
            <a:pPr marL="342900" indent="-3429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</a:pPr>
            <a:endParaRPr lang="pl-PL" dirty="0"/>
          </a:p>
        </p:txBody>
      </p:sp>
      <p:pic>
        <p:nvPicPr>
          <p:cNvPr id="8" name="Picture 6" descr="C:\Users\marcin.herman\Desktop\ee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4" r="21516"/>
          <a:stretch/>
        </p:blipFill>
        <p:spPr bwMode="auto">
          <a:xfrm>
            <a:off x="12088440" y="2628578"/>
            <a:ext cx="3301679" cy="254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2536" y="7741146"/>
            <a:ext cx="28803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5AE6C70A-58CC-4676-A974-ADC236A58882}"/>
              </a:ext>
            </a:extLst>
          </p:cNvPr>
          <p:cNvSpPr txBox="1"/>
          <p:nvPr/>
        </p:nvSpPr>
        <p:spPr>
          <a:xfrm flipH="1">
            <a:off x="567160" y="1980506"/>
            <a:ext cx="8255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+mj-lt"/>
              </a:rPr>
              <a:t>Grupa EEW Energy from Waste (Niemcy)</a:t>
            </a:r>
          </a:p>
        </p:txBody>
      </p:sp>
    </p:spTree>
    <p:extLst>
      <p:ext uri="{BB962C8B-B14F-4D97-AF65-F5344CB8AC3E}">
        <p14:creationId xmlns:p14="http://schemas.microsoft.com/office/powerpoint/2010/main" val="340783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F321-86CF-4C3B-AA95-E799B2EACF88}" type="slidenum">
              <a:rPr lang="pl-PL" smtClean="0"/>
              <a:pPr/>
              <a:t>6</a:t>
            </a:fld>
            <a:endParaRPr lang="pl-PL" dirty="0"/>
          </a:p>
        </p:txBody>
      </p:sp>
      <p:pic>
        <p:nvPicPr>
          <p:cNvPr id="7" name="Picture 8" descr="http://www.zbm.home.pl/s8mezenin-jezewo/files/Astald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14757" r="11190"/>
          <a:stretch/>
        </p:blipFill>
        <p:spPr bwMode="auto">
          <a:xfrm>
            <a:off x="11512376" y="2340546"/>
            <a:ext cx="4045465" cy="165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4" descr="C:\Users\marcin.herman\Desktop\tiru 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3" t="12640" r="9013" b="14511"/>
          <a:stretch/>
        </p:blipFill>
        <p:spPr bwMode="auto">
          <a:xfrm>
            <a:off x="11728400" y="5508898"/>
            <a:ext cx="4095122" cy="207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5" descr="C:\Users\marcin.herman\Desktop\termo ecologia log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" t="11413" r="11847" b="17956"/>
          <a:stretch/>
        </p:blipFill>
        <p:spPr bwMode="auto">
          <a:xfrm>
            <a:off x="11512376" y="4356770"/>
            <a:ext cx="4438719" cy="98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2536" y="7741146"/>
            <a:ext cx="28803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xmlns="" id="{50C5847F-3312-46FC-AF24-235597E5F104}"/>
              </a:ext>
            </a:extLst>
          </p:cNvPr>
          <p:cNvSpPr/>
          <p:nvPr/>
        </p:nvSpPr>
        <p:spPr>
          <a:xfrm>
            <a:off x="639168" y="2715406"/>
            <a:ext cx="9361040" cy="566308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300" b="1" dirty="0" err="1">
                <a:latin typeface="+mn-lt"/>
              </a:rPr>
              <a:t>Astaldi</a:t>
            </a:r>
            <a:r>
              <a:rPr lang="pl-PL" sz="2300" b="1" dirty="0">
                <a:latin typeface="+mn-lt"/>
              </a:rPr>
              <a:t> i </a:t>
            </a:r>
            <a:r>
              <a:rPr lang="pl-PL" sz="2300" b="1" dirty="0" err="1">
                <a:latin typeface="+mn-lt"/>
              </a:rPr>
              <a:t>Termomeccanica</a:t>
            </a:r>
            <a:r>
              <a:rPr lang="pl-PL" sz="2300" b="1" dirty="0">
                <a:latin typeface="+mn-lt"/>
              </a:rPr>
              <a:t> </a:t>
            </a:r>
            <a:r>
              <a:rPr lang="pl-PL" sz="2300" b="1" dirty="0" err="1">
                <a:latin typeface="+mn-lt"/>
              </a:rPr>
              <a:t>Ecologia</a:t>
            </a:r>
            <a:r>
              <a:rPr lang="pl-PL" sz="2300" b="1" dirty="0">
                <a:latin typeface="+mn-lt"/>
              </a:rPr>
              <a:t> </a:t>
            </a:r>
            <a:r>
              <a:rPr lang="pl-PL" sz="2300" dirty="0">
                <a:latin typeface="+mn-lt"/>
              </a:rPr>
              <a:t>brały udział w budowie kilkunastu spalarni we Włoszech o wydajności 3,3 mln ton odpadów komunalnych rocznie. Instalacje te obsługują ponad 9 mln mieszkańców.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300" b="1" dirty="0" err="1">
                <a:latin typeface="+mn-lt"/>
              </a:rPr>
              <a:t>Astaldi</a:t>
            </a:r>
            <a:r>
              <a:rPr lang="pl-PL" sz="2300" b="1" dirty="0">
                <a:latin typeface="+mn-lt"/>
              </a:rPr>
              <a:t> </a:t>
            </a:r>
            <a:r>
              <a:rPr lang="pl-PL" sz="2300" dirty="0">
                <a:latin typeface="+mn-lt"/>
              </a:rPr>
              <a:t>wybudowało w Polsce II linię metra i nową stację kolejową Łódź Fabryczna.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300" b="1" dirty="0" err="1">
                <a:latin typeface="+mn-lt"/>
              </a:rPr>
              <a:t>Astaldi</a:t>
            </a:r>
            <a:r>
              <a:rPr lang="pl-PL" sz="2300" b="1" dirty="0">
                <a:latin typeface="+mn-lt"/>
              </a:rPr>
              <a:t> </a:t>
            </a:r>
            <a:r>
              <a:rPr lang="pl-PL" sz="2300" dirty="0">
                <a:latin typeface="+mn-lt"/>
              </a:rPr>
              <a:t>to współwykonawca spalarni odpadów dla Bydgosko-Toruńskiego Obszaru Metropolitalnego, obecnie realizuje budowę spalarni </a:t>
            </a:r>
            <a:br>
              <a:rPr lang="pl-PL" sz="2300" dirty="0">
                <a:latin typeface="+mn-lt"/>
              </a:rPr>
            </a:br>
            <a:r>
              <a:rPr lang="pl-PL" sz="2300" dirty="0">
                <a:latin typeface="+mn-lt"/>
              </a:rPr>
              <a:t>w Rzeszowie.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300" b="1" dirty="0" err="1">
                <a:latin typeface="+mn-lt"/>
              </a:rPr>
              <a:t>Termomeccanica</a:t>
            </a:r>
            <a:r>
              <a:rPr lang="pl-PL" sz="2300" b="1" dirty="0">
                <a:latin typeface="+mn-lt"/>
              </a:rPr>
              <a:t> </a:t>
            </a:r>
            <a:r>
              <a:rPr lang="pl-PL" sz="2300" b="1" dirty="0" err="1">
                <a:latin typeface="+mn-lt"/>
              </a:rPr>
              <a:t>Ecologia</a:t>
            </a:r>
            <a:r>
              <a:rPr lang="pl-PL" sz="2300" b="1" dirty="0">
                <a:latin typeface="+mn-lt"/>
              </a:rPr>
              <a:t> </a:t>
            </a:r>
            <a:r>
              <a:rPr lang="pl-PL" sz="2300" dirty="0">
                <a:latin typeface="+mn-lt"/>
              </a:rPr>
              <a:t>to współwykonawca spalarni w Bydgoszczy. Obecnie finalizuje budowę spalarni w Szczecinie, którą przejął po wykonawcy, który wycofał się z kontraktu.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300" b="1" dirty="0">
                <a:latin typeface="+mn-lt"/>
              </a:rPr>
              <a:t>TIRU</a:t>
            </a:r>
            <a:r>
              <a:rPr lang="pl-PL" sz="2300" dirty="0">
                <a:latin typeface="+mn-lt"/>
              </a:rPr>
              <a:t> to potentat </a:t>
            </a:r>
            <a:r>
              <a:rPr lang="pl-PL" sz="2300" dirty="0" err="1">
                <a:latin typeface="+mn-lt"/>
              </a:rPr>
              <a:t>spalarniany</a:t>
            </a:r>
            <a:r>
              <a:rPr lang="pl-PL" sz="2300" dirty="0">
                <a:latin typeface="+mn-lt"/>
              </a:rPr>
              <a:t> we Francji. Eksploatuje 17 obiektów biologicznego i termicznego przekształcania odpadów we Francji (w tym </a:t>
            </a:r>
            <a:br>
              <a:rPr lang="pl-PL" sz="2300" dirty="0">
                <a:latin typeface="+mn-lt"/>
              </a:rPr>
            </a:br>
            <a:r>
              <a:rPr lang="pl-PL" sz="2300" dirty="0">
                <a:latin typeface="+mn-lt"/>
              </a:rPr>
              <a:t>w Paryżu, nad Sekwaną), 3 spalarnie w Kanadzie i Wielkiej Brytanii.</a:t>
            </a:r>
          </a:p>
        </p:txBody>
      </p:sp>
      <p:sp>
        <p:nvSpPr>
          <p:cNvPr id="17" name="Tytuł 1"/>
          <p:cNvSpPr>
            <a:spLocks noGrp="1"/>
          </p:cNvSpPr>
          <p:nvPr>
            <p:ph type="title"/>
          </p:nvPr>
        </p:nvSpPr>
        <p:spPr>
          <a:xfrm>
            <a:off x="467718" y="457126"/>
            <a:ext cx="13924978" cy="1062038"/>
          </a:xfrm>
        </p:spPr>
        <p:txBody>
          <a:bodyPr/>
          <a:lstStyle/>
          <a:p>
            <a:r>
              <a:rPr lang="pl-PL" sz="4000" b="1" dirty="0"/>
              <a:t/>
            </a:r>
            <a:br>
              <a:rPr lang="pl-PL" sz="4000" b="1" dirty="0"/>
            </a:br>
            <a:r>
              <a:rPr lang="pl-PL" sz="4000" b="1" dirty="0">
                <a:latin typeface="Khand Light"/>
              </a:rPr>
              <a:t>WYKONAWCY, KTÓRZY ZŁOŻYLI SWOJE OFERTY W PRZETARGU</a:t>
            </a:r>
            <a:r>
              <a:rPr lang="pl-PL" sz="4000" b="1" dirty="0"/>
              <a:t/>
            </a:r>
            <a:br>
              <a:rPr lang="pl-PL" sz="4000" b="1" dirty="0"/>
            </a:br>
            <a:endParaRPr lang="pl-PL" sz="4000" b="1" dirty="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xmlns="" id="{00D595CC-ACF8-43EC-900D-FCCE3293C85D}"/>
              </a:ext>
            </a:extLst>
          </p:cNvPr>
          <p:cNvSpPr txBox="1"/>
          <p:nvPr/>
        </p:nvSpPr>
        <p:spPr>
          <a:xfrm>
            <a:off x="567160" y="2052514"/>
            <a:ext cx="11089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+mn-lt"/>
              </a:rPr>
              <a:t>Konsorcjum </a:t>
            </a:r>
            <a:r>
              <a:rPr lang="pl-PL" sz="2400" b="1" dirty="0" err="1">
                <a:latin typeface="+mn-lt"/>
              </a:rPr>
              <a:t>Astaldi</a:t>
            </a:r>
            <a:r>
              <a:rPr lang="pl-PL" sz="2400" b="1" dirty="0">
                <a:latin typeface="+mn-lt"/>
              </a:rPr>
              <a:t>, </a:t>
            </a:r>
            <a:r>
              <a:rPr lang="pl-PL" sz="2400" b="1" dirty="0" err="1">
                <a:latin typeface="+mn-lt"/>
              </a:rPr>
              <a:t>Termomeccanica</a:t>
            </a:r>
            <a:r>
              <a:rPr lang="pl-PL" sz="2400" b="1" dirty="0">
                <a:latin typeface="+mn-lt"/>
              </a:rPr>
              <a:t> </a:t>
            </a:r>
            <a:r>
              <a:rPr lang="pl-PL" sz="2400" b="1" dirty="0" err="1">
                <a:latin typeface="+mn-lt"/>
              </a:rPr>
              <a:t>Ecologia</a:t>
            </a:r>
            <a:r>
              <a:rPr lang="pl-PL" sz="2400" b="1" dirty="0">
                <a:latin typeface="+mn-lt"/>
              </a:rPr>
              <a:t> (Włochy) i TIRU (Francja)</a:t>
            </a:r>
          </a:p>
          <a:p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177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>
                <a:latin typeface="Khand Light"/>
                <a:ea typeface="Open Sans" charset="0"/>
                <a:cs typeface="Open Sans" charset="0"/>
              </a:rPr>
              <a:t>ZŁOŻONE OFERTY CENOWE</a:t>
            </a:r>
            <a:endParaRPr lang="pl-PL" sz="4000" b="1" dirty="0">
              <a:latin typeface="Khand Light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F321-86CF-4C3B-AA95-E799B2EACF88}" type="slidenum">
              <a:rPr lang="pl-PL" smtClean="0"/>
              <a:pPr/>
              <a:t>7</a:t>
            </a:fld>
            <a:endParaRPr lang="pl-P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2536" y="7741146"/>
            <a:ext cx="28803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C6606F09-29C4-451D-864D-98DD6940F977}"/>
              </a:ext>
            </a:extLst>
          </p:cNvPr>
          <p:cNvSpPr/>
          <p:nvPr/>
        </p:nvSpPr>
        <p:spPr>
          <a:xfrm>
            <a:off x="639168" y="2052514"/>
            <a:ext cx="7056784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b="1" dirty="0">
                <a:latin typeface="+mn-lt"/>
              </a:rPr>
              <a:t>Grupa EEW Energy from Waste (Niemcy)</a:t>
            </a:r>
          </a:p>
        </p:txBody>
      </p:sp>
      <p:pic>
        <p:nvPicPr>
          <p:cNvPr id="9" name="Picture 6" descr="C:\Users\marcin.herman\Desktop\eew.jpg">
            <a:extLst>
              <a:ext uri="{FF2B5EF4-FFF2-40B4-BE49-F238E27FC236}">
                <a16:creationId xmlns:a16="http://schemas.microsoft.com/office/drawing/2014/main" xmlns="" id="{AD323BDF-B1C3-4F6C-B9BF-F24FAB0ECF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4" r="21516"/>
          <a:stretch/>
        </p:blipFill>
        <p:spPr bwMode="auto">
          <a:xfrm>
            <a:off x="10360248" y="3132634"/>
            <a:ext cx="3013647" cy="232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070D9D55-AF58-4919-A782-75B8E38C6F77}"/>
              </a:ext>
            </a:extLst>
          </p:cNvPr>
          <p:cNvSpPr txBox="1"/>
          <p:nvPr/>
        </p:nvSpPr>
        <p:spPr>
          <a:xfrm>
            <a:off x="567160" y="7741146"/>
            <a:ext cx="12886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* Podane </a:t>
            </a: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ceny są cenami netto.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dirty="0" smtClean="0"/>
              <a:t>**</a:t>
            </a:r>
            <a:r>
              <a:rPr lang="pl-PL" sz="1400" baseline="30000" dirty="0" smtClean="0"/>
              <a:t> </a:t>
            </a:r>
            <a:r>
              <a:rPr lang="pl-PL" sz="1400" dirty="0" smtClean="0"/>
              <a:t>Cena podana przez operatora </a:t>
            </a:r>
            <a:r>
              <a:rPr lang="pl-PL" sz="1400" dirty="0"/>
              <a:t>nie stanowi wszystkich kosztów eksploatacji </a:t>
            </a:r>
            <a:r>
              <a:rPr lang="pl-PL" sz="1400" dirty="0" smtClean="0"/>
              <a:t>spalarni; nie </a:t>
            </a:r>
            <a:r>
              <a:rPr lang="pl-PL" sz="1400" dirty="0"/>
              <a:t>uwzględnia też przychodów ze sprzedaży ciepła i energii </a:t>
            </a:r>
            <a:r>
              <a:rPr lang="pl-PL" sz="1400" dirty="0" smtClean="0"/>
              <a:t>elektrycznej.</a:t>
            </a:r>
            <a:endParaRPr kumimoji="0" lang="pl-PL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108" name="Picture 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3184" y="2844602"/>
            <a:ext cx="816386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204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718" y="486420"/>
            <a:ext cx="13708954" cy="1062038"/>
          </a:xfrm>
        </p:spPr>
        <p:txBody>
          <a:bodyPr/>
          <a:lstStyle/>
          <a:p>
            <a:r>
              <a:rPr lang="pl-PL" sz="4000" b="1" dirty="0">
                <a:latin typeface="Khand Light"/>
                <a:ea typeface="Open Sans" charset="0"/>
                <a:cs typeface="Open Sans" charset="0"/>
              </a:rPr>
              <a:t>ZŁOŻONE OFERTY CENOWE</a:t>
            </a:r>
            <a:endParaRPr lang="pl-PL" sz="4000" b="1" dirty="0">
              <a:latin typeface="Khand Ligh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2536" y="7741146"/>
            <a:ext cx="28803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C6606F09-29C4-451D-864D-98DD6940F977}"/>
              </a:ext>
            </a:extLst>
          </p:cNvPr>
          <p:cNvSpPr/>
          <p:nvPr/>
        </p:nvSpPr>
        <p:spPr>
          <a:xfrm>
            <a:off x="639168" y="2052514"/>
            <a:ext cx="9289032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400" b="1" dirty="0">
                <a:latin typeface="+mn-lt"/>
              </a:rPr>
              <a:t>Konsorcjum </a:t>
            </a:r>
            <a:r>
              <a:rPr lang="pl-PL" sz="2400" b="1" dirty="0" err="1">
                <a:latin typeface="+mn-lt"/>
              </a:rPr>
              <a:t>Astaldi</a:t>
            </a:r>
            <a:r>
              <a:rPr lang="pl-PL" sz="2400" b="1" dirty="0">
                <a:latin typeface="+mn-lt"/>
              </a:rPr>
              <a:t>, </a:t>
            </a:r>
            <a:r>
              <a:rPr lang="pl-PL" sz="2400" b="1" dirty="0" err="1">
                <a:latin typeface="+mn-lt"/>
              </a:rPr>
              <a:t>Termomeccanica</a:t>
            </a:r>
            <a:r>
              <a:rPr lang="pl-PL" sz="2400" b="1" dirty="0">
                <a:latin typeface="+mn-lt"/>
              </a:rPr>
              <a:t> </a:t>
            </a:r>
            <a:r>
              <a:rPr lang="pl-PL" sz="2400" b="1" dirty="0" err="1">
                <a:latin typeface="+mn-lt"/>
              </a:rPr>
              <a:t>Ecologia</a:t>
            </a:r>
            <a:r>
              <a:rPr lang="pl-PL" sz="2400" b="1" dirty="0">
                <a:latin typeface="+mn-lt"/>
              </a:rPr>
              <a:t> (Włochy) i TIRU (Francja)</a:t>
            </a:r>
          </a:p>
        </p:txBody>
      </p:sp>
      <p:pic>
        <p:nvPicPr>
          <p:cNvPr id="7" name="Picture 8" descr="http://www.zbm.home.pl/s8mezenin-jezewo/files/Astaldi.jpg">
            <a:extLst>
              <a:ext uri="{FF2B5EF4-FFF2-40B4-BE49-F238E27FC236}">
                <a16:creationId xmlns:a16="http://schemas.microsoft.com/office/drawing/2014/main" xmlns="" id="{08F465F0-76C2-4917-8021-1ACB1676A4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14757" r="11190"/>
          <a:stretch/>
        </p:blipFill>
        <p:spPr bwMode="auto">
          <a:xfrm>
            <a:off x="11368360" y="2988618"/>
            <a:ext cx="2763374" cy="112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4" descr="C:\Users\marcin.herman\Desktop\tiru logo.jpg">
            <a:extLst>
              <a:ext uri="{FF2B5EF4-FFF2-40B4-BE49-F238E27FC236}">
                <a16:creationId xmlns:a16="http://schemas.microsoft.com/office/drawing/2014/main" xmlns="" id="{F634DB0E-C3E8-47F3-B996-9FBEF611F8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3" t="12640" r="9013" b="14511"/>
          <a:stretch/>
        </p:blipFill>
        <p:spPr bwMode="auto">
          <a:xfrm>
            <a:off x="11368360" y="5548236"/>
            <a:ext cx="2905811" cy="147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5" descr="C:\Users\marcin.herman\Desktop\termo ecologia logo.jpg">
            <a:extLst>
              <a:ext uri="{FF2B5EF4-FFF2-40B4-BE49-F238E27FC236}">
                <a16:creationId xmlns:a16="http://schemas.microsoft.com/office/drawing/2014/main" xmlns="" id="{86FB8E48-4B9B-4FE5-BDD6-1622795625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" t="11413" r="11847" b="17956"/>
          <a:stretch/>
        </p:blipFill>
        <p:spPr bwMode="auto">
          <a:xfrm>
            <a:off x="11368360" y="4522630"/>
            <a:ext cx="3243035" cy="72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ymbol zastępczy numeru slajdu 2">
            <a:extLst>
              <a:ext uri="{FF2B5EF4-FFF2-40B4-BE49-F238E27FC236}">
                <a16:creationId xmlns:a16="http://schemas.microsoft.com/office/drawing/2014/main" xmlns="" id="{5FE52A00-1BDD-48BC-87A3-893C2D4B4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0495" y="1753640"/>
            <a:ext cx="3792537" cy="485775"/>
          </a:xfrm>
        </p:spPr>
        <p:txBody>
          <a:bodyPr/>
          <a:lstStyle/>
          <a:p>
            <a:fld id="{C1B3F321-86CF-4C3B-AA95-E799B2EACF88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070D9D55-AF58-4919-A782-75B8E38C6F77}"/>
              </a:ext>
            </a:extLst>
          </p:cNvPr>
          <p:cNvSpPr txBox="1"/>
          <p:nvPr/>
        </p:nvSpPr>
        <p:spPr>
          <a:xfrm>
            <a:off x="567160" y="7741146"/>
            <a:ext cx="12886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* Podane </a:t>
            </a: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ceny są cenami netto.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dirty="0" smtClean="0"/>
              <a:t>**</a:t>
            </a:r>
            <a:r>
              <a:rPr lang="pl-PL" sz="1400" baseline="30000" dirty="0" smtClean="0"/>
              <a:t> </a:t>
            </a:r>
            <a:r>
              <a:rPr lang="pl-PL" sz="1400" dirty="0" smtClean="0"/>
              <a:t>Cena podana przez operatora </a:t>
            </a:r>
            <a:r>
              <a:rPr lang="pl-PL" sz="1400" dirty="0"/>
              <a:t>nie stanowi wszystkich kosztów eksploatacji </a:t>
            </a:r>
            <a:r>
              <a:rPr lang="pl-PL" sz="1400" dirty="0" smtClean="0"/>
              <a:t>spalarni; nie </a:t>
            </a:r>
            <a:r>
              <a:rPr lang="pl-PL" sz="1400" dirty="0"/>
              <a:t>uwzględnia też przychodów ze sprzedaży ciepła i energii </a:t>
            </a:r>
            <a:r>
              <a:rPr lang="pl-PL" sz="1400" dirty="0" smtClean="0"/>
              <a:t>elektrycznej.</a:t>
            </a:r>
            <a:endParaRPr kumimoji="0" lang="pl-PL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130" name="Picture 3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3184" y="2844602"/>
            <a:ext cx="8136904" cy="423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363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718" y="486420"/>
            <a:ext cx="13708954" cy="1062038"/>
          </a:xfrm>
        </p:spPr>
        <p:txBody>
          <a:bodyPr/>
          <a:lstStyle/>
          <a:p>
            <a:r>
              <a:rPr lang="pl-PL" sz="4000" b="1" dirty="0">
                <a:latin typeface="Khand Light"/>
                <a:ea typeface="Open Sans" charset="0"/>
                <a:cs typeface="Open Sans" charset="0"/>
              </a:rPr>
              <a:t>KRYTERIA OCENY OFERT</a:t>
            </a:r>
            <a:endParaRPr lang="pl-PL" sz="4000" b="1" dirty="0">
              <a:latin typeface="Khand Ligh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2536" y="7741146"/>
            <a:ext cx="28803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iekt 2">
            <a:extLst>
              <a:ext uri="{FF2B5EF4-FFF2-40B4-BE49-F238E27FC236}">
                <a16:creationId xmlns:a16="http://schemas.microsoft.com/office/drawing/2014/main" xmlns="" id="{156ECFF7-BC7F-468B-8583-EAC3F4BE2B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807846"/>
              </p:ext>
            </p:extLst>
          </p:nvPr>
        </p:nvGraphicFramePr>
        <p:xfrm>
          <a:off x="639168" y="2052514"/>
          <a:ext cx="14977664" cy="6139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Image" r:id="rId5" imgW="31746032" imgH="13015873" progId="">
                  <p:embed/>
                </p:oleObj>
              </mc:Choice>
              <mc:Fallback>
                <p:oleObj name="Image" r:id="rId5" imgW="31746032" imgH="13015873" progId="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168" y="2052514"/>
                        <a:ext cx="14977664" cy="61393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ymbol zastępczy numeru slajdu 2">
            <a:extLst>
              <a:ext uri="{FF2B5EF4-FFF2-40B4-BE49-F238E27FC236}">
                <a16:creationId xmlns:a16="http://schemas.microsoft.com/office/drawing/2014/main" xmlns="" id="{F984E039-6165-4CBF-AA26-01B12742E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0495" y="1753640"/>
            <a:ext cx="3792537" cy="485775"/>
          </a:xfrm>
        </p:spPr>
        <p:txBody>
          <a:bodyPr/>
          <a:lstStyle/>
          <a:p>
            <a:fld id="{C1B3F321-86CF-4C3B-AA95-E799B2EACF88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363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5565</TotalTime>
  <Words>404</Words>
  <Application>Microsoft Office PowerPoint</Application>
  <PresentationFormat>Niestandardowy</PresentationFormat>
  <Paragraphs>62</Paragraphs>
  <Slides>14</Slides>
  <Notes>9</Notes>
  <HiddenSlides>0</HiddenSlides>
  <MMClips>0</MMClips>
  <ScaleCrop>false</ScaleCrop>
  <HeadingPairs>
    <vt:vector size="8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4" baseType="lpstr">
      <vt:lpstr>Arial</vt:lpstr>
      <vt:lpstr>Calibri</vt:lpstr>
      <vt:lpstr>Khand Bold</vt:lpstr>
      <vt:lpstr>Khand Light</vt:lpstr>
      <vt:lpstr>Khand Medium</vt:lpstr>
      <vt:lpstr>Khand Semibold</vt:lpstr>
      <vt:lpstr>Open Sans</vt:lpstr>
      <vt:lpstr>Wingdings</vt:lpstr>
      <vt:lpstr>1_Projekt niestandardowy</vt:lpstr>
      <vt:lpstr>Image</vt:lpstr>
      <vt:lpstr>Prezentacja programu PowerPoint</vt:lpstr>
      <vt:lpstr> STAN PRZYGOTOWAŃ  DO BUDOWY  SPALARNI ODPADÓW W GDAŃSKU </vt:lpstr>
      <vt:lpstr>POSTĘPOWANIE PRZETARGOWE</vt:lpstr>
      <vt:lpstr> WYKONAWCY BIORĄCY UDZIAŁ W DIALOGU KONKURENCYJNYM </vt:lpstr>
      <vt:lpstr> WYKONAWCY, KTÓRZY ZŁOŻYLI SWOJE OFERTY W PRZETARGU </vt:lpstr>
      <vt:lpstr> WYKONAWCY, KTÓRZY ZŁOŻYLI SWOJE OFERTY W PRZETARGU </vt:lpstr>
      <vt:lpstr>ZŁOŻONE OFERTY CENOWE</vt:lpstr>
      <vt:lpstr>ZŁOŻONE OFERTY CENOWE</vt:lpstr>
      <vt:lpstr>KRYTERIA OCENY OFERT</vt:lpstr>
      <vt:lpstr>FINANSOWANIE PROJEKTU – ZAPROJEKTOWANIE I BUDOWA</vt:lpstr>
      <vt:lpstr>FINANSOWANIE PROJEKTU - EKSPLOATACJA</vt:lpstr>
      <vt:lpstr>HARMONOGRAM PROJEKTU</vt:lpstr>
      <vt:lpstr>PORÓWNANIE PCE DO INNYCH SPALARNI ODPADÓW KOMUNALNYCH W POLSCE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Maciej Lagan</dc:creator>
  <cp:lastModifiedBy>Konto Microsoft</cp:lastModifiedBy>
  <cp:revision>738</cp:revision>
  <dcterms:created xsi:type="dcterms:W3CDTF">2011-10-31T09:04:05Z</dcterms:created>
  <dcterms:modified xsi:type="dcterms:W3CDTF">2023-07-04T08:49:44Z</dcterms:modified>
</cp:coreProperties>
</file>