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32"/>
  </p:notesMasterIdLst>
  <p:handoutMasterIdLst>
    <p:handoutMasterId r:id="rId33"/>
  </p:handoutMasterIdLst>
  <p:sldIdLst>
    <p:sldId id="282" r:id="rId2"/>
    <p:sldId id="283" r:id="rId3"/>
    <p:sldId id="261" r:id="rId4"/>
    <p:sldId id="276" r:id="rId5"/>
    <p:sldId id="285" r:id="rId6"/>
    <p:sldId id="286" r:id="rId7"/>
    <p:sldId id="277" r:id="rId8"/>
    <p:sldId id="274" r:id="rId9"/>
    <p:sldId id="260" r:id="rId10"/>
    <p:sldId id="265" r:id="rId11"/>
    <p:sldId id="272" r:id="rId12"/>
    <p:sldId id="804" r:id="rId13"/>
    <p:sldId id="275" r:id="rId14"/>
    <p:sldId id="791" r:id="rId15"/>
    <p:sldId id="806" r:id="rId16"/>
    <p:sldId id="793" r:id="rId17"/>
    <p:sldId id="794" r:id="rId18"/>
    <p:sldId id="795" r:id="rId19"/>
    <p:sldId id="263" r:id="rId20"/>
    <p:sldId id="797" r:id="rId21"/>
    <p:sldId id="796" r:id="rId22"/>
    <p:sldId id="798" r:id="rId23"/>
    <p:sldId id="802" r:id="rId24"/>
    <p:sldId id="803" r:id="rId25"/>
    <p:sldId id="800" r:id="rId26"/>
    <p:sldId id="799" r:id="rId27"/>
    <p:sldId id="805" r:id="rId28"/>
    <p:sldId id="267" r:id="rId29"/>
    <p:sldId id="808" r:id="rId30"/>
    <p:sldId id="807" r:id="rId31"/>
  </p:sldIdLst>
  <p:sldSz cx="9144000" cy="5143500" type="screen16x9"/>
  <p:notesSz cx="6797675" cy="9926638"/>
  <p:embeddedFontLst>
    <p:embeddedFont>
      <p:font typeface="Calibri" panose="020F0502020204030204" pitchFamily="34" charset="0"/>
      <p:regular r:id="rId34"/>
      <p:bold r:id="rId35"/>
      <p:italic r:id="rId36"/>
      <p:boldItalic r:id="rId37"/>
    </p:embeddedFont>
    <p:embeddedFont>
      <p:font typeface="Khand" panose="02000000000000000000" pitchFamily="2" charset="-18"/>
      <p:regular r:id="rId38"/>
      <p:bold r:id="rId39"/>
    </p:embeddedFont>
    <p:embeddedFont>
      <p:font typeface="Khand SemiBold" panose="02000000000000000000" pitchFamily="2" charset="-18"/>
      <p:bold r:id="rId40"/>
    </p:embeddedFont>
    <p:embeddedFont>
      <p:font typeface="Open Sans" panose="020B0606030504020204" pitchFamily="34" charset="0"/>
      <p:regular r:id="rId41"/>
      <p:bold r:id="rId42"/>
      <p:italic r:id="rId43"/>
      <p:boldItalic r:id="rId44"/>
    </p:embeddedFont>
    <p:embeddedFont>
      <p:font typeface="Open Sans Semibold" panose="020B0706030804020204" pitchFamily="34" charset="0"/>
      <p:bold r:id="rId45"/>
      <p:boldItalic r:id="rId46"/>
    </p:embeddedFont>
    <p:embeddedFont>
      <p:font typeface="Source Sans Pro" panose="020B0503030403020204" pitchFamily="34" charset="0"/>
      <p:regular r:id="rId47"/>
      <p:bold r:id="rId48"/>
      <p:italic r:id="rId49"/>
      <p:boldItalic r:id="rId50"/>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ławomir Kiszkurno" initials="SK" lastIdx="1" clrIdx="0">
    <p:extLst>
      <p:ext uri="{19B8F6BF-5375-455C-9EA6-DF929625EA0E}">
        <p15:presenceInfo xmlns:p15="http://schemas.microsoft.com/office/powerpoint/2012/main" userId="S::skiszkurno@portczystejenergii.pl::b25df85a-bce5-4dfd-8a1d-382fbc91f178" providerId="AD"/>
      </p:ext>
    </p:extLst>
  </p:cmAuthor>
  <p:cmAuthor id="2" name="Michał Trybulski" initials="MT" lastIdx="8" clrIdx="1">
    <p:extLst>
      <p:ext uri="{19B8F6BF-5375-455C-9EA6-DF929625EA0E}">
        <p15:presenceInfo xmlns:p15="http://schemas.microsoft.com/office/powerpoint/2012/main" userId="S::michal.trybulski@soudal.com::6963c941-fac8-453e-a85b-9bbcf10ebd14" providerId="AD"/>
      </p:ext>
    </p:extLst>
  </p:cmAuthor>
  <p:cmAuthor id="3" name="Aneta Trybulska" initials="AT" lastIdx="9" clrIdx="2">
    <p:extLst>
      <p:ext uri="{19B8F6BF-5375-455C-9EA6-DF929625EA0E}">
        <p15:presenceInfo xmlns:p15="http://schemas.microsoft.com/office/powerpoint/2012/main" userId="Aneta Trybulska" providerId="None"/>
      </p:ext>
    </p:extLst>
  </p:cmAuthor>
  <p:cmAuthor id="4" name="Kowalski Ryszard" initials="KR"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B3E"/>
    <a:srgbClr val="A1CE88"/>
    <a:srgbClr val="008000"/>
    <a:srgbClr val="67A545"/>
    <a:srgbClr val="E40E2E"/>
    <a:srgbClr val="ABD395"/>
    <a:srgbClr val="D7E4BD"/>
    <a:srgbClr val="4E5350"/>
    <a:srgbClr val="008F38"/>
    <a:srgbClr val="E9F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5676" autoAdjust="0"/>
  </p:normalViewPr>
  <p:slideViewPr>
    <p:cSldViewPr>
      <p:cViewPr varScale="1">
        <p:scale>
          <a:sx n="113" d="100"/>
          <a:sy n="113" d="100"/>
        </p:scale>
        <p:origin x="571" y="91"/>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402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image" Target="../media/image8.jp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995673322404723E-2"/>
          <c:y val="6.690894082340347E-2"/>
          <c:w val="0.67652538394917283"/>
          <c:h val="0.8518050215198788"/>
        </c:manualLayout>
      </c:layout>
      <c:barChart>
        <c:barDir val="col"/>
        <c:grouping val="stacked"/>
        <c:varyColors val="0"/>
        <c:ser>
          <c:idx val="4"/>
          <c:order val="0"/>
          <c:tx>
            <c:strRef>
              <c:f>'zestawienia ilości'!$J$2</c:f>
              <c:strCache>
                <c:ptCount val="1"/>
                <c:pt idx="0">
                  <c:v>PSZOK</c:v>
                </c:pt>
              </c:strCache>
            </c:strRef>
          </c:tx>
          <c:spPr>
            <a:solidFill>
              <a:srgbClr val="E40E2E"/>
            </a:solidFill>
          </c:spPr>
          <c:invertIfNegative val="0"/>
          <c:cat>
            <c:numRef>
              <c:f>'zestawienia ilości'!$A$4:$A$10</c:f>
              <c:numCache>
                <c:formatCode>General</c:formatCode>
                <c:ptCount val="7"/>
                <c:pt idx="0">
                  <c:v>2013</c:v>
                </c:pt>
                <c:pt idx="1">
                  <c:v>2014</c:v>
                </c:pt>
                <c:pt idx="2">
                  <c:v>2015</c:v>
                </c:pt>
                <c:pt idx="3">
                  <c:v>2016</c:v>
                </c:pt>
                <c:pt idx="4">
                  <c:v>2017</c:v>
                </c:pt>
                <c:pt idx="5">
                  <c:v>2018</c:v>
                </c:pt>
                <c:pt idx="6">
                  <c:v>2019</c:v>
                </c:pt>
              </c:numCache>
            </c:numRef>
          </c:cat>
          <c:val>
            <c:numRef>
              <c:f>'zestawienia ilości'!$J$4:$J$10</c:f>
              <c:numCache>
                <c:formatCode>#,##0.00</c:formatCode>
                <c:ptCount val="7"/>
                <c:pt idx="0">
                  <c:v>1463.3240000000001</c:v>
                </c:pt>
                <c:pt idx="1">
                  <c:v>1448.6580000000001</c:v>
                </c:pt>
                <c:pt idx="2">
                  <c:v>1650.182</c:v>
                </c:pt>
                <c:pt idx="3">
                  <c:v>1921.2150000000001</c:v>
                </c:pt>
                <c:pt idx="4">
                  <c:v>2500.0989999999997</c:v>
                </c:pt>
                <c:pt idx="5">
                  <c:v>3060.181</c:v>
                </c:pt>
                <c:pt idx="6">
                  <c:v>4726.2370000000001</c:v>
                </c:pt>
              </c:numCache>
            </c:numRef>
          </c:val>
          <c:extLst>
            <c:ext xmlns:c16="http://schemas.microsoft.com/office/drawing/2014/chart" uri="{C3380CC4-5D6E-409C-BE32-E72D297353CC}">
              <c16:uniqueId val="{00000000-A2E9-4ECA-9149-9AB44965FC7D}"/>
            </c:ext>
          </c:extLst>
        </c:ser>
        <c:ser>
          <c:idx val="1"/>
          <c:order val="1"/>
          <c:tx>
            <c:strRef>
              <c:f>'zestawienia ilości'!$H$2</c:f>
              <c:strCache>
                <c:ptCount val="1"/>
                <c:pt idx="0">
                  <c:v>raw materials</c:v>
                </c:pt>
              </c:strCache>
            </c:strRef>
          </c:tx>
          <c:spPr>
            <a:solidFill>
              <a:srgbClr val="FFFF00"/>
            </a:solidFill>
          </c:spPr>
          <c:invertIfNegative val="0"/>
          <c:cat>
            <c:numRef>
              <c:f>'zestawienia ilości'!$A$4:$A$10</c:f>
              <c:numCache>
                <c:formatCode>General</c:formatCode>
                <c:ptCount val="7"/>
                <c:pt idx="0">
                  <c:v>2013</c:v>
                </c:pt>
                <c:pt idx="1">
                  <c:v>2014</c:v>
                </c:pt>
                <c:pt idx="2">
                  <c:v>2015</c:v>
                </c:pt>
                <c:pt idx="3">
                  <c:v>2016</c:v>
                </c:pt>
                <c:pt idx="4">
                  <c:v>2017</c:v>
                </c:pt>
                <c:pt idx="5">
                  <c:v>2018</c:v>
                </c:pt>
                <c:pt idx="6">
                  <c:v>2019</c:v>
                </c:pt>
              </c:numCache>
            </c:numRef>
          </c:cat>
          <c:val>
            <c:numRef>
              <c:f>'zestawienia ilości'!$H$4:$H$10</c:f>
              <c:numCache>
                <c:formatCode>#,##0.00</c:formatCode>
                <c:ptCount val="7"/>
                <c:pt idx="0">
                  <c:v>5326.83</c:v>
                </c:pt>
                <c:pt idx="1">
                  <c:v>5901.74</c:v>
                </c:pt>
                <c:pt idx="2">
                  <c:v>6150.54</c:v>
                </c:pt>
                <c:pt idx="3">
                  <c:v>7797.7000000000007</c:v>
                </c:pt>
                <c:pt idx="4">
                  <c:v>9837.56</c:v>
                </c:pt>
                <c:pt idx="5">
                  <c:v>18793.050000000003</c:v>
                </c:pt>
                <c:pt idx="6">
                  <c:v>25789.769999999997</c:v>
                </c:pt>
              </c:numCache>
            </c:numRef>
          </c:val>
          <c:extLst>
            <c:ext xmlns:c16="http://schemas.microsoft.com/office/drawing/2014/chart" uri="{C3380CC4-5D6E-409C-BE32-E72D297353CC}">
              <c16:uniqueId val="{00000001-A2E9-4ECA-9149-9AB44965FC7D}"/>
            </c:ext>
          </c:extLst>
        </c:ser>
        <c:ser>
          <c:idx val="2"/>
          <c:order val="2"/>
          <c:tx>
            <c:strRef>
              <c:f>'zestawienia ilości'!$D$2</c:f>
              <c:strCache>
                <c:ptCount val="1"/>
                <c:pt idx="0">
                  <c:v>bio</c:v>
                </c:pt>
              </c:strCache>
            </c:strRef>
          </c:tx>
          <c:spPr>
            <a:solidFill>
              <a:schemeClr val="accent6">
                <a:lumMod val="50000"/>
              </a:schemeClr>
            </a:solidFill>
          </c:spPr>
          <c:invertIfNegative val="0"/>
          <c:cat>
            <c:numRef>
              <c:f>'zestawienia ilości'!$A$4:$A$10</c:f>
              <c:numCache>
                <c:formatCode>General</c:formatCode>
                <c:ptCount val="7"/>
                <c:pt idx="0">
                  <c:v>2013</c:v>
                </c:pt>
                <c:pt idx="1">
                  <c:v>2014</c:v>
                </c:pt>
                <c:pt idx="2">
                  <c:v>2015</c:v>
                </c:pt>
                <c:pt idx="3">
                  <c:v>2016</c:v>
                </c:pt>
                <c:pt idx="4">
                  <c:v>2017</c:v>
                </c:pt>
                <c:pt idx="5">
                  <c:v>2018</c:v>
                </c:pt>
                <c:pt idx="6">
                  <c:v>2019</c:v>
                </c:pt>
              </c:numCache>
            </c:numRef>
          </c:cat>
          <c:val>
            <c:numRef>
              <c:f>'zestawienia ilości'!$D$4:$D$10</c:f>
              <c:numCache>
                <c:formatCode>#,##0.00</c:formatCode>
                <c:ptCount val="7"/>
                <c:pt idx="0">
                  <c:v>9759.98</c:v>
                </c:pt>
                <c:pt idx="1">
                  <c:v>20625.580000000002</c:v>
                </c:pt>
                <c:pt idx="2">
                  <c:v>23529.07</c:v>
                </c:pt>
                <c:pt idx="3">
                  <c:v>27705.56</c:v>
                </c:pt>
                <c:pt idx="4">
                  <c:v>29214.34</c:v>
                </c:pt>
                <c:pt idx="5">
                  <c:v>30564.520000000004</c:v>
                </c:pt>
                <c:pt idx="6">
                  <c:v>31410.5</c:v>
                </c:pt>
              </c:numCache>
            </c:numRef>
          </c:val>
          <c:extLst>
            <c:ext xmlns:c16="http://schemas.microsoft.com/office/drawing/2014/chart" uri="{C3380CC4-5D6E-409C-BE32-E72D297353CC}">
              <c16:uniqueId val="{00000002-A2E9-4ECA-9149-9AB44965FC7D}"/>
            </c:ext>
          </c:extLst>
        </c:ser>
        <c:ser>
          <c:idx val="3"/>
          <c:order val="3"/>
          <c:tx>
            <c:strRef>
              <c:f>'zestawienia ilości'!$F$2</c:f>
              <c:strCache>
                <c:ptCount val="1"/>
                <c:pt idx="0">
                  <c:v>residual/mixed</c:v>
                </c:pt>
              </c:strCache>
            </c:strRef>
          </c:tx>
          <c:spPr>
            <a:solidFill>
              <a:schemeClr val="bg1">
                <a:lumMod val="65000"/>
              </a:schemeClr>
            </a:solidFill>
          </c:spPr>
          <c:invertIfNegative val="0"/>
          <c:cat>
            <c:numRef>
              <c:f>'zestawienia ilości'!$A$4:$A$10</c:f>
              <c:numCache>
                <c:formatCode>General</c:formatCode>
                <c:ptCount val="7"/>
                <c:pt idx="0">
                  <c:v>2013</c:v>
                </c:pt>
                <c:pt idx="1">
                  <c:v>2014</c:v>
                </c:pt>
                <c:pt idx="2">
                  <c:v>2015</c:v>
                </c:pt>
                <c:pt idx="3">
                  <c:v>2016</c:v>
                </c:pt>
                <c:pt idx="4">
                  <c:v>2017</c:v>
                </c:pt>
                <c:pt idx="5">
                  <c:v>2018</c:v>
                </c:pt>
                <c:pt idx="6">
                  <c:v>2019</c:v>
                </c:pt>
              </c:numCache>
            </c:numRef>
          </c:cat>
          <c:val>
            <c:numRef>
              <c:f>'zestawienia ilości'!$F$4:$F$10</c:f>
              <c:numCache>
                <c:formatCode>#,##0.00</c:formatCode>
                <c:ptCount val="7"/>
                <c:pt idx="0">
                  <c:v>128062.094</c:v>
                </c:pt>
                <c:pt idx="1">
                  <c:v>126644.14800000002</c:v>
                </c:pt>
                <c:pt idx="2">
                  <c:v>129058.18099999998</c:v>
                </c:pt>
                <c:pt idx="3">
                  <c:v>135476.80000000002</c:v>
                </c:pt>
                <c:pt idx="4">
                  <c:v>134807.31000000003</c:v>
                </c:pt>
                <c:pt idx="5">
                  <c:v>127058.84000000001</c:v>
                </c:pt>
                <c:pt idx="6">
                  <c:v>122471.818</c:v>
                </c:pt>
              </c:numCache>
            </c:numRef>
          </c:val>
          <c:extLst>
            <c:ext xmlns:c16="http://schemas.microsoft.com/office/drawing/2014/chart" uri="{C3380CC4-5D6E-409C-BE32-E72D297353CC}">
              <c16:uniqueId val="{00000003-A2E9-4ECA-9149-9AB44965FC7D}"/>
            </c:ext>
          </c:extLst>
        </c:ser>
        <c:ser>
          <c:idx val="0"/>
          <c:order val="4"/>
          <c:tx>
            <c:strRef>
              <c:f>'zestawienia ilości'!$B$2</c:f>
              <c:strCache>
                <c:ptCount val="1"/>
                <c:pt idx="0">
                  <c:v>other</c:v>
                </c:pt>
              </c:strCache>
            </c:strRef>
          </c:tx>
          <c:spPr>
            <a:solidFill>
              <a:srgbClr val="379B3E"/>
            </a:solidFill>
          </c:spPr>
          <c:invertIfNegative val="0"/>
          <c:cat>
            <c:numRef>
              <c:f>'zestawienia ilości'!$A$4:$A$10</c:f>
              <c:numCache>
                <c:formatCode>General</c:formatCode>
                <c:ptCount val="7"/>
                <c:pt idx="0">
                  <c:v>2013</c:v>
                </c:pt>
                <c:pt idx="1">
                  <c:v>2014</c:v>
                </c:pt>
                <c:pt idx="2">
                  <c:v>2015</c:v>
                </c:pt>
                <c:pt idx="3">
                  <c:v>2016</c:v>
                </c:pt>
                <c:pt idx="4">
                  <c:v>2017</c:v>
                </c:pt>
                <c:pt idx="5">
                  <c:v>2018</c:v>
                </c:pt>
                <c:pt idx="6">
                  <c:v>2019</c:v>
                </c:pt>
              </c:numCache>
            </c:numRef>
          </c:cat>
          <c:val>
            <c:numRef>
              <c:f>'zestawienia ilości'!$B$4:$B$10</c:f>
              <c:numCache>
                <c:formatCode>#,##0.00</c:formatCode>
                <c:ptCount val="7"/>
                <c:pt idx="0">
                  <c:v>5338.6130000000003</c:v>
                </c:pt>
                <c:pt idx="1">
                  <c:v>6538.9809999999989</c:v>
                </c:pt>
                <c:pt idx="2">
                  <c:v>7345.237000000001</c:v>
                </c:pt>
                <c:pt idx="3">
                  <c:v>8613.6360000000004</c:v>
                </c:pt>
                <c:pt idx="4">
                  <c:v>9497.8259999999991</c:v>
                </c:pt>
                <c:pt idx="5">
                  <c:v>9936.2049999999981</c:v>
                </c:pt>
                <c:pt idx="6">
                  <c:v>11385.414000000001</c:v>
                </c:pt>
              </c:numCache>
            </c:numRef>
          </c:val>
          <c:extLst>
            <c:ext xmlns:c16="http://schemas.microsoft.com/office/drawing/2014/chart" uri="{C3380CC4-5D6E-409C-BE32-E72D297353CC}">
              <c16:uniqueId val="{00000004-A2E9-4ECA-9149-9AB44965FC7D}"/>
            </c:ext>
          </c:extLst>
        </c:ser>
        <c:dLbls>
          <c:showLegendKey val="0"/>
          <c:showVal val="0"/>
          <c:showCatName val="0"/>
          <c:showSerName val="0"/>
          <c:showPercent val="0"/>
          <c:showBubbleSize val="0"/>
        </c:dLbls>
        <c:gapWidth val="48"/>
        <c:overlap val="100"/>
        <c:axId val="133096960"/>
        <c:axId val="133098496"/>
      </c:barChart>
      <c:catAx>
        <c:axId val="133096960"/>
        <c:scaling>
          <c:orientation val="minMax"/>
        </c:scaling>
        <c:delete val="0"/>
        <c:axPos val="b"/>
        <c:numFmt formatCode="General" sourceLinked="1"/>
        <c:majorTickMark val="out"/>
        <c:minorTickMark val="none"/>
        <c:tickLblPos val="nextTo"/>
        <c:txPr>
          <a:bodyPr/>
          <a:lstStyle/>
          <a:p>
            <a:pPr>
              <a:defRPr sz="1400" b="1" baseline="0"/>
            </a:pPr>
            <a:endParaRPr lang="pl-PL"/>
          </a:p>
        </c:txPr>
        <c:crossAx val="133098496"/>
        <c:crosses val="autoZero"/>
        <c:auto val="1"/>
        <c:lblAlgn val="ctr"/>
        <c:lblOffset val="100"/>
        <c:noMultiLvlLbl val="0"/>
      </c:catAx>
      <c:valAx>
        <c:axId val="133098496"/>
        <c:scaling>
          <c:orientation val="minMax"/>
          <c:min val="0"/>
        </c:scaling>
        <c:delete val="0"/>
        <c:axPos val="l"/>
        <c:majorGridlines/>
        <c:numFmt formatCode="#,##0" sourceLinked="0"/>
        <c:majorTickMark val="out"/>
        <c:minorTickMark val="none"/>
        <c:tickLblPos val="nextTo"/>
        <c:txPr>
          <a:bodyPr/>
          <a:lstStyle/>
          <a:p>
            <a:pPr>
              <a:defRPr sz="1200" baseline="0"/>
            </a:pPr>
            <a:endParaRPr lang="pl-PL"/>
          </a:p>
        </c:txPr>
        <c:crossAx val="133096960"/>
        <c:crosses val="autoZero"/>
        <c:crossBetween val="between"/>
        <c:dispUnits>
          <c:builtInUnit val="thousands"/>
          <c:dispUnitsLbl>
            <c:layout>
              <c:manualLayout>
                <c:xMode val="edge"/>
                <c:yMode val="edge"/>
                <c:x val="1.2692174672195827E-2"/>
                <c:y val="9.5519310086239276E-3"/>
              </c:manualLayout>
            </c:layout>
            <c:tx>
              <c:rich>
                <a:bodyPr rot="0" vert="horz"/>
                <a:lstStyle/>
                <a:p>
                  <a:pPr>
                    <a:defRPr/>
                  </a:pPr>
                  <a:r>
                    <a:rPr lang="pl-PL" sz="1200" b="1" dirty="0"/>
                    <a:t>k [Mg]</a:t>
                  </a:r>
                  <a:endParaRPr lang="pl-PL" b="1" dirty="0"/>
                </a:p>
              </c:rich>
            </c:tx>
          </c:dispUnitsLbl>
        </c:dispUnits>
      </c:valAx>
      <c:spPr>
        <a:noFill/>
        <a:ln w="25400">
          <a:noFill/>
        </a:ln>
      </c:spPr>
    </c:plotArea>
    <c:legend>
      <c:legendPos val="r"/>
      <c:layout>
        <c:manualLayout>
          <c:xMode val="edge"/>
          <c:yMode val="edge"/>
          <c:x val="0.76807034469921864"/>
          <c:y val="0.39159402281069916"/>
          <c:w val="0.20831855715768532"/>
          <c:h val="0.45118877684149133"/>
        </c:manualLayout>
      </c:layout>
      <c:overlay val="0"/>
      <c:txPr>
        <a:bodyPr/>
        <a:lstStyle/>
        <a:p>
          <a:pPr>
            <a:defRPr sz="1400" baseline="0">
              <a:latin typeface="Open Sans" pitchFamily="34" charset="0"/>
            </a:defRPr>
          </a:pPr>
          <a:endParaRPr lang="pl-PL"/>
        </a:p>
      </c:txPr>
    </c:legend>
    <c:plotVisOnly val="1"/>
    <c:dispBlanksAs val="gap"/>
    <c:showDLblsOverMax val="0"/>
  </c:chart>
  <c:spPr>
    <a:no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dirty="0"/>
              <a:t>wet/bio-waste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areaChart>
        <c:grouping val="standard"/>
        <c:varyColors val="0"/>
        <c:ser>
          <c:idx val="0"/>
          <c:order val="0"/>
          <c:tx>
            <c:strRef>
              <c:f>'zestawienia ilości'!$B$46</c:f>
              <c:strCache>
                <c:ptCount val="1"/>
                <c:pt idx="0">
                  <c:v>odpady mokre/bio</c:v>
                </c:pt>
              </c:strCache>
            </c:strRef>
          </c:tx>
          <c:spPr>
            <a:blipFill>
              <a:blip xmlns:r="http://schemas.openxmlformats.org/officeDocument/2006/relationships" r:embed="rId3"/>
              <a:stretch>
                <a:fillRect/>
              </a:stretch>
            </a:blipFill>
            <a:ln w="22225">
              <a:solidFill>
                <a:srgbClr val="FF0000"/>
              </a:solidFill>
            </a:ln>
            <a:effectLst/>
          </c:spPr>
          <c:cat>
            <c:numRef>
              <c:f>'zestawienia ilości'!$A$47:$A$54</c:f>
              <c:numCache>
                <c:formatCode>General</c:formatCode>
                <c:ptCount val="8"/>
                <c:pt idx="0">
                  <c:v>2012</c:v>
                </c:pt>
                <c:pt idx="1">
                  <c:v>2013</c:v>
                </c:pt>
                <c:pt idx="2">
                  <c:v>2014</c:v>
                </c:pt>
                <c:pt idx="3">
                  <c:v>2015</c:v>
                </c:pt>
                <c:pt idx="4">
                  <c:v>2016</c:v>
                </c:pt>
                <c:pt idx="5">
                  <c:v>2017</c:v>
                </c:pt>
                <c:pt idx="6">
                  <c:v>2018</c:v>
                </c:pt>
                <c:pt idx="7">
                  <c:v>2019</c:v>
                </c:pt>
              </c:numCache>
            </c:numRef>
          </c:cat>
          <c:val>
            <c:numRef>
              <c:f>'zestawienia ilości'!$B$47:$B$54</c:f>
              <c:numCache>
                <c:formatCode>#,##0.0</c:formatCode>
                <c:ptCount val="8"/>
                <c:pt idx="0">
                  <c:v>2834.2000000000003</c:v>
                </c:pt>
                <c:pt idx="1">
                  <c:v>9759.98</c:v>
                </c:pt>
                <c:pt idx="2">
                  <c:v>20625.580000000002</c:v>
                </c:pt>
                <c:pt idx="3">
                  <c:v>23529.07</c:v>
                </c:pt>
                <c:pt idx="4">
                  <c:v>27705.56</c:v>
                </c:pt>
                <c:pt idx="5">
                  <c:v>29214.34</c:v>
                </c:pt>
                <c:pt idx="6">
                  <c:v>30564.520000000004</c:v>
                </c:pt>
                <c:pt idx="7">
                  <c:v>31410.5</c:v>
                </c:pt>
              </c:numCache>
            </c:numRef>
          </c:val>
          <c:extLst>
            <c:ext xmlns:c16="http://schemas.microsoft.com/office/drawing/2014/chart" uri="{C3380CC4-5D6E-409C-BE32-E72D297353CC}">
              <c16:uniqueId val="{00000000-9019-465D-89B2-52A2DA9B61A7}"/>
            </c:ext>
          </c:extLst>
        </c:ser>
        <c:dLbls>
          <c:showLegendKey val="0"/>
          <c:showVal val="0"/>
          <c:showCatName val="0"/>
          <c:showSerName val="0"/>
          <c:showPercent val="0"/>
          <c:showBubbleSize val="0"/>
        </c:dLbls>
        <c:axId val="172697856"/>
        <c:axId val="172818432"/>
      </c:areaChart>
      <c:catAx>
        <c:axId val="1726978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FF0000"/>
                </a:solidFill>
                <a:latin typeface="+mn-lt"/>
                <a:ea typeface="+mn-ea"/>
                <a:cs typeface="+mn-cs"/>
              </a:defRPr>
            </a:pPr>
            <a:endParaRPr lang="pl-PL"/>
          </a:p>
        </c:txPr>
        <c:crossAx val="172818432"/>
        <c:crosses val="autoZero"/>
        <c:auto val="1"/>
        <c:lblAlgn val="ctr"/>
        <c:lblOffset val="100"/>
        <c:noMultiLvlLbl val="0"/>
      </c:catAx>
      <c:valAx>
        <c:axId val="1728184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pl-PL"/>
          </a:p>
        </c:txPr>
        <c:crossAx val="172697856"/>
        <c:crosses val="autoZero"/>
        <c:crossBetween val="midCat"/>
        <c:dispUnits>
          <c:builtInUnit val="thousands"/>
          <c:dispUnitsLbl>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l-PL" dirty="0" err="1"/>
                    <a:t>Thousand</a:t>
                  </a:r>
                  <a:endParaRPr lang="pl-PL" dirty="0"/>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l-PL"/>
              </a:p>
            </c:txPr>
          </c:dispUnitsLbl>
        </c:dispUnits>
      </c:valAx>
      <c:spPr>
        <a:noFill/>
        <a:ln>
          <a:noFill/>
        </a:ln>
        <a:effectLst/>
      </c:spPr>
    </c:plotArea>
    <c:plotVisOnly val="1"/>
    <c:dispBlanksAs val="zero"/>
    <c:showDLblsOverMax val="0"/>
  </c:chart>
  <c:spPr>
    <a:noFill/>
    <a:ln>
      <a:noFill/>
    </a:ln>
    <a:effectLst/>
  </c:spPr>
  <c:txPr>
    <a:bodyPr/>
    <a:lstStyle/>
    <a:p>
      <a:pPr>
        <a:defRPr/>
      </a:pPr>
      <a:endParaRPr lang="pl-P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089537016964171E-3"/>
          <c:y val="4.2089848007656708E-2"/>
          <c:w val="0.99849113559986147"/>
          <c:h val="0.84473823833438533"/>
        </c:manualLayout>
      </c:layout>
      <c:barChart>
        <c:barDir val="col"/>
        <c:grouping val="clustered"/>
        <c:varyColors val="0"/>
        <c:dLbls>
          <c:dLblPos val="outEnd"/>
          <c:showLegendKey val="0"/>
          <c:showVal val="1"/>
          <c:showCatName val="0"/>
          <c:showSerName val="0"/>
          <c:showPercent val="0"/>
          <c:showBubbleSize val="0"/>
        </c:dLbls>
        <c:gapWidth val="150"/>
        <c:overlap val="-27"/>
        <c:axId val="230412672"/>
        <c:axId val="230414208"/>
      </c:barChart>
      <c:catAx>
        <c:axId val="230412672"/>
        <c:scaling>
          <c:orientation val="minMax"/>
        </c:scaling>
        <c:delete val="0"/>
        <c:axPos val="b"/>
        <c:numFmt formatCode="General" sourceLinked="1"/>
        <c:majorTickMark val="none"/>
        <c:minorTickMark val="none"/>
        <c:tickLblPos val="nextTo"/>
        <c:spPr>
          <a:noFill/>
          <a:ln w="9525" cap="flat" cmpd="sng" algn="ctr">
            <a:solidFill>
              <a:schemeClr val="accent5"/>
            </a:solidFill>
            <a:round/>
            <a:headEnd type="none" w="med" len="med"/>
            <a:tailEnd type="triangle" w="med" len="med"/>
          </a:ln>
          <a:effectLst/>
        </c:spPr>
        <c:txPr>
          <a:bodyPr rot="-60000000" spcFirstLastPara="1" vertOverflow="ellipsis" vert="horz" wrap="square" anchor="ctr" anchorCtr="1"/>
          <a:lstStyle/>
          <a:p>
            <a:pPr>
              <a:defRPr sz="1600" b="0" i="0" u="none" strike="noStrike" kern="1200" baseline="0">
                <a:solidFill>
                  <a:schemeClr val="accent5"/>
                </a:solidFill>
                <a:latin typeface="+mn-lt"/>
                <a:ea typeface="+mn-ea"/>
                <a:cs typeface="+mn-cs"/>
              </a:defRPr>
            </a:pPr>
            <a:endParaRPr lang="pl-PL"/>
          </a:p>
        </c:txPr>
        <c:crossAx val="230414208"/>
        <c:crosses val="autoZero"/>
        <c:auto val="1"/>
        <c:lblAlgn val="ctr"/>
        <c:lblOffset val="100"/>
        <c:noMultiLvlLbl val="0"/>
      </c:catAx>
      <c:valAx>
        <c:axId val="230414208"/>
        <c:scaling>
          <c:orientation val="minMax"/>
        </c:scaling>
        <c:delete val="1"/>
        <c:axPos val="l"/>
        <c:numFmt formatCode="General" sourceLinked="1"/>
        <c:majorTickMark val="none"/>
        <c:minorTickMark val="none"/>
        <c:tickLblPos val="nextTo"/>
        <c:crossAx val="23041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accent5"/>
          </a:solidFill>
        </a:defRPr>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089537016964171E-3"/>
          <c:y val="4.2089848007656708E-2"/>
          <c:w val="0.99849113559986147"/>
          <c:h val="0.84473823833438533"/>
        </c:manualLayout>
      </c:layout>
      <c:barChart>
        <c:barDir val="col"/>
        <c:grouping val="clustered"/>
        <c:varyColors val="0"/>
        <c:ser>
          <c:idx val="0"/>
          <c:order val="0"/>
          <c:tx>
            <c:strRef>
              <c:f>Arkusz1!$A$2</c:f>
              <c:strCache>
                <c:ptCount val="1"/>
                <c:pt idx="0">
                  <c:v>MW</c:v>
                </c:pt>
              </c:strCache>
            </c:strRef>
          </c:tx>
          <c:spPr>
            <a:solidFill>
              <a:srgbClr val="A1CE88"/>
            </a:solidFill>
            <a:ln>
              <a:noFill/>
            </a:ln>
            <a:effectLst/>
          </c:spPr>
          <c:invertIfNegative val="0"/>
          <c:dPt>
            <c:idx val="2"/>
            <c:invertIfNegative val="0"/>
            <c:bubble3D val="0"/>
            <c:extLst>
              <c:ext xmlns:c16="http://schemas.microsoft.com/office/drawing/2014/chart" uri="{C3380CC4-5D6E-409C-BE32-E72D297353CC}">
                <c16:uniqueId val="{00000005-5026-4D9D-8C27-AA58E43BF27D}"/>
              </c:ext>
            </c:extLst>
          </c:dPt>
          <c:dPt>
            <c:idx val="3"/>
            <c:invertIfNegative val="0"/>
            <c:bubble3D val="0"/>
            <c:extLst>
              <c:ext xmlns:c16="http://schemas.microsoft.com/office/drawing/2014/chart" uri="{C3380CC4-5D6E-409C-BE32-E72D297353CC}">
                <c16:uniqueId val="{00000001-C290-41A8-8DA8-69E5B9A74088}"/>
              </c:ext>
            </c:extLst>
          </c:dPt>
          <c:dPt>
            <c:idx val="4"/>
            <c:invertIfNegative val="0"/>
            <c:bubble3D val="0"/>
            <c:extLst>
              <c:ext xmlns:c16="http://schemas.microsoft.com/office/drawing/2014/chart" uri="{C3380CC4-5D6E-409C-BE32-E72D297353CC}">
                <c16:uniqueId val="{00000002-C290-41A8-8DA8-69E5B9A74088}"/>
              </c:ext>
            </c:extLst>
          </c:dPt>
          <c:dPt>
            <c:idx val="7"/>
            <c:invertIfNegative val="0"/>
            <c:bubble3D val="0"/>
            <c:spPr>
              <a:solidFill>
                <a:srgbClr val="E40E2E"/>
              </a:solidFill>
              <a:ln>
                <a:noFill/>
              </a:ln>
              <a:effectLst/>
            </c:spPr>
            <c:extLst>
              <c:ext xmlns:c16="http://schemas.microsoft.com/office/drawing/2014/chart" uri="{C3380CC4-5D6E-409C-BE32-E72D297353CC}">
                <c16:uniqueId val="{00000006-2BA1-41F0-ADE4-50092347C980}"/>
              </c:ext>
            </c:extLst>
          </c:dPt>
          <c:dLbls>
            <c:dLbl>
              <c:idx val="3"/>
              <c:tx>
                <c:rich>
                  <a:bodyPr/>
                  <a:lstStyle/>
                  <a:p>
                    <a:r>
                      <a:rPr lang="en-US" dirty="0"/>
                      <a:t>42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290-41A8-8DA8-69E5B9A7408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Arkusz1!$B$1:$I$1</c:f>
              <c:strCache>
                <c:ptCount val="8"/>
                <c:pt idx="0">
                  <c:v>2014</c:v>
                </c:pt>
                <c:pt idx="1">
                  <c:v>2015</c:v>
                </c:pt>
                <c:pt idx="2">
                  <c:v>2016</c:v>
                </c:pt>
                <c:pt idx="3">
                  <c:v>2017</c:v>
                </c:pt>
                <c:pt idx="4">
                  <c:v>2018</c:v>
                </c:pt>
                <c:pt idx="5">
                  <c:v>2019</c:v>
                </c:pt>
                <c:pt idx="6">
                  <c:v>2020</c:v>
                </c:pt>
                <c:pt idx="7">
                  <c:v>2021</c:v>
                </c:pt>
              </c:strCache>
            </c:strRef>
          </c:cat>
          <c:val>
            <c:numRef>
              <c:f>Arkusz1!$B$2:$I$2</c:f>
              <c:numCache>
                <c:formatCode>General</c:formatCode>
                <c:ptCount val="8"/>
                <c:pt idx="0">
                  <c:v>42</c:v>
                </c:pt>
                <c:pt idx="1">
                  <c:v>37</c:v>
                </c:pt>
                <c:pt idx="2">
                  <c:v>47</c:v>
                </c:pt>
                <c:pt idx="3">
                  <c:v>42</c:v>
                </c:pt>
                <c:pt idx="4" formatCode="0">
                  <c:v>53</c:v>
                </c:pt>
                <c:pt idx="5" formatCode="0">
                  <c:v>51</c:v>
                </c:pt>
                <c:pt idx="6" formatCode="0">
                  <c:v>41</c:v>
                </c:pt>
                <c:pt idx="7">
                  <c:v>36</c:v>
                </c:pt>
              </c:numCache>
            </c:numRef>
          </c:val>
          <c:extLst>
            <c:ext xmlns:c16="http://schemas.microsoft.com/office/drawing/2014/chart" uri="{C3380CC4-5D6E-409C-BE32-E72D297353CC}">
              <c16:uniqueId val="{00000000-41AB-486F-93B1-706D75088C42}"/>
            </c:ext>
          </c:extLst>
        </c:ser>
        <c:dLbls>
          <c:dLblPos val="outEnd"/>
          <c:showLegendKey val="0"/>
          <c:showVal val="1"/>
          <c:showCatName val="0"/>
          <c:showSerName val="0"/>
          <c:showPercent val="0"/>
          <c:showBubbleSize val="0"/>
        </c:dLbls>
        <c:gapWidth val="219"/>
        <c:overlap val="-27"/>
        <c:axId val="133328256"/>
        <c:axId val="133339776"/>
      </c:barChart>
      <c:catAx>
        <c:axId val="13332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133339776"/>
        <c:crosses val="autoZero"/>
        <c:auto val="1"/>
        <c:lblAlgn val="ctr"/>
        <c:lblOffset val="100"/>
        <c:noMultiLvlLbl val="0"/>
      </c:catAx>
      <c:valAx>
        <c:axId val="133339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13332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089537016964171E-3"/>
          <c:y val="4.2089848007656708E-2"/>
          <c:w val="0.99849113559986147"/>
          <c:h val="0.84473823833438533"/>
        </c:manualLayout>
      </c:layout>
      <c:barChart>
        <c:barDir val="col"/>
        <c:grouping val="clustered"/>
        <c:varyColors val="0"/>
        <c:dLbls>
          <c:dLblPos val="outEnd"/>
          <c:showLegendKey val="0"/>
          <c:showVal val="1"/>
          <c:showCatName val="0"/>
          <c:showSerName val="0"/>
          <c:showPercent val="0"/>
          <c:showBubbleSize val="0"/>
        </c:dLbls>
        <c:gapWidth val="150"/>
        <c:overlap val="-27"/>
        <c:axId val="235337216"/>
        <c:axId val="235338752"/>
      </c:barChart>
      <c:catAx>
        <c:axId val="235337216"/>
        <c:scaling>
          <c:orientation val="minMax"/>
        </c:scaling>
        <c:delete val="0"/>
        <c:axPos val="b"/>
        <c:numFmt formatCode="General" sourceLinked="1"/>
        <c:majorTickMark val="none"/>
        <c:minorTickMark val="none"/>
        <c:tickLblPos val="nextTo"/>
        <c:spPr>
          <a:noFill/>
          <a:ln w="9525" cap="flat" cmpd="sng" algn="ctr">
            <a:solidFill>
              <a:schemeClr val="accent5"/>
            </a:solidFill>
            <a:round/>
            <a:headEnd type="none" w="med" len="med"/>
            <a:tailEnd type="triangle" w="med" len="med"/>
          </a:ln>
          <a:effectLst/>
        </c:spPr>
        <c:txPr>
          <a:bodyPr rot="-60000000" vert="horz"/>
          <a:lstStyle/>
          <a:p>
            <a:pPr>
              <a:defRPr/>
            </a:pPr>
            <a:endParaRPr lang="pl-PL"/>
          </a:p>
        </c:txPr>
        <c:crossAx val="235338752"/>
        <c:crosses val="autoZero"/>
        <c:auto val="1"/>
        <c:lblAlgn val="ctr"/>
        <c:lblOffset val="100"/>
        <c:noMultiLvlLbl val="0"/>
      </c:catAx>
      <c:valAx>
        <c:axId val="235338752"/>
        <c:scaling>
          <c:orientation val="minMax"/>
        </c:scaling>
        <c:delete val="1"/>
        <c:axPos val="l"/>
        <c:numFmt formatCode="General" sourceLinked="1"/>
        <c:majorTickMark val="none"/>
        <c:minorTickMark val="none"/>
        <c:tickLblPos val="nextTo"/>
        <c:crossAx val="235337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highlight>
            <a:srgbClr val="D7E4BD"/>
          </a:highlight>
        </a:defRPr>
      </a:pPr>
      <a:endParaRPr lang="pl-PL"/>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Arkusz1!$B$1</c:f>
              <c:strCache>
                <c:ptCount val="1"/>
                <c:pt idx="0">
                  <c:v>koszty</c:v>
                </c:pt>
              </c:strCache>
            </c:strRef>
          </c:tx>
          <c:spPr>
            <a:solidFill>
              <a:srgbClr val="379B3E"/>
            </a:solidFill>
          </c:spPr>
          <c:dPt>
            <c:idx val="0"/>
            <c:bubble3D val="0"/>
            <c:spPr>
              <a:solidFill>
                <a:srgbClr val="A1CE88"/>
              </a:solidFill>
              <a:ln w="19050">
                <a:solidFill>
                  <a:schemeClr val="lt1"/>
                </a:solidFill>
              </a:ln>
              <a:effectLst/>
            </c:spPr>
            <c:extLst>
              <c:ext xmlns:c16="http://schemas.microsoft.com/office/drawing/2014/chart" uri="{C3380CC4-5D6E-409C-BE32-E72D297353CC}">
                <c16:uniqueId val="{00000001-B4B9-4C8E-B76F-D53EC7DBFDA7}"/>
              </c:ext>
            </c:extLst>
          </c:dPt>
          <c:dPt>
            <c:idx val="1"/>
            <c:bubble3D val="0"/>
            <c:spPr>
              <a:solidFill>
                <a:srgbClr val="379B3E"/>
              </a:solidFill>
              <a:ln w="19050">
                <a:solidFill>
                  <a:schemeClr val="lt1"/>
                </a:solidFill>
              </a:ln>
              <a:effectLst/>
            </c:spPr>
            <c:extLst>
              <c:ext xmlns:c16="http://schemas.microsoft.com/office/drawing/2014/chart" uri="{C3380CC4-5D6E-409C-BE32-E72D297353CC}">
                <c16:uniqueId val="{00000003-B4B9-4C8E-B76F-D53EC7DBFDA7}"/>
              </c:ext>
            </c:extLst>
          </c:dPt>
          <c:dPt>
            <c:idx val="2"/>
            <c:bubble3D val="0"/>
            <c:spPr>
              <a:solidFill>
                <a:srgbClr val="379B3E"/>
              </a:solidFill>
              <a:ln w="19050">
                <a:solidFill>
                  <a:schemeClr val="lt1"/>
                </a:solidFill>
              </a:ln>
              <a:effectLst/>
            </c:spPr>
            <c:extLst>
              <c:ext xmlns:c16="http://schemas.microsoft.com/office/drawing/2014/chart" uri="{C3380CC4-5D6E-409C-BE32-E72D297353CC}">
                <c16:uniqueId val="{00000005-B4B9-4C8E-B76F-D53EC7DBFDA7}"/>
              </c:ext>
            </c:extLst>
          </c:dPt>
          <c:dPt>
            <c:idx val="3"/>
            <c:bubble3D val="0"/>
            <c:spPr>
              <a:solidFill>
                <a:srgbClr val="379B3E"/>
              </a:solidFill>
              <a:ln w="19050">
                <a:solidFill>
                  <a:schemeClr val="lt1"/>
                </a:solidFill>
              </a:ln>
              <a:effectLst/>
            </c:spPr>
            <c:extLst>
              <c:ext xmlns:c16="http://schemas.microsoft.com/office/drawing/2014/chart" uri="{C3380CC4-5D6E-409C-BE32-E72D297353CC}">
                <c16:uniqueId val="{00000007-B4B9-4C8E-B76F-D53EC7DBFDA7}"/>
              </c:ext>
            </c:extLst>
          </c:dPt>
          <c:dLbls>
            <c:dLbl>
              <c:idx val="0"/>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solidFill>
                      <a:latin typeface="+mn-lt"/>
                      <a:ea typeface="+mn-ea"/>
                      <a:cs typeface="+mn-cs"/>
                    </a:defRPr>
                  </a:pPr>
                  <a:endParaRPr lang="pl-PL"/>
                </a:p>
              </c:txPr>
              <c:dLblPos val="ctr"/>
              <c:showLegendKey val="0"/>
              <c:showVal val="0"/>
              <c:showCatName val="0"/>
              <c:showSerName val="0"/>
              <c:showPercent val="1"/>
              <c:showBubbleSize val="0"/>
              <c:extLst>
                <c:ext xmlns:c16="http://schemas.microsoft.com/office/drawing/2014/chart" uri="{C3380CC4-5D6E-409C-BE32-E72D297353CC}">
                  <c16:uniqueId val="{00000001-B4B9-4C8E-B76F-D53EC7DBFDA7}"/>
                </c:ext>
              </c:extLst>
            </c:dLbl>
            <c:dLbl>
              <c:idx val="1"/>
              <c:layout>
                <c:manualLayout>
                  <c:x val="0.2473017497899187"/>
                  <c:y val="-5.7775893793992001E-3"/>
                </c:manualLayout>
              </c:layout>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solidFill>
                      <a:latin typeface="+mn-lt"/>
                      <a:ea typeface="+mn-ea"/>
                      <a:cs typeface="+mn-cs"/>
                    </a:defRPr>
                  </a:pPr>
                  <a:endParaRPr lang="pl-PL"/>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4B9-4C8E-B76F-D53EC7DBFDA7}"/>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pl-PL"/>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Arkusz1!$A$2:$A$5</c:f>
              <c:strCache>
                <c:ptCount val="2"/>
                <c:pt idx="0">
                  <c:v>Dofinansowanie</c:v>
                </c:pt>
                <c:pt idx="1">
                  <c:v>Pożyczka</c:v>
                </c:pt>
              </c:strCache>
            </c:strRef>
          </c:cat>
          <c:val>
            <c:numRef>
              <c:f>Arkusz1!$B$2:$B$5</c:f>
              <c:numCache>
                <c:formatCode>General</c:formatCode>
                <c:ptCount val="4"/>
                <c:pt idx="0">
                  <c:v>270696804.82999998</c:v>
                </c:pt>
                <c:pt idx="1">
                  <c:v>296166840.29000002</c:v>
                </c:pt>
              </c:numCache>
            </c:numRef>
          </c:val>
          <c:extLst>
            <c:ext xmlns:c16="http://schemas.microsoft.com/office/drawing/2014/chart" uri="{C3380CC4-5D6E-409C-BE32-E72D297353CC}">
              <c16:uniqueId val="{00000008-B4B9-4C8E-B76F-D53EC7DBFDA7}"/>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Arkusz1!$B$1</c:f>
              <c:strCache>
                <c:ptCount val="1"/>
                <c:pt idx="0">
                  <c:v>Incineration plant</c:v>
                </c:pt>
              </c:strCache>
            </c:strRef>
          </c:tx>
          <c:spPr>
            <a:solidFill>
              <a:srgbClr val="D7E4BD"/>
            </a:solidFill>
          </c:spPr>
          <c:invertIfNegative val="0"/>
          <c:cat>
            <c:strRef>
              <c:f>Arkusz1!$A$2:$A$4</c:f>
              <c:strCache>
                <c:ptCount val="3"/>
                <c:pt idx="0">
                  <c:v>NOx</c:v>
                </c:pt>
                <c:pt idx="1">
                  <c:v>SOx</c:v>
                </c:pt>
                <c:pt idx="2">
                  <c:v>Pyły</c:v>
                </c:pt>
              </c:strCache>
            </c:strRef>
          </c:cat>
          <c:val>
            <c:numRef>
              <c:f>Arkusz1!$B$2:$B$4</c:f>
              <c:numCache>
                <c:formatCode>General</c:formatCode>
                <c:ptCount val="3"/>
                <c:pt idx="0">
                  <c:v>100</c:v>
                </c:pt>
                <c:pt idx="1">
                  <c:v>30</c:v>
                </c:pt>
                <c:pt idx="2">
                  <c:v>5</c:v>
                </c:pt>
              </c:numCache>
            </c:numRef>
          </c:val>
          <c:extLst>
            <c:ext xmlns:c16="http://schemas.microsoft.com/office/drawing/2014/chart" uri="{C3380CC4-5D6E-409C-BE32-E72D297353CC}">
              <c16:uniqueId val="{00000000-0C6E-4885-A33D-F3527395B60A}"/>
            </c:ext>
          </c:extLst>
        </c:ser>
        <c:ser>
          <c:idx val="1"/>
          <c:order val="1"/>
          <c:tx>
            <c:strRef>
              <c:f>Arkusz1!$C$1</c:f>
              <c:strCache>
                <c:ptCount val="1"/>
                <c:pt idx="0">
                  <c:v>coal power plants</c:v>
                </c:pt>
              </c:strCache>
            </c:strRef>
          </c:tx>
          <c:spPr>
            <a:solidFill>
              <a:srgbClr val="008F38"/>
            </a:solidFill>
          </c:spPr>
          <c:invertIfNegative val="0"/>
          <c:dPt>
            <c:idx val="0"/>
            <c:invertIfNegative val="0"/>
            <c:bubble3D val="0"/>
            <c:extLst>
              <c:ext xmlns:c16="http://schemas.microsoft.com/office/drawing/2014/chart" uri="{C3380CC4-5D6E-409C-BE32-E72D297353CC}">
                <c16:uniqueId val="{00000001-0C6E-4885-A33D-F3527395B60A}"/>
              </c:ext>
            </c:extLst>
          </c:dPt>
          <c:dPt>
            <c:idx val="1"/>
            <c:invertIfNegative val="0"/>
            <c:bubble3D val="0"/>
            <c:extLst>
              <c:ext xmlns:c16="http://schemas.microsoft.com/office/drawing/2014/chart" uri="{C3380CC4-5D6E-409C-BE32-E72D297353CC}">
                <c16:uniqueId val="{00000002-0C6E-4885-A33D-F3527395B60A}"/>
              </c:ext>
            </c:extLst>
          </c:dPt>
          <c:dPt>
            <c:idx val="2"/>
            <c:invertIfNegative val="0"/>
            <c:bubble3D val="0"/>
            <c:extLst>
              <c:ext xmlns:c16="http://schemas.microsoft.com/office/drawing/2014/chart" uri="{C3380CC4-5D6E-409C-BE32-E72D297353CC}">
                <c16:uniqueId val="{00000003-0C6E-4885-A33D-F3527395B60A}"/>
              </c:ext>
            </c:extLst>
          </c:dPt>
          <c:cat>
            <c:strRef>
              <c:f>Arkusz1!$A$2:$A$4</c:f>
              <c:strCache>
                <c:ptCount val="3"/>
                <c:pt idx="0">
                  <c:v>NOx</c:v>
                </c:pt>
                <c:pt idx="1">
                  <c:v>SOx</c:v>
                </c:pt>
                <c:pt idx="2">
                  <c:v>Pyły</c:v>
                </c:pt>
              </c:strCache>
            </c:strRef>
          </c:cat>
          <c:val>
            <c:numRef>
              <c:f>Arkusz1!$C$2:$C$4</c:f>
              <c:numCache>
                <c:formatCode>General</c:formatCode>
                <c:ptCount val="3"/>
                <c:pt idx="0">
                  <c:v>300</c:v>
                </c:pt>
                <c:pt idx="1">
                  <c:v>400</c:v>
                </c:pt>
                <c:pt idx="2">
                  <c:v>30</c:v>
                </c:pt>
              </c:numCache>
            </c:numRef>
          </c:val>
          <c:extLst>
            <c:ext xmlns:c16="http://schemas.microsoft.com/office/drawing/2014/chart" uri="{C3380CC4-5D6E-409C-BE32-E72D297353CC}">
              <c16:uniqueId val="{00000004-0C6E-4885-A33D-F3527395B60A}"/>
            </c:ext>
          </c:extLst>
        </c:ser>
        <c:dLbls>
          <c:showLegendKey val="0"/>
          <c:showVal val="0"/>
          <c:showCatName val="0"/>
          <c:showSerName val="0"/>
          <c:showPercent val="0"/>
          <c:showBubbleSize val="0"/>
        </c:dLbls>
        <c:gapWidth val="150"/>
        <c:axId val="231752064"/>
        <c:axId val="231753600"/>
      </c:barChart>
      <c:catAx>
        <c:axId val="231752064"/>
        <c:scaling>
          <c:orientation val="minMax"/>
        </c:scaling>
        <c:delete val="0"/>
        <c:axPos val="b"/>
        <c:numFmt formatCode="General" sourceLinked="0"/>
        <c:majorTickMark val="out"/>
        <c:minorTickMark val="none"/>
        <c:tickLblPos val="nextTo"/>
        <c:txPr>
          <a:bodyPr/>
          <a:lstStyle/>
          <a:p>
            <a:pPr>
              <a:defRPr sz="1200">
                <a:latin typeface="Open Sans" pitchFamily="34" charset="0"/>
                <a:ea typeface="Open Sans" pitchFamily="34" charset="0"/>
                <a:cs typeface="Open Sans" pitchFamily="34" charset="0"/>
              </a:defRPr>
            </a:pPr>
            <a:endParaRPr lang="pl-PL"/>
          </a:p>
        </c:txPr>
        <c:crossAx val="231753600"/>
        <c:crosses val="autoZero"/>
        <c:auto val="1"/>
        <c:lblAlgn val="ctr"/>
        <c:lblOffset val="100"/>
        <c:tickLblSkip val="1"/>
        <c:noMultiLvlLbl val="0"/>
      </c:catAx>
      <c:valAx>
        <c:axId val="231753600"/>
        <c:scaling>
          <c:orientation val="minMax"/>
        </c:scaling>
        <c:delete val="0"/>
        <c:axPos val="l"/>
        <c:majorGridlines/>
        <c:numFmt formatCode="General" sourceLinked="1"/>
        <c:majorTickMark val="out"/>
        <c:minorTickMark val="none"/>
        <c:tickLblPos val="nextTo"/>
        <c:txPr>
          <a:bodyPr/>
          <a:lstStyle/>
          <a:p>
            <a:pPr>
              <a:defRPr sz="800">
                <a:latin typeface="Open Sans" pitchFamily="34" charset="0"/>
                <a:ea typeface="Open Sans" pitchFamily="34" charset="0"/>
                <a:cs typeface="Open Sans" pitchFamily="34" charset="0"/>
              </a:defRPr>
            </a:pPr>
            <a:endParaRPr lang="pl-PL"/>
          </a:p>
        </c:txPr>
        <c:crossAx val="231752064"/>
        <c:crosses val="autoZero"/>
        <c:crossBetween val="between"/>
      </c:valAx>
    </c:plotArea>
    <c:legend>
      <c:legendPos val="r"/>
      <c:layout>
        <c:manualLayout>
          <c:xMode val="edge"/>
          <c:yMode val="edge"/>
          <c:x val="0.63794135990496548"/>
          <c:y val="0.38069837681261814"/>
          <c:w val="0.36205864009503452"/>
          <c:h val="0.23860324637476377"/>
        </c:manualLayout>
      </c:layout>
      <c:overlay val="0"/>
      <c:txPr>
        <a:bodyPr/>
        <a:lstStyle/>
        <a:p>
          <a:pPr>
            <a:defRPr sz="900">
              <a:latin typeface="Open Sans" pitchFamily="34" charset="0"/>
              <a:ea typeface="Open Sans" pitchFamily="34" charset="0"/>
              <a:cs typeface="Open Sans" pitchFamily="34" charset="0"/>
            </a:defRPr>
          </a:pPr>
          <a:endParaRPr lang="pl-PL"/>
        </a:p>
      </c:txPr>
    </c:legend>
    <c:plotVisOnly val="1"/>
    <c:dispBlanksAs val="gap"/>
    <c:showDLblsOverMax val="0"/>
  </c:chart>
  <c:txPr>
    <a:bodyPr/>
    <a:lstStyle/>
    <a:p>
      <a:pPr>
        <a:defRPr sz="1800"/>
      </a:pPr>
      <a:endParaRPr lang="pl-P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1-02-15T08:08:57.132" idx="7">
    <p:pos x="10" y="10"/>
    <p:text>DISTRICT HEATING SYSTEM</p:text>
    <p:extLst>
      <p:ext uri="{C676402C-5697-4E1C-873F-D02D1690AC5C}">
        <p15:threadingInfo xmlns:p15="http://schemas.microsoft.com/office/powerpoint/2012/main" timeZoneBias="-60"/>
      </p:ext>
    </p:extLst>
  </p:cm>
</p:cmLst>
</file>

<file path=ppt/drawings/_rels/drawing2.x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0.77078</cdr:x>
      <cdr:y>0.05152</cdr:y>
    </cdr:from>
    <cdr:to>
      <cdr:x>1</cdr:x>
      <cdr:y>0.39376</cdr:y>
    </cdr:to>
    <cdr:sp macro="" textlink="">
      <cdr:nvSpPr>
        <cdr:cNvPr id="2" name="pole tekstowe 1"/>
        <cdr:cNvSpPr txBox="1"/>
      </cdr:nvSpPr>
      <cdr:spPr>
        <a:xfrm xmlns:a="http://schemas.openxmlformats.org/drawingml/2006/main">
          <a:off x="7048012" y="243792"/>
          <a:ext cx="2095988" cy="16194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b="1" noProof="0" dirty="0">
              <a:solidFill>
                <a:srgbClr val="008000"/>
              </a:solidFill>
              <a:latin typeface="Open Sans" pitchFamily="34" charset="0"/>
              <a:ea typeface="Open Sans" pitchFamily="34" charset="0"/>
              <a:cs typeface="Open Sans" pitchFamily="34" charset="0"/>
            </a:rPr>
            <a:t>Share of fraction in the municipal waste stream within the waste management system</a:t>
          </a:r>
        </a:p>
      </cdr:txBody>
    </cdr:sp>
  </cdr:relSizeAnchor>
  <cdr:relSizeAnchor xmlns:cdr="http://schemas.openxmlformats.org/drawingml/2006/chartDrawing">
    <cdr:from>
      <cdr:x>0.80712</cdr:x>
      <cdr:y>0.80218</cdr:y>
    </cdr:from>
    <cdr:to>
      <cdr:x>0.96946</cdr:x>
      <cdr:y>0.87826</cdr:y>
    </cdr:to>
    <cdr:sp macro="" textlink="">
      <cdr:nvSpPr>
        <cdr:cNvPr id="3" name="pole tekstowe 2"/>
        <cdr:cNvSpPr txBox="1"/>
      </cdr:nvSpPr>
      <cdr:spPr>
        <a:xfrm xmlns:a="http://schemas.openxmlformats.org/drawingml/2006/main">
          <a:off x="7380312" y="3795886"/>
          <a:ext cx="1484427"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l-PL" sz="800" noProof="0" dirty="0">
              <a:solidFill>
                <a:schemeClr val="tx1"/>
              </a:solidFill>
              <a:latin typeface="Open Sans" pitchFamily="34" charset="0"/>
              <a:ea typeface="Open Sans" pitchFamily="34" charset="0"/>
              <a:cs typeface="Open Sans" pitchFamily="34" charset="0"/>
            </a:rPr>
            <a:t>- </a:t>
          </a:r>
          <a:r>
            <a:rPr lang="en-GB" sz="800" noProof="0" dirty="0">
              <a:solidFill>
                <a:schemeClr val="tx1"/>
              </a:solidFill>
              <a:latin typeface="Open Sans" pitchFamily="34" charset="0"/>
              <a:ea typeface="Open Sans" pitchFamily="34" charset="0"/>
              <a:cs typeface="Open Sans" pitchFamily="34" charset="0"/>
            </a:rPr>
            <a:t>selective municipal waste collection point</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0.63067</cdr:y>
    </cdr:from>
    <cdr:to>
      <cdr:x>0.94983</cdr:x>
      <cdr:y>0.80699</cdr:y>
    </cdr:to>
    <cdr:pic>
      <cdr:nvPicPr>
        <cdr:cNvPr id="4" name="chart">
          <a:extLst xmlns:a="http://schemas.openxmlformats.org/drawingml/2006/main">
            <a:ext uri="{FF2B5EF4-FFF2-40B4-BE49-F238E27FC236}">
              <a16:creationId xmlns:a16="http://schemas.microsoft.com/office/drawing/2014/main" id="{D013E3D3-A268-4BDF-809F-57A163A25DE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822633"/>
          <a:ext cx="4629845" cy="509584"/>
        </a:xfrm>
        <a:prstGeom xmlns:a="http://schemas.openxmlformats.org/drawingml/2006/main" prst="rect">
          <a:avLst/>
        </a:prstGeom>
      </cdr:spPr>
    </cdr:pic>
  </cdr:relSizeAnchor>
  <cdr:relSizeAnchor xmlns:cdr="http://schemas.openxmlformats.org/drawingml/2006/chartDrawing">
    <cdr:from>
      <cdr:x>0</cdr:x>
      <cdr:y>0.03268</cdr:y>
    </cdr:from>
    <cdr:to>
      <cdr:x>0.44275</cdr:x>
      <cdr:y>0.28105</cdr:y>
    </cdr:to>
    <cdr:sp macro="" textlink="">
      <cdr:nvSpPr>
        <cdr:cNvPr id="6" name="Prostokąt 5">
          <a:extLst xmlns:a="http://schemas.openxmlformats.org/drawingml/2006/main">
            <a:ext uri="{FF2B5EF4-FFF2-40B4-BE49-F238E27FC236}">
              <a16:creationId xmlns:a16="http://schemas.microsoft.com/office/drawing/2014/main" id="{DFF9D60E-7F9D-46E5-8543-A1CAC4DAC3C4}"/>
            </a:ext>
          </a:extLst>
        </cdr:cNvPr>
        <cdr:cNvSpPr/>
      </cdr:nvSpPr>
      <cdr:spPr>
        <a:xfrm xmlns:a="http://schemas.openxmlformats.org/drawingml/2006/main">
          <a:off x="0" y="94441"/>
          <a:ext cx="2158131" cy="717798"/>
        </a:xfrm>
        <a:prstGeom xmlns:a="http://schemas.openxmlformats.org/drawingml/2006/main" prst="rect">
          <a:avLst/>
        </a:prstGeom>
        <a:solidFill xmlns:a="http://schemas.openxmlformats.org/drawingml/2006/main">
          <a:srgbClr val="A1CE88"/>
        </a:solidFill>
        <a:ln xmlns:a="http://schemas.openxmlformats.org/drawingml/2006/main">
          <a:noFill/>
        </a:l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GB" sz="2025" dirty="0">
              <a:ln>
                <a:solidFill>
                  <a:srgbClr val="B7D254"/>
                </a:solidFill>
              </a:ln>
              <a:solidFill>
                <a:schemeClr val="accent6">
                  <a:lumMod val="50000"/>
                </a:schemeClr>
              </a:solidFill>
              <a:latin typeface="+mj-lt"/>
              <a:cs typeface="Arial" panose="020B0604020202020204" pitchFamily="34" charset="0"/>
            </a:rPr>
            <a:t> </a:t>
          </a:r>
          <a:r>
            <a:rPr lang="en-GB" dirty="0">
              <a:ln w="0"/>
              <a:solidFill>
                <a:schemeClr val="tx1"/>
              </a:solidFill>
              <a:latin typeface="+mj-lt"/>
              <a:cs typeface="Arial" panose="020B0604020202020204" pitchFamily="34" charset="0"/>
            </a:rPr>
            <a:t>Co-financing</a:t>
          </a:r>
          <a:endParaRPr lang="en-GB" b="1" dirty="0">
            <a:ln>
              <a:solidFill>
                <a:srgbClr val="B7D254"/>
              </a:solidFill>
            </a:ln>
            <a:noFill/>
            <a:latin typeface="+mj-lt"/>
            <a:cs typeface="Arial" panose="020B0604020202020204" pitchFamily="34" charset="0"/>
          </a:endParaRPr>
        </a:p>
      </cdr:txBody>
    </cdr:sp>
  </cdr:relSizeAnchor>
  <cdr:relSizeAnchor xmlns:cdr="http://schemas.openxmlformats.org/drawingml/2006/chartDrawing">
    <cdr:from>
      <cdr:x>0.45726</cdr:x>
      <cdr:y>0.03268</cdr:y>
    </cdr:from>
    <cdr:to>
      <cdr:x>0.94983</cdr:x>
      <cdr:y>0.28105</cdr:y>
    </cdr:to>
    <cdr:sp macro="" textlink="">
      <cdr:nvSpPr>
        <cdr:cNvPr id="8" name="Prostokąt 7">
          <a:extLst xmlns:a="http://schemas.openxmlformats.org/drawingml/2006/main">
            <a:ext uri="{FF2B5EF4-FFF2-40B4-BE49-F238E27FC236}">
              <a16:creationId xmlns:a16="http://schemas.microsoft.com/office/drawing/2014/main" id="{DFF9D60E-7F9D-46E5-8543-A1CAC4DAC3C4}"/>
            </a:ext>
          </a:extLst>
        </cdr:cNvPr>
        <cdr:cNvSpPr/>
      </cdr:nvSpPr>
      <cdr:spPr>
        <a:xfrm xmlns:a="http://schemas.openxmlformats.org/drawingml/2006/main">
          <a:off x="2228850" y="94446"/>
          <a:ext cx="2400995" cy="717792"/>
        </a:xfrm>
        <a:prstGeom xmlns:a="http://schemas.openxmlformats.org/drawingml/2006/main" prst="rect">
          <a:avLst/>
        </a:prstGeom>
        <a:solidFill xmlns:a="http://schemas.openxmlformats.org/drawingml/2006/main">
          <a:srgbClr val="A1CE88"/>
        </a:solidFill>
        <a:ln xmlns:a="http://schemas.openxmlformats.org/drawingml/2006/main">
          <a:noFill/>
        </a:l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GB" sz="2025" dirty="0">
              <a:solidFill>
                <a:schemeClr val="tx1"/>
              </a:solidFill>
              <a:latin typeface="+mj-lt"/>
              <a:cs typeface="Arial" panose="020B0604020202020204" pitchFamily="34" charset="0"/>
            </a:rPr>
            <a:t>270 696 804,83 PLN</a:t>
          </a:r>
          <a:endParaRPr lang="en-GB" b="1" dirty="0">
            <a:solidFill>
              <a:schemeClr val="tx1"/>
            </a:solidFill>
            <a:latin typeface="+mj-lt"/>
            <a:cs typeface="Arial" panose="020B0604020202020204" pitchFamily="34" charset="0"/>
          </a:endParaRPr>
        </a:p>
      </cdr:txBody>
    </cdr:sp>
  </cdr:relSizeAnchor>
  <cdr:relSizeAnchor xmlns:cdr="http://schemas.openxmlformats.org/drawingml/2006/chartDrawing">
    <cdr:from>
      <cdr:x>0</cdr:x>
      <cdr:y>0.32648</cdr:y>
    </cdr:from>
    <cdr:to>
      <cdr:x>0.44275</cdr:x>
      <cdr:y>0.57485</cdr:y>
    </cdr:to>
    <cdr:sp macro="" textlink="">
      <cdr:nvSpPr>
        <cdr:cNvPr id="9" name="Prostokąt 8">
          <a:extLst xmlns:a="http://schemas.openxmlformats.org/drawingml/2006/main">
            <a:ext uri="{FF2B5EF4-FFF2-40B4-BE49-F238E27FC236}">
              <a16:creationId xmlns:a16="http://schemas.microsoft.com/office/drawing/2014/main" id="{DFF9D60E-7F9D-46E5-8543-A1CAC4DAC3C4}"/>
            </a:ext>
          </a:extLst>
        </cdr:cNvPr>
        <cdr:cNvSpPr/>
      </cdr:nvSpPr>
      <cdr:spPr>
        <a:xfrm xmlns:a="http://schemas.openxmlformats.org/drawingml/2006/main">
          <a:off x="0" y="943531"/>
          <a:ext cx="2158143" cy="717792"/>
        </a:xfrm>
        <a:prstGeom xmlns:a="http://schemas.openxmlformats.org/drawingml/2006/main" prst="rect">
          <a:avLst/>
        </a:prstGeom>
        <a:solidFill xmlns:a="http://schemas.openxmlformats.org/drawingml/2006/main">
          <a:srgbClr val="379B3E"/>
        </a:solidFill>
        <a:ln xmlns:a="http://schemas.openxmlformats.org/drawingml/2006/main">
          <a:noFill/>
        </a:l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US" sz="1200" dirty="0">
              <a:solidFill>
                <a:schemeClr val="tx1">
                  <a:lumMod val="75000"/>
                  <a:lumOff val="25000"/>
                </a:schemeClr>
              </a:solidFill>
              <a:latin typeface="+mj-lt"/>
              <a:cs typeface="Arial" panose="020B0604020202020204" pitchFamily="34" charset="0"/>
            </a:rPr>
            <a:t>Loan from the National Fund for Environmental Protection and Water Management</a:t>
          </a:r>
        </a:p>
      </cdr:txBody>
    </cdr:sp>
  </cdr:relSizeAnchor>
  <cdr:relSizeAnchor xmlns:cdr="http://schemas.openxmlformats.org/drawingml/2006/chartDrawing">
    <cdr:from>
      <cdr:x>0.45726</cdr:x>
      <cdr:y>0.32648</cdr:y>
    </cdr:from>
    <cdr:to>
      <cdr:x>0.94983</cdr:x>
      <cdr:y>0.57485</cdr:y>
    </cdr:to>
    <cdr:sp macro="" textlink="">
      <cdr:nvSpPr>
        <cdr:cNvPr id="10" name="Prostokąt 9">
          <a:extLst xmlns:a="http://schemas.openxmlformats.org/drawingml/2006/main">
            <a:ext uri="{FF2B5EF4-FFF2-40B4-BE49-F238E27FC236}">
              <a16:creationId xmlns:a16="http://schemas.microsoft.com/office/drawing/2014/main" id="{DFF9D60E-7F9D-46E5-8543-A1CAC4DAC3C4}"/>
            </a:ext>
          </a:extLst>
        </cdr:cNvPr>
        <cdr:cNvSpPr/>
      </cdr:nvSpPr>
      <cdr:spPr>
        <a:xfrm xmlns:a="http://schemas.openxmlformats.org/drawingml/2006/main">
          <a:off x="2228850" y="943531"/>
          <a:ext cx="2400995" cy="717792"/>
        </a:xfrm>
        <a:prstGeom xmlns:a="http://schemas.openxmlformats.org/drawingml/2006/main" prst="rect">
          <a:avLst/>
        </a:prstGeom>
        <a:solidFill xmlns:a="http://schemas.openxmlformats.org/drawingml/2006/main">
          <a:srgbClr val="379B3E"/>
        </a:solidFill>
        <a:ln xmlns:a="http://schemas.openxmlformats.org/drawingml/2006/main">
          <a:noFill/>
        </a:l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GB" sz="2025" dirty="0">
              <a:solidFill>
                <a:schemeClr val="tx1"/>
              </a:solidFill>
              <a:latin typeface="+mj-lt"/>
              <a:cs typeface="Arial" panose="020B0604020202020204" pitchFamily="34" charset="0"/>
            </a:rPr>
            <a:t>296 166 840,29 PLN</a:t>
          </a:r>
          <a:endParaRPr lang="en-GB" b="1" dirty="0">
            <a:solidFill>
              <a:schemeClr val="tx1"/>
            </a:solidFill>
            <a:latin typeface="+mj-lt"/>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94060B2-6F89-490F-8A63-C75BB3A8CD8F}" type="datetimeFigureOut">
              <a:rPr lang="pl-PL" smtClean="0"/>
              <a:t>24.02.2021</a:t>
            </a:fld>
            <a:endParaRPr lang="pl-PL" dirty="0"/>
          </a:p>
        </p:txBody>
      </p:sp>
      <p:sp>
        <p:nvSpPr>
          <p:cNvPr id="4" name="Symbol zastępczy stop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23DF424-4428-4B96-9613-28EC3E0B203D}" type="slidenum">
              <a:rPr lang="pl-PL" smtClean="0"/>
              <a:t>‹#›</a:t>
            </a:fld>
            <a:endParaRPr lang="pl-PL" dirty="0"/>
          </a:p>
        </p:txBody>
      </p:sp>
    </p:spTree>
    <p:extLst>
      <p:ext uri="{BB962C8B-B14F-4D97-AF65-F5344CB8AC3E}">
        <p14:creationId xmlns:p14="http://schemas.microsoft.com/office/powerpoint/2010/main" val="4208722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FA166BB-E203-4CB4-BD85-1863D41E1D13}" type="datetimeFigureOut">
              <a:rPr lang="pl-PL" smtClean="0"/>
              <a:t>24.02.2021</a:t>
            </a:fld>
            <a:endParaRPr lang="pl-PL" dirty="0"/>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EE3AC8A-33E5-4A6A-A10A-FD892CAC6DDB}" type="slidenum">
              <a:rPr lang="pl-PL" smtClean="0"/>
              <a:t>‹#›</a:t>
            </a:fld>
            <a:endParaRPr lang="pl-PL" dirty="0"/>
          </a:p>
        </p:txBody>
      </p:sp>
    </p:spTree>
    <p:extLst>
      <p:ext uri="{BB962C8B-B14F-4D97-AF65-F5344CB8AC3E}">
        <p14:creationId xmlns:p14="http://schemas.microsoft.com/office/powerpoint/2010/main" val="59956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EE3AC8A-33E5-4A6A-A10A-FD892CAC6DDB}" type="slidenum">
              <a:rPr lang="pl-PL" smtClean="0"/>
              <a:t>1</a:t>
            </a:fld>
            <a:endParaRPr lang="pl-PL" dirty="0"/>
          </a:p>
        </p:txBody>
      </p:sp>
    </p:spTree>
    <p:extLst>
      <p:ext uri="{BB962C8B-B14F-4D97-AF65-F5344CB8AC3E}">
        <p14:creationId xmlns:p14="http://schemas.microsoft.com/office/powerpoint/2010/main" val="4053646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EE3AC8A-33E5-4A6A-A10A-FD892CAC6DDB}" type="slidenum">
              <a:rPr lang="pl-PL" smtClean="0"/>
              <a:t>18</a:t>
            </a:fld>
            <a:endParaRPr lang="pl-PL" dirty="0"/>
          </a:p>
        </p:txBody>
      </p:sp>
    </p:spTree>
    <p:extLst>
      <p:ext uri="{BB962C8B-B14F-4D97-AF65-F5344CB8AC3E}">
        <p14:creationId xmlns:p14="http://schemas.microsoft.com/office/powerpoint/2010/main" val="27890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EE3AC8A-33E5-4A6A-A10A-FD892CAC6DDB}" type="slidenum">
              <a:rPr lang="pl-PL" smtClean="0"/>
              <a:t>19</a:t>
            </a:fld>
            <a:endParaRPr lang="pl-PL" dirty="0"/>
          </a:p>
        </p:txBody>
      </p:sp>
    </p:spTree>
    <p:extLst>
      <p:ext uri="{BB962C8B-B14F-4D97-AF65-F5344CB8AC3E}">
        <p14:creationId xmlns:p14="http://schemas.microsoft.com/office/powerpoint/2010/main" val="2411083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540385" algn="just">
              <a:lnSpc>
                <a:spcPct val="150000"/>
              </a:lnSpc>
              <a:spcAft>
                <a:spcPts val="800"/>
              </a:spcAft>
            </a:pPr>
            <a:r>
              <a:rPr lang="pl-PL" sz="1000" dirty="0">
                <a:effectLst/>
                <a:latin typeface="+mn-lt"/>
                <a:ea typeface="+mn-ea"/>
              </a:rPr>
              <a:t>U</a:t>
            </a:r>
            <a:r>
              <a:rPr lang="pl-PL" sz="1200" dirty="0">
                <a:effectLst/>
                <a:latin typeface="Open Sans" panose="020B0606030504020204" pitchFamily="34" charset="0"/>
                <a:ea typeface="Times New Roman" panose="02020603050405020304" pitchFamily="18" charset="0"/>
              </a:rPr>
              <a:t>rządzeniami służącymi do retencjonowania wód opadowych lub roztopowych z terenów uszczelnionych będą ogrody deszczowe o pojemnościach:</a:t>
            </a:r>
            <a:endParaRPr lang="pl-PL" sz="1200" dirty="0">
              <a:effectLst/>
              <a:latin typeface="Arial" panose="020B0604020202020204" pitchFamily="34" charset="0"/>
              <a:ea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997585" algn="l"/>
                <a:tab pos="457200" algn="l"/>
              </a:tabLst>
            </a:pPr>
            <a:r>
              <a:rPr lang="pl-PL" sz="1200" dirty="0">
                <a:effectLst/>
                <a:latin typeface="Open Sans" panose="020B0606030504020204" pitchFamily="34" charset="0"/>
                <a:ea typeface="Times New Roman" panose="02020603050405020304" pitchFamily="18" charset="0"/>
              </a:rPr>
              <a:t>179,63 m</a:t>
            </a:r>
            <a:r>
              <a:rPr lang="pl-PL" sz="1200" baseline="30000" dirty="0">
                <a:effectLst/>
                <a:latin typeface="Open Sans" panose="020B0606030504020204" pitchFamily="34" charset="0"/>
                <a:ea typeface="Times New Roman" panose="02020603050405020304" pitchFamily="18" charset="0"/>
              </a:rPr>
              <a:t>3</a:t>
            </a:r>
            <a:r>
              <a:rPr lang="pl-PL" sz="1200" dirty="0">
                <a:effectLst/>
                <a:latin typeface="Open Sans" panose="020B0606030504020204" pitchFamily="34" charset="0"/>
                <a:ea typeface="Times New Roman" panose="02020603050405020304" pitchFamily="18" charset="0"/>
              </a:rPr>
              <a:t> – ogród deszczowy wschód</a:t>
            </a:r>
            <a:endParaRPr lang="pl-PL" sz="1200" dirty="0">
              <a:effectLst/>
              <a:latin typeface="Arial" panose="020B0604020202020204" pitchFamily="34" charset="0"/>
              <a:ea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997585" algn="l"/>
                <a:tab pos="457200" algn="l"/>
              </a:tabLst>
            </a:pPr>
            <a:r>
              <a:rPr lang="pl-PL" sz="1200" dirty="0">
                <a:effectLst/>
                <a:latin typeface="Open Sans" panose="020B0606030504020204" pitchFamily="34" charset="0"/>
                <a:ea typeface="Times New Roman" panose="02020603050405020304" pitchFamily="18" charset="0"/>
              </a:rPr>
              <a:t>78,8 m</a:t>
            </a:r>
            <a:r>
              <a:rPr lang="pl-PL" sz="1200" baseline="30000" dirty="0">
                <a:effectLst/>
                <a:latin typeface="Open Sans" panose="020B0606030504020204" pitchFamily="34" charset="0"/>
                <a:ea typeface="Times New Roman" panose="02020603050405020304" pitchFamily="18" charset="0"/>
              </a:rPr>
              <a:t>3</a:t>
            </a:r>
            <a:r>
              <a:rPr lang="pl-PL" sz="1200" dirty="0">
                <a:effectLst/>
                <a:latin typeface="Open Sans" panose="020B0606030504020204" pitchFamily="34" charset="0"/>
                <a:ea typeface="Times New Roman" panose="02020603050405020304" pitchFamily="18" charset="0"/>
              </a:rPr>
              <a:t> i 60 m</a:t>
            </a:r>
            <a:r>
              <a:rPr lang="pl-PL" sz="1200" baseline="30000" dirty="0">
                <a:effectLst/>
                <a:latin typeface="Open Sans" panose="020B0606030504020204" pitchFamily="34" charset="0"/>
                <a:ea typeface="Times New Roman" panose="02020603050405020304" pitchFamily="18" charset="0"/>
              </a:rPr>
              <a:t>3</a:t>
            </a:r>
            <a:r>
              <a:rPr lang="pl-PL" sz="1200" dirty="0">
                <a:effectLst/>
                <a:latin typeface="Open Sans" panose="020B0606030504020204" pitchFamily="34" charset="0"/>
                <a:ea typeface="Times New Roman" panose="02020603050405020304" pitchFamily="18" charset="0"/>
              </a:rPr>
              <a:t> – ogrody deszczowe środek </a:t>
            </a:r>
            <a:endParaRPr lang="pl-PL" sz="1200" dirty="0">
              <a:effectLst/>
              <a:latin typeface="Arial" panose="020B0604020202020204" pitchFamily="34" charset="0"/>
              <a:ea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997585" algn="l"/>
                <a:tab pos="457200" algn="l"/>
              </a:tabLst>
            </a:pPr>
            <a:r>
              <a:rPr lang="pl-PL" sz="1200" dirty="0">
                <a:effectLst/>
                <a:latin typeface="Open Sans" panose="020B0606030504020204" pitchFamily="34" charset="0"/>
                <a:ea typeface="Times New Roman" panose="02020603050405020304" pitchFamily="18" charset="0"/>
              </a:rPr>
              <a:t>203 m</a:t>
            </a:r>
            <a:r>
              <a:rPr lang="pl-PL" sz="1200" baseline="30000" dirty="0">
                <a:effectLst/>
                <a:latin typeface="Open Sans" panose="020B0606030504020204" pitchFamily="34" charset="0"/>
                <a:ea typeface="Times New Roman" panose="02020603050405020304" pitchFamily="18" charset="0"/>
              </a:rPr>
              <a:t>3</a:t>
            </a:r>
            <a:r>
              <a:rPr lang="pl-PL" sz="1200" dirty="0">
                <a:effectLst/>
                <a:latin typeface="Open Sans" panose="020B0606030504020204" pitchFamily="34" charset="0"/>
                <a:ea typeface="Times New Roman" panose="02020603050405020304" pitchFamily="18" charset="0"/>
              </a:rPr>
              <a:t> – ogród deszczowy zachód - parking</a:t>
            </a:r>
            <a:endParaRPr lang="pl-PL" sz="1200" dirty="0">
              <a:effectLst/>
              <a:latin typeface="Arial" panose="020B0604020202020204" pitchFamily="34" charset="0"/>
              <a:ea typeface="Times New Roman" panose="02020603050405020304" pitchFamily="18" charset="0"/>
            </a:endParaRPr>
          </a:p>
          <a:p>
            <a:pPr algn="just">
              <a:lnSpc>
                <a:spcPct val="150000"/>
              </a:lnSpc>
              <a:spcAft>
                <a:spcPts val="800"/>
              </a:spcAft>
            </a:pPr>
            <a:r>
              <a:rPr lang="pl-PL" sz="1200" dirty="0">
                <a:effectLst/>
                <a:latin typeface="Open Sans" panose="020B0606030504020204" pitchFamily="34" charset="0"/>
                <a:ea typeface="Times New Roman" panose="02020603050405020304" pitchFamily="18" charset="0"/>
                <a:cs typeface="Times New Roman" panose="02020603050405020304" pitchFamily="18" charset="0"/>
              </a:rPr>
              <a:t>Zadaniem czterech ogrodów deszczowych jest zbieranie i wykorzystywanie wody opadowej z pobliskich terenów. Zaproponowano tu tzw. „mokre” ogrody deszczowe, które posiadają szczelne dno wykonane z foli </a:t>
            </a:r>
            <a:r>
              <a:rPr lang="pl-PL" sz="1200" dirty="0" err="1">
                <a:effectLst/>
                <a:latin typeface="Open Sans" panose="020B0606030504020204" pitchFamily="34" charset="0"/>
                <a:ea typeface="Times New Roman" panose="02020603050405020304" pitchFamily="18" charset="0"/>
                <a:cs typeface="Times New Roman" panose="02020603050405020304" pitchFamily="18" charset="0"/>
              </a:rPr>
              <a:t>pcv</a:t>
            </a:r>
            <a:r>
              <a:rPr lang="pl-PL" sz="1200" dirty="0">
                <a:effectLst/>
                <a:latin typeface="Open Sans" panose="020B0606030504020204" pitchFamily="34" charset="0"/>
                <a:ea typeface="Times New Roman" panose="02020603050405020304" pitchFamily="18" charset="0"/>
                <a:cs typeface="Times New Roman" panose="02020603050405020304" pitchFamily="18" charset="0"/>
              </a:rPr>
              <a:t>. Ogrody zbudowane są bezpośrednio w gruncie. Warstwę uszczelniającą – folię </a:t>
            </a:r>
            <a:r>
              <a:rPr lang="pl-PL" sz="1200" dirty="0" err="1">
                <a:effectLst/>
                <a:latin typeface="Open Sans" panose="020B0606030504020204" pitchFamily="34" charset="0"/>
                <a:ea typeface="Times New Roman" panose="02020603050405020304" pitchFamily="18" charset="0"/>
                <a:cs typeface="Times New Roman" panose="02020603050405020304" pitchFamily="18" charset="0"/>
              </a:rPr>
              <a:t>pcv</a:t>
            </a:r>
            <a:r>
              <a:rPr lang="pl-PL" sz="1200" dirty="0">
                <a:effectLst/>
                <a:latin typeface="Open Sans" panose="020B0606030504020204" pitchFamily="34" charset="0"/>
                <a:ea typeface="Times New Roman" panose="02020603050405020304" pitchFamily="18" charset="0"/>
                <a:cs typeface="Times New Roman" panose="02020603050405020304" pitchFamily="18" charset="0"/>
              </a:rPr>
              <a:t> należy pokryć 20 cm warstwą żwiru, której zadaniem jest filtrowanie wody a na nią 10 cm warstwę czystego, płukanego piasku. Następnie należy ułożyć warstwę wegetacyjną dla roślin złożoną z mieszanki żyznej ziemi z piaskiem. Ziemię należy wymieszać w stosunku 1:3 – jedną część ziemi żyznej należy wymieszać z trzema częściami piasku. W celu zabezpieczenia przed wymywaniem części żyznych gleby i erozją wodną należy na warstwę wegetacyjną wyłożyć 5 cm warstwę kamieni o frakcji 3-6 cm. Dodatkowo w miejscach spływu wody wartkim strumieniem do ogrodów deszczowych należy układać otoczaki, które będą chroniły ogrody przed erozją wodną. Ogrody wyposażone będą w wpusty awaryjne, np. grzybkowe, służące do odprowadzania nadmiaru wody.</a:t>
            </a:r>
            <a:endParaRPr lang="pl-PL"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pl-PL" sz="1200" dirty="0">
                <a:effectLst/>
                <a:latin typeface="Open Sans" panose="020B0606030504020204" pitchFamily="34" charset="0"/>
                <a:ea typeface="Times New Roman" panose="02020603050405020304" pitchFamily="18" charset="0"/>
                <a:cs typeface="Times New Roman" panose="02020603050405020304" pitchFamily="18" charset="0"/>
              </a:rPr>
              <a:t>W ogrodach deszczowych należy sadzić rośliny hydrofitowe. Są to rośliny, które znoszą okres suszy oraz są odporne na zalewanie, a dodatkowo oczyszczają wodę. Aby uniknąć corocznych </a:t>
            </a:r>
            <a:r>
              <a:rPr lang="pl-PL" sz="1200" dirty="0" err="1">
                <a:effectLst/>
                <a:latin typeface="Open Sans" panose="020B0606030504020204" pitchFamily="34" charset="0"/>
                <a:ea typeface="Times New Roman" panose="02020603050405020304" pitchFamily="18" charset="0"/>
                <a:cs typeface="Times New Roman" panose="02020603050405020304" pitchFamily="18" charset="0"/>
              </a:rPr>
              <a:t>nasadzeń</a:t>
            </a:r>
            <a:r>
              <a:rPr lang="pl-PL" sz="1200" dirty="0">
                <a:effectLst/>
                <a:latin typeface="Open Sans" panose="020B0606030504020204" pitchFamily="34" charset="0"/>
                <a:ea typeface="Times New Roman" panose="02020603050405020304" pitchFamily="18" charset="0"/>
                <a:cs typeface="Times New Roman" panose="02020603050405020304" pitchFamily="18" charset="0"/>
              </a:rPr>
              <a:t> mogących poruszyć warstwy drenujące, do projektowanych ogrodów zastosowano byliny – rośliny wieloletnie, występujące naturalnie w polskich zbiorowiskach roślinnych, występujących w  ekosystemach nadwodnych i okresowo zalewanych. Proponowane gatunki roślin to m.in. krwawnica pospolita (</a:t>
            </a:r>
            <a:r>
              <a:rPr lang="pl-PL" sz="1200" i="1" dirty="0" err="1">
                <a:effectLst/>
                <a:latin typeface="Open Sans" panose="020B0606030504020204" pitchFamily="34" charset="0"/>
                <a:ea typeface="Times New Roman" panose="02020603050405020304" pitchFamily="18" charset="0"/>
                <a:cs typeface="Times New Roman" panose="02020603050405020304" pitchFamily="18" charset="0"/>
              </a:rPr>
              <a:t>Lythrum</a:t>
            </a:r>
            <a:r>
              <a:rPr lang="pl-PL" sz="1200" i="1" dirty="0">
                <a:effectLst/>
                <a:latin typeface="Open Sans" panose="020B0606030504020204" pitchFamily="34" charset="0"/>
                <a:ea typeface="Times New Roman" panose="02020603050405020304" pitchFamily="18" charset="0"/>
                <a:cs typeface="Times New Roman" panose="02020603050405020304" pitchFamily="18" charset="0"/>
              </a:rPr>
              <a:t> </a:t>
            </a:r>
            <a:r>
              <a:rPr lang="pl-PL" sz="1200" i="1" dirty="0" err="1">
                <a:effectLst/>
                <a:latin typeface="Open Sans" panose="020B0606030504020204" pitchFamily="34" charset="0"/>
                <a:ea typeface="Times New Roman" panose="02020603050405020304" pitchFamily="18" charset="0"/>
                <a:cs typeface="Times New Roman" panose="02020603050405020304" pitchFamily="18" charset="0"/>
              </a:rPr>
              <a:t>salicaria</a:t>
            </a:r>
            <a:r>
              <a:rPr lang="pl-PL" sz="1200" i="1" dirty="0">
                <a:effectLst/>
                <a:latin typeface="Open Sans" panose="020B0606030504020204" pitchFamily="34" charset="0"/>
                <a:ea typeface="Times New Roman" panose="02020603050405020304" pitchFamily="18" charset="0"/>
                <a:cs typeface="Times New Roman" panose="02020603050405020304" pitchFamily="18" charset="0"/>
              </a:rPr>
              <a:t>), </a:t>
            </a:r>
            <a:r>
              <a:rPr lang="pl-PL" sz="1200" dirty="0">
                <a:effectLst/>
                <a:latin typeface="Open Sans" panose="020B0606030504020204" pitchFamily="34" charset="0"/>
                <a:ea typeface="Times New Roman" panose="02020603050405020304" pitchFamily="18" charset="0"/>
                <a:cs typeface="Times New Roman" panose="02020603050405020304" pitchFamily="18" charset="0"/>
              </a:rPr>
              <a:t>mozga trzcinowata (</a:t>
            </a:r>
            <a:r>
              <a:rPr lang="pl-PL" sz="1200" i="1" dirty="0" err="1">
                <a:effectLst/>
                <a:latin typeface="Open Sans" panose="020B0606030504020204" pitchFamily="34" charset="0"/>
                <a:ea typeface="Times New Roman" panose="02020603050405020304" pitchFamily="18" charset="0"/>
                <a:cs typeface="Times New Roman" panose="02020603050405020304" pitchFamily="18" charset="0"/>
              </a:rPr>
              <a:t>Phalaris</a:t>
            </a:r>
            <a:r>
              <a:rPr lang="pl-PL" sz="1200" i="1" dirty="0">
                <a:effectLst/>
                <a:latin typeface="Open Sans" panose="020B0606030504020204" pitchFamily="34" charset="0"/>
                <a:ea typeface="Times New Roman" panose="02020603050405020304" pitchFamily="18" charset="0"/>
                <a:cs typeface="Times New Roman" panose="02020603050405020304" pitchFamily="18" charset="0"/>
              </a:rPr>
              <a:t> </a:t>
            </a:r>
            <a:r>
              <a:rPr lang="pl-PL" sz="1200" i="1" dirty="0" err="1">
                <a:effectLst/>
                <a:latin typeface="Open Sans" panose="020B0606030504020204" pitchFamily="34" charset="0"/>
                <a:ea typeface="Times New Roman" panose="02020603050405020304" pitchFamily="18" charset="0"/>
                <a:cs typeface="Times New Roman" panose="02020603050405020304" pitchFamily="18" charset="0"/>
              </a:rPr>
              <a:t>arundinacea</a:t>
            </a:r>
            <a:r>
              <a:rPr lang="pl-PL" sz="1200" i="1" dirty="0">
                <a:effectLst/>
                <a:latin typeface="Open Sans" panose="020B0606030504020204" pitchFamily="34" charset="0"/>
                <a:ea typeface="Times New Roman" panose="02020603050405020304" pitchFamily="18" charset="0"/>
                <a:cs typeface="Times New Roman" panose="02020603050405020304" pitchFamily="18" charset="0"/>
              </a:rPr>
              <a:t>) </a:t>
            </a:r>
            <a:r>
              <a:rPr lang="pl-PL" sz="1200" dirty="0">
                <a:effectLst/>
                <a:latin typeface="Open Sans" panose="020B0606030504020204" pitchFamily="34" charset="0"/>
                <a:ea typeface="Times New Roman" panose="02020603050405020304" pitchFamily="18" charset="0"/>
                <a:cs typeface="Times New Roman" panose="02020603050405020304" pitchFamily="18" charset="0"/>
              </a:rPr>
              <a:t>i żabieniec babka wodna (</a:t>
            </a:r>
            <a:r>
              <a:rPr lang="pl-PL" sz="1200" i="1" dirty="0" err="1">
                <a:effectLst/>
                <a:latin typeface="Open Sans" panose="020B0606030504020204" pitchFamily="34" charset="0"/>
                <a:ea typeface="Times New Roman" panose="02020603050405020304" pitchFamily="18" charset="0"/>
                <a:cs typeface="Times New Roman" panose="02020603050405020304" pitchFamily="18" charset="0"/>
              </a:rPr>
              <a:t>Alisma</a:t>
            </a:r>
            <a:r>
              <a:rPr lang="pl-PL" sz="1200" i="1" dirty="0">
                <a:effectLst/>
                <a:latin typeface="Open Sans" panose="020B0606030504020204" pitchFamily="34" charset="0"/>
                <a:ea typeface="Times New Roman" panose="02020603050405020304" pitchFamily="18" charset="0"/>
                <a:cs typeface="Times New Roman" panose="02020603050405020304" pitchFamily="18" charset="0"/>
              </a:rPr>
              <a:t> </a:t>
            </a:r>
            <a:r>
              <a:rPr lang="pl-PL" sz="1200" i="1" dirty="0" err="1">
                <a:effectLst/>
                <a:latin typeface="Open Sans" panose="020B0606030504020204" pitchFamily="34" charset="0"/>
                <a:ea typeface="Times New Roman" panose="02020603050405020304" pitchFamily="18" charset="0"/>
                <a:cs typeface="Times New Roman" panose="02020603050405020304" pitchFamily="18" charset="0"/>
              </a:rPr>
              <a:t>plantago-aquatica</a:t>
            </a:r>
            <a:r>
              <a:rPr lang="pl-PL" sz="1200" i="1" dirty="0">
                <a:effectLst/>
                <a:latin typeface="Open Sans" panose="020B0606030504020204" pitchFamily="34" charset="0"/>
                <a:ea typeface="Times New Roman" panose="02020603050405020304" pitchFamily="18" charset="0"/>
                <a:cs typeface="Times New Roman" panose="02020603050405020304" pitchFamily="18" charset="0"/>
              </a:rPr>
              <a:t>).</a:t>
            </a:r>
            <a:endParaRPr lang="pl-PL"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pl-PL" dirty="0"/>
          </a:p>
        </p:txBody>
      </p:sp>
      <p:sp>
        <p:nvSpPr>
          <p:cNvPr id="4" name="Symbol zastępczy numeru slajdu 3"/>
          <p:cNvSpPr>
            <a:spLocks noGrp="1"/>
          </p:cNvSpPr>
          <p:nvPr>
            <p:ph type="sldNum" sz="quarter" idx="10"/>
          </p:nvPr>
        </p:nvSpPr>
        <p:spPr/>
        <p:txBody>
          <a:bodyPr/>
          <a:lstStyle/>
          <a:p>
            <a:fld id="{0EE3AC8A-33E5-4A6A-A10A-FD892CAC6DDB}" type="slidenum">
              <a:rPr lang="pl-PL" smtClean="0"/>
              <a:t>22</a:t>
            </a:fld>
            <a:endParaRPr lang="pl-PL" dirty="0"/>
          </a:p>
        </p:txBody>
      </p:sp>
    </p:spTree>
    <p:extLst>
      <p:ext uri="{BB962C8B-B14F-4D97-AF65-F5344CB8AC3E}">
        <p14:creationId xmlns:p14="http://schemas.microsoft.com/office/powerpoint/2010/main" val="408133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a:effectLst/>
                <a:latin typeface="Open Sans" panose="020B0606030504020204" pitchFamily="34" charset="0"/>
                <a:ea typeface="Times New Roman" panose="02020603050405020304" pitchFamily="18" charset="0"/>
              </a:rPr>
              <a:t>Parametry odprowadzanych ścieków będą spełniać wymogi określone w Rozporządzeniu Ministra Budownictwa z dnia 14 lipca 2006 r. w sprawie sposobu realizacji obowiązków dostawców ścieków przemysłowych oraz warunków wprowadzania ścieków do urządzeń kanalizacyjnych (</a:t>
            </a:r>
            <a:r>
              <a:rPr lang="pl-PL" sz="1200" dirty="0" err="1">
                <a:effectLst/>
                <a:latin typeface="Open Sans" panose="020B0606030504020204" pitchFamily="34" charset="0"/>
                <a:ea typeface="Times New Roman" panose="02020603050405020304" pitchFamily="18" charset="0"/>
              </a:rPr>
              <a:t>t.j</a:t>
            </a:r>
            <a:r>
              <a:rPr lang="pl-PL" sz="1200" dirty="0">
                <a:effectLst/>
                <a:latin typeface="Open Sans" panose="020B0606030504020204" pitchFamily="34" charset="0"/>
                <a:ea typeface="Times New Roman" panose="02020603050405020304" pitchFamily="18" charset="0"/>
              </a:rPr>
              <a:t>. Dz.U.2016 poz. 1757) oraz wymogi określne przez odbiorcę. Ww. ilości oraz rodzaje ścieków zostały podane w dokumentacji technicznej, która została pozytywnie uzgodniona przez Gdańską Infrastrukturę Wodociągowo – Kanalizacyjną Sp. z o.o. (GIWK). W/w ścieki będą odprowadzane do kanalizacji miejskiej poprzez instalację kanalizacyjną należącą do Zakładu Utylizacyjnego.</a:t>
            </a:r>
            <a:endParaRPr lang="pl-PL" sz="1200" dirty="0">
              <a:effectLst/>
              <a:latin typeface="Arial" panose="020B0604020202020204" pitchFamily="34" charset="0"/>
              <a:ea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0EE3AC8A-33E5-4A6A-A10A-FD892CAC6DDB}" type="slidenum">
              <a:rPr lang="pl-PL" smtClean="0"/>
              <a:t>23</a:t>
            </a:fld>
            <a:endParaRPr lang="pl-PL" dirty="0"/>
          </a:p>
        </p:txBody>
      </p:sp>
    </p:spTree>
    <p:extLst>
      <p:ext uri="{BB962C8B-B14F-4D97-AF65-F5344CB8AC3E}">
        <p14:creationId xmlns:p14="http://schemas.microsoft.com/office/powerpoint/2010/main" val="1665640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lgn="just">
              <a:lnSpc>
                <a:spcPct val="120000"/>
              </a:lnSpc>
              <a:spcBef>
                <a:spcPts val="0"/>
              </a:spcBef>
              <a:buNone/>
            </a:pPr>
            <a:r>
              <a:rPr lang="pl-PL" sz="1200" b="1" dirty="0">
                <a:effectLst/>
              </a:rPr>
              <a:t>Na terenie Zakładu Termicznego Przekształcania Odpadów Komunalnych (ZTPOK) zaprojektowane zostały następujące podczyszczalnie ścieków:</a:t>
            </a:r>
            <a:endParaRPr lang="pl-PL" sz="1200" dirty="0">
              <a:effectLst/>
            </a:endParaRPr>
          </a:p>
          <a:p>
            <a:pPr marL="177800" lvl="0" indent="-177800" algn="just">
              <a:lnSpc>
                <a:spcPct val="120000"/>
              </a:lnSpc>
              <a:spcBef>
                <a:spcPts val="0"/>
              </a:spcBef>
              <a:buFont typeface="Symbol" panose="05050102010706020507" pitchFamily="18" charset="2"/>
              <a:buChar char=""/>
            </a:pPr>
            <a:r>
              <a:rPr lang="pl-PL" sz="1200" dirty="0">
                <a:effectLst/>
              </a:rPr>
              <a:t>podczyszczalnia ścieków z laboratorium</a:t>
            </a:r>
            <a:r>
              <a:rPr lang="pl-PL" sz="1200" dirty="0"/>
              <a:t>.</a:t>
            </a:r>
            <a:r>
              <a:rPr lang="pl-PL" sz="1200" dirty="0">
                <a:effectLst/>
              </a:rPr>
              <a:t> Podczyszczone ścieki będą odprowadzane do kanalizacji sanitarnej.</a:t>
            </a:r>
          </a:p>
          <a:p>
            <a:pPr marL="685800" algn="just">
              <a:lnSpc>
                <a:spcPct val="120000"/>
              </a:lnSpc>
              <a:spcBef>
                <a:spcPts val="0"/>
              </a:spcBef>
            </a:pPr>
            <a:r>
              <a:rPr lang="pl-PL" sz="1200" dirty="0">
                <a:effectLst/>
              </a:rPr>
              <a:t>Szacunkowa ilość odpadów średnio w skali roku ok. 0,25 Mg.</a:t>
            </a:r>
          </a:p>
          <a:p>
            <a:pPr marL="685800" algn="just">
              <a:lnSpc>
                <a:spcPct val="120000"/>
              </a:lnSpc>
              <a:spcBef>
                <a:spcPts val="0"/>
              </a:spcBef>
            </a:pPr>
            <a:r>
              <a:rPr lang="pl-PL" sz="1200" dirty="0">
                <a:effectLst/>
              </a:rPr>
              <a:t>Szacowana ilość ścieków z laboratorium to ok 0,025 m</a:t>
            </a:r>
            <a:r>
              <a:rPr lang="pl-PL" sz="1200" baseline="30000" dirty="0">
                <a:effectLst/>
              </a:rPr>
              <a:t>3</a:t>
            </a:r>
            <a:r>
              <a:rPr lang="pl-PL" sz="1200" dirty="0">
                <a:effectLst/>
              </a:rPr>
              <a:t>/d.</a:t>
            </a:r>
          </a:p>
          <a:p>
            <a:pPr marL="177800" lvl="0" indent="-177800" algn="just">
              <a:lnSpc>
                <a:spcPct val="120000"/>
              </a:lnSpc>
              <a:spcBef>
                <a:spcPts val="0"/>
              </a:spcBef>
              <a:buFont typeface="Symbol" panose="05050102010706020507" pitchFamily="18" charset="2"/>
              <a:buChar char=""/>
            </a:pPr>
            <a:r>
              <a:rPr lang="pl-PL" sz="1200" dirty="0">
                <a:effectLst/>
              </a:rPr>
              <a:t>podczyszczalnia wód opadowych i roztopowych z dróg i placów, składająca się z separatora substancji ropopochodnych zintegrowanego z osadnikiem</a:t>
            </a:r>
          </a:p>
          <a:p>
            <a:pPr marL="685800" algn="just">
              <a:lnSpc>
                <a:spcPct val="120000"/>
              </a:lnSpc>
              <a:spcBef>
                <a:spcPts val="0"/>
              </a:spcBef>
            </a:pPr>
            <a:r>
              <a:rPr lang="pl-PL" sz="1200" dirty="0">
                <a:effectLst/>
              </a:rPr>
              <a:t>Szacunkowa ilość odpadów średnio w skali roku ok. 4 Mg.</a:t>
            </a:r>
          </a:p>
          <a:p>
            <a:pPr marL="177800" lvl="0" indent="-177800" algn="just">
              <a:lnSpc>
                <a:spcPct val="120000"/>
              </a:lnSpc>
              <a:spcBef>
                <a:spcPts val="0"/>
              </a:spcBef>
              <a:buFont typeface="Symbol" panose="05050102010706020507" pitchFamily="18" charset="2"/>
              <a:buChar char=""/>
            </a:pPr>
            <a:r>
              <a:rPr lang="pl-PL" sz="1200" dirty="0">
                <a:effectLst/>
              </a:rPr>
              <a:t>podczyszczalnia ścieków z okresowego mycia posadzki hali wyładunkowej, składająca się z separatora substancji ropopochodnych zintegrowanego z osadnikiem  – 2500 dm</a:t>
            </a:r>
            <a:r>
              <a:rPr lang="pl-PL" sz="1200" baseline="30000" dirty="0">
                <a:effectLst/>
              </a:rPr>
              <a:t>3</a:t>
            </a:r>
            <a:r>
              <a:rPr lang="pl-PL" sz="1200" dirty="0">
                <a:effectLst/>
              </a:rPr>
              <a:t>.</a:t>
            </a:r>
          </a:p>
          <a:p>
            <a:pPr marL="685800" algn="just">
              <a:lnSpc>
                <a:spcPct val="120000"/>
              </a:lnSpc>
              <a:spcBef>
                <a:spcPts val="0"/>
              </a:spcBef>
            </a:pPr>
            <a:r>
              <a:rPr lang="pl-PL" sz="1200" dirty="0">
                <a:effectLst/>
              </a:rPr>
              <a:t>Odpad stanowi w większości piasek oraz osady, szlamy zanieczyszczone substancjami ropopochodnymi.</a:t>
            </a:r>
          </a:p>
          <a:p>
            <a:pPr marL="685800" algn="just">
              <a:lnSpc>
                <a:spcPct val="120000"/>
              </a:lnSpc>
              <a:spcBef>
                <a:spcPts val="0"/>
              </a:spcBef>
            </a:pPr>
            <a:r>
              <a:rPr lang="pl-PL" sz="1200" dirty="0">
                <a:effectLst/>
              </a:rPr>
              <a:t>Szacunkowa ilość odpadów średnio w skali roku ok. 1 Mg.</a:t>
            </a:r>
          </a:p>
          <a:p>
            <a:pPr marL="177800" lvl="0" indent="-177800" algn="just">
              <a:lnSpc>
                <a:spcPct val="120000"/>
              </a:lnSpc>
              <a:spcBef>
                <a:spcPts val="0"/>
              </a:spcBef>
              <a:buFont typeface="Symbol" panose="05050102010706020507" pitchFamily="18" charset="2"/>
              <a:buChar char=""/>
            </a:pPr>
            <a:r>
              <a:rPr lang="pl-PL" sz="1200" dirty="0">
                <a:effectLst/>
              </a:rPr>
              <a:t>neutralizacja ścieków ze stacji uzdatniania wody –ścieki wytwarzane w procesie regeneracji będą przechowywane w dedykowanym zbiorniku znajdującym się w pomieszczeniu stacji uzdatniania wody. Gdy ścieki zostaną zneutralizowane, zostaną użyte do ponownego wykorzystania do celów technologicznych, np. do uzupełniania strat w odżużlaczu. Nadmiar zneutralizowanych ścieków będzie odprowadzany do kanalizacji sanitarnej. Nie przewiduje się powstawania odpadów z neutralizacji ścieków ze stacji uzdatniania wody.</a:t>
            </a:r>
          </a:p>
          <a:p>
            <a:pPr marL="177800" lvl="0" indent="-177800" algn="just">
              <a:lnSpc>
                <a:spcPct val="120000"/>
              </a:lnSpc>
              <a:spcBef>
                <a:spcPts val="0"/>
              </a:spcBef>
              <a:buFont typeface="Symbol" panose="05050102010706020507" pitchFamily="18" charset="2"/>
              <a:buChar char=""/>
            </a:pPr>
            <a:r>
              <a:rPr lang="pl-PL" sz="1200" dirty="0">
                <a:effectLst/>
              </a:rPr>
              <a:t>podczyszczalnia wód opadowych i roztopowych z tacy rozładunkowej oleju, składająca się z separatora substancji ropopochodnych</a:t>
            </a:r>
          </a:p>
          <a:p>
            <a:pPr indent="0" algn="just">
              <a:lnSpc>
                <a:spcPct val="120000"/>
              </a:lnSpc>
              <a:spcBef>
                <a:spcPts val="0"/>
              </a:spcBef>
              <a:buNone/>
            </a:pPr>
            <a:r>
              <a:rPr lang="pl-PL" sz="1200" dirty="0">
                <a:effectLst/>
              </a:rPr>
              <a:t> Szacunkowa ilość odpadów średnio w skali roku ok. 0,15 Mg.</a:t>
            </a:r>
          </a:p>
          <a:p>
            <a:endParaRPr lang="pl-PL" dirty="0"/>
          </a:p>
        </p:txBody>
      </p:sp>
      <p:sp>
        <p:nvSpPr>
          <p:cNvPr id="4" name="Symbol zastępczy numeru slajdu 3"/>
          <p:cNvSpPr>
            <a:spLocks noGrp="1"/>
          </p:cNvSpPr>
          <p:nvPr>
            <p:ph type="sldNum" sz="quarter" idx="10"/>
          </p:nvPr>
        </p:nvSpPr>
        <p:spPr/>
        <p:txBody>
          <a:bodyPr/>
          <a:lstStyle/>
          <a:p>
            <a:fld id="{0EE3AC8A-33E5-4A6A-A10A-FD892CAC6DDB}" type="slidenum">
              <a:rPr lang="pl-PL" smtClean="0"/>
              <a:t>24</a:t>
            </a:fld>
            <a:endParaRPr lang="pl-PL" dirty="0"/>
          </a:p>
        </p:txBody>
      </p:sp>
    </p:spTree>
    <p:extLst>
      <p:ext uri="{BB962C8B-B14F-4D97-AF65-F5344CB8AC3E}">
        <p14:creationId xmlns:p14="http://schemas.microsoft.com/office/powerpoint/2010/main" val="2154107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EE3AC8A-33E5-4A6A-A10A-FD892CAC6DDB}" type="slidenum">
              <a:rPr lang="pl-PL" smtClean="0"/>
              <a:t>25</a:t>
            </a:fld>
            <a:endParaRPr lang="pl-PL" dirty="0"/>
          </a:p>
        </p:txBody>
      </p:sp>
    </p:spTree>
    <p:extLst>
      <p:ext uri="{BB962C8B-B14F-4D97-AF65-F5344CB8AC3E}">
        <p14:creationId xmlns:p14="http://schemas.microsoft.com/office/powerpoint/2010/main" val="492927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Decyzja wykonawcza Komisji Europejskiej zawierająca nowe konkluzje najlepszych dostępnych technik (tzw. BAT – Best </a:t>
            </a:r>
            <a:r>
              <a:rPr lang="pl-PL" dirty="0" err="1"/>
              <a:t>Available</a:t>
            </a:r>
            <a:r>
              <a:rPr lang="pl-PL" dirty="0"/>
              <a:t> </a:t>
            </a:r>
            <a:r>
              <a:rPr lang="pl-PL" dirty="0" err="1"/>
              <a:t>Techniques</a:t>
            </a:r>
            <a:r>
              <a:rPr lang="pl-PL" dirty="0"/>
              <a:t>) dla instalacji termicznego przekształcania odpadów została opublikowana w grudniu 2019 r.</a:t>
            </a:r>
          </a:p>
          <a:p>
            <a:r>
              <a:rPr lang="pl-PL" dirty="0"/>
              <a:t>Wynika z niej konieczność dostosowania ZTPO do nowych wymagań, przede wszystkim w zakresie dopuszczalnych limitów emisji substancji do atmosfery.</a:t>
            </a:r>
          </a:p>
          <a:p>
            <a:r>
              <a:rPr lang="pl-PL" dirty="0"/>
              <a:t>Zmiany projektowe ZTPO mające na celu dostosowanie go do nowych wymagań realizowane są na dwa sposoby:</a:t>
            </a:r>
          </a:p>
          <a:p>
            <a:pPr marL="228600" indent="-228600">
              <a:buAutoNum type="arabicPeriod"/>
            </a:pPr>
            <a:r>
              <a:rPr lang="pl-PL" dirty="0"/>
              <a:t>Zwiększenie wydajności i skuteczności istniejących systemów oczyszczania spalin. Ten sposób ma zastosowanie m.in.</a:t>
            </a:r>
          </a:p>
          <a:p>
            <a:pPr marL="628650" lvl="1" indent="-171450">
              <a:buFontTx/>
              <a:buChar char="-"/>
            </a:pPr>
            <a:r>
              <a:rPr lang="pl-PL" dirty="0"/>
              <a:t>dla pyłu poprzez zwiększenie skuteczności filtra workowego,</a:t>
            </a:r>
          </a:p>
          <a:p>
            <a:pPr marL="628650" lvl="1" indent="-171450">
              <a:buFontTx/>
              <a:buChar char="-"/>
            </a:pPr>
            <a:r>
              <a:rPr lang="pl-PL" dirty="0"/>
              <a:t>dla kwaśnych zanieczyszczeń (tlenki siarki, chlorowodór) poprzez zwiększenie wydajności dozowania reagenta wapiennego do spalin,</a:t>
            </a:r>
          </a:p>
          <a:p>
            <a:pPr marL="628650" lvl="1" indent="-171450">
              <a:buFontTx/>
              <a:buChar char="-"/>
            </a:pPr>
            <a:r>
              <a:rPr lang="pl-PL" dirty="0"/>
              <a:t>dla dioksyn, furanów i metali ciężkich poprzez zwiększenie wydajności układu dozowania węgla aktywnego do spalin.</a:t>
            </a:r>
          </a:p>
          <a:p>
            <a:pPr marL="228600" indent="-228600">
              <a:buAutoNum type="arabicPeriod"/>
            </a:pPr>
            <a:r>
              <a:rPr lang="pl-PL" dirty="0"/>
              <a:t>Dodanie nowych urządzeń oczyszczających spaliny. Ten sposób ma zastosowanie m.in.</a:t>
            </a:r>
          </a:p>
          <a:p>
            <a:pPr marL="628650" lvl="1" indent="-171450">
              <a:buFontTx/>
              <a:buChar char="-"/>
            </a:pPr>
            <a:r>
              <a:rPr lang="pl-PL" dirty="0"/>
              <a:t>dla tlenków azotu i amoniaku poprzez dodanie katalitycznego systemu odazotowania spalin (SCR),</a:t>
            </a:r>
          </a:p>
          <a:p>
            <a:pPr marL="628650" lvl="1" indent="-171450">
              <a:buFontTx/>
              <a:buChar char="-"/>
            </a:pPr>
            <a:r>
              <a:rPr lang="pl-PL" dirty="0"/>
              <a:t>dla kwaśnych zanieczyszczeń poprzez dodanie układu wtrysku reagenta magnezowego do kotła.</a:t>
            </a:r>
          </a:p>
          <a:p>
            <a:pPr marL="0" lvl="0" indent="0">
              <a:buFontTx/>
              <a:buNone/>
            </a:pPr>
            <a:r>
              <a:rPr lang="pl-PL" dirty="0"/>
              <a:t>Dodatkowo, wprowadzona została konieczność ciągłego pomiaru zawartości rtęci i amoniaku w spalinach wyprowadzanych przez komin. W celu spełniania tego wymogu, zastosowany analizator spalin (CEMS) zostanie rozbudowany o pomiar tych dwóch substancji.</a:t>
            </a:r>
          </a:p>
          <a:p>
            <a:r>
              <a:rPr lang="pl-PL" dirty="0"/>
              <a:t>Na czerwono zaznaczone są nowe układy – dozowanie reagenta magnezowego do kotła (po lewej stronie) i układ katalitycznego odazotowania spalin SCR (po prawej stronie).</a:t>
            </a:r>
          </a:p>
          <a:p>
            <a:r>
              <a:rPr lang="pl-PL" dirty="0"/>
              <a:t>Na żółto zaznaczone są istniejące układy, których skuteczność zostanie podniesiona – układy dozowania reagenta wapiennego i węgla aktywnego oraz filtr workowy.</a:t>
            </a:r>
          </a:p>
          <a:p>
            <a:r>
              <a:rPr lang="pl-PL" dirty="0"/>
              <a:t>Planowane zmiany zapewnią pełną zgodność rozwiązań technologicznych ZTPO z najnowszymi europejskimi wymaganiami oraz zagwarantują spełnienie nowych, bardziej rygorystycznych limitów emisji substancji do powietrza, które będą obowiązywały ZTPO w momencie jego uruchomienia, co będzie miało pozytywny wpływ na środowisko i mieszkańców.</a:t>
            </a:r>
          </a:p>
          <a:p>
            <a:endParaRPr lang="pl-PL" dirty="0"/>
          </a:p>
        </p:txBody>
      </p:sp>
      <p:sp>
        <p:nvSpPr>
          <p:cNvPr id="4" name="Symbol zastępczy numeru slajdu 3"/>
          <p:cNvSpPr>
            <a:spLocks noGrp="1"/>
          </p:cNvSpPr>
          <p:nvPr>
            <p:ph type="sldNum" sz="quarter" idx="10"/>
          </p:nvPr>
        </p:nvSpPr>
        <p:spPr/>
        <p:txBody>
          <a:bodyPr/>
          <a:lstStyle/>
          <a:p>
            <a:fld id="{0EE3AC8A-33E5-4A6A-A10A-FD892CAC6DDB}" type="slidenum">
              <a:rPr lang="pl-PL" smtClean="0"/>
              <a:t>26</a:t>
            </a:fld>
            <a:endParaRPr lang="pl-PL" dirty="0"/>
          </a:p>
        </p:txBody>
      </p:sp>
    </p:spTree>
    <p:extLst>
      <p:ext uri="{BB962C8B-B14F-4D97-AF65-F5344CB8AC3E}">
        <p14:creationId xmlns:p14="http://schemas.microsoft.com/office/powerpoint/2010/main" val="1248800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EE3AC8A-33E5-4A6A-A10A-FD892CAC6DDB}" type="slidenum">
              <a:rPr lang="pl-PL" smtClean="0"/>
              <a:t>27</a:t>
            </a:fld>
            <a:endParaRPr lang="pl-PL" dirty="0"/>
          </a:p>
        </p:txBody>
      </p:sp>
    </p:spTree>
    <p:extLst>
      <p:ext uri="{BB962C8B-B14F-4D97-AF65-F5344CB8AC3E}">
        <p14:creationId xmlns:p14="http://schemas.microsoft.com/office/powerpoint/2010/main" val="2098314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EE3AC8A-33E5-4A6A-A10A-FD892CAC6DDB}" type="slidenum">
              <a:rPr lang="pl-PL" smtClean="0"/>
              <a:t>29</a:t>
            </a:fld>
            <a:endParaRPr lang="pl-PL" dirty="0"/>
          </a:p>
        </p:txBody>
      </p:sp>
    </p:spTree>
    <p:extLst>
      <p:ext uri="{BB962C8B-B14F-4D97-AF65-F5344CB8AC3E}">
        <p14:creationId xmlns:p14="http://schemas.microsoft.com/office/powerpoint/2010/main" val="197666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EE3AC8A-33E5-4A6A-A10A-FD892CAC6DDB}" type="slidenum">
              <a:rPr lang="pl-PL" smtClean="0"/>
              <a:t>2</a:t>
            </a:fld>
            <a:endParaRPr lang="pl-PL" dirty="0"/>
          </a:p>
        </p:txBody>
      </p:sp>
    </p:spTree>
    <p:extLst>
      <p:ext uri="{BB962C8B-B14F-4D97-AF65-F5344CB8AC3E}">
        <p14:creationId xmlns:p14="http://schemas.microsoft.com/office/powerpoint/2010/main" val="220218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Prawym – edytuj dane</a:t>
            </a:r>
            <a:r>
              <a:rPr lang="pl-PL" dirty="0">
                <a:sym typeface="Wingdings" pitchFamily="2" charset="2"/>
              </a:rPr>
              <a:t></a:t>
            </a:r>
            <a:endParaRPr lang="pl-PL" dirty="0"/>
          </a:p>
          <a:p>
            <a:endParaRPr lang="pl-PL" dirty="0"/>
          </a:p>
        </p:txBody>
      </p:sp>
      <p:sp>
        <p:nvSpPr>
          <p:cNvPr id="4" name="Symbol zastępczy numeru slajdu 3"/>
          <p:cNvSpPr>
            <a:spLocks noGrp="1"/>
          </p:cNvSpPr>
          <p:nvPr>
            <p:ph type="sldNum" sz="quarter" idx="5"/>
          </p:nvPr>
        </p:nvSpPr>
        <p:spPr/>
        <p:txBody>
          <a:bodyPr/>
          <a:lstStyle/>
          <a:p>
            <a:fld id="{0EE3AC8A-33E5-4A6A-A10A-FD892CAC6DDB}" type="slidenum">
              <a:rPr lang="pl-PL" smtClean="0"/>
              <a:t>5</a:t>
            </a:fld>
            <a:endParaRPr lang="pl-PL" dirty="0"/>
          </a:p>
        </p:txBody>
      </p:sp>
    </p:spTree>
    <p:extLst>
      <p:ext uri="{BB962C8B-B14F-4D97-AF65-F5344CB8AC3E}">
        <p14:creationId xmlns:p14="http://schemas.microsoft.com/office/powerpoint/2010/main" val="391100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EE3AC8A-33E5-4A6A-A10A-FD892CAC6DDB}" type="slidenum">
              <a:rPr lang="pl-PL" smtClean="0"/>
              <a:t>7</a:t>
            </a:fld>
            <a:endParaRPr lang="pl-PL" dirty="0"/>
          </a:p>
        </p:txBody>
      </p:sp>
    </p:spTree>
    <p:extLst>
      <p:ext uri="{BB962C8B-B14F-4D97-AF65-F5344CB8AC3E}">
        <p14:creationId xmlns:p14="http://schemas.microsoft.com/office/powerpoint/2010/main" val="428439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Osobno tez</a:t>
            </a:r>
          </a:p>
        </p:txBody>
      </p:sp>
      <p:sp>
        <p:nvSpPr>
          <p:cNvPr id="4" name="Symbol zastępczy numeru slajdu 3"/>
          <p:cNvSpPr>
            <a:spLocks noGrp="1"/>
          </p:cNvSpPr>
          <p:nvPr>
            <p:ph type="sldNum" sz="quarter" idx="10"/>
          </p:nvPr>
        </p:nvSpPr>
        <p:spPr/>
        <p:txBody>
          <a:bodyPr/>
          <a:lstStyle/>
          <a:p>
            <a:fld id="{0EE3AC8A-33E5-4A6A-A10A-FD892CAC6DDB}" type="slidenum">
              <a:rPr lang="pl-PL" smtClean="0"/>
              <a:t>11</a:t>
            </a:fld>
            <a:endParaRPr lang="pl-PL" dirty="0"/>
          </a:p>
        </p:txBody>
      </p:sp>
    </p:spTree>
    <p:extLst>
      <p:ext uri="{BB962C8B-B14F-4D97-AF65-F5344CB8AC3E}">
        <p14:creationId xmlns:p14="http://schemas.microsoft.com/office/powerpoint/2010/main" val="243105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solidFill>
                <a:srgbClr val="008000"/>
              </a:solidFill>
            </a:endParaRPr>
          </a:p>
        </p:txBody>
      </p:sp>
      <p:sp>
        <p:nvSpPr>
          <p:cNvPr id="4" name="Symbol zastępczy numeru slajdu 3"/>
          <p:cNvSpPr>
            <a:spLocks noGrp="1"/>
          </p:cNvSpPr>
          <p:nvPr>
            <p:ph type="sldNum" sz="quarter" idx="5"/>
          </p:nvPr>
        </p:nvSpPr>
        <p:spPr/>
        <p:txBody>
          <a:bodyPr/>
          <a:lstStyle/>
          <a:p>
            <a:fld id="{0EE3AC8A-33E5-4A6A-A10A-FD892CAC6DDB}" type="slidenum">
              <a:rPr lang="pl-PL" smtClean="0"/>
              <a:t>12</a:t>
            </a:fld>
            <a:endParaRPr lang="pl-PL"/>
          </a:p>
        </p:txBody>
      </p:sp>
    </p:spTree>
    <p:extLst>
      <p:ext uri="{BB962C8B-B14F-4D97-AF65-F5344CB8AC3E}">
        <p14:creationId xmlns:p14="http://schemas.microsoft.com/office/powerpoint/2010/main" val="1856087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EE3AC8A-33E5-4A6A-A10A-FD892CAC6DDB}" type="slidenum">
              <a:rPr lang="pl-PL" smtClean="0"/>
              <a:t>13</a:t>
            </a:fld>
            <a:endParaRPr lang="pl-PL" dirty="0"/>
          </a:p>
        </p:txBody>
      </p:sp>
    </p:spTree>
    <p:extLst>
      <p:ext uri="{BB962C8B-B14F-4D97-AF65-F5344CB8AC3E}">
        <p14:creationId xmlns:p14="http://schemas.microsoft.com/office/powerpoint/2010/main" val="2177359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EE3AC8A-33E5-4A6A-A10A-FD892CAC6DDB}" type="slidenum">
              <a:rPr lang="pl-PL" smtClean="0"/>
              <a:t>15</a:t>
            </a:fld>
            <a:endParaRPr lang="pl-PL" dirty="0"/>
          </a:p>
        </p:txBody>
      </p:sp>
    </p:spTree>
    <p:extLst>
      <p:ext uri="{BB962C8B-B14F-4D97-AF65-F5344CB8AC3E}">
        <p14:creationId xmlns:p14="http://schemas.microsoft.com/office/powerpoint/2010/main" val="984005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EE3AC8A-33E5-4A6A-A10A-FD892CAC6DDB}" type="slidenum">
              <a:rPr lang="pl-PL" smtClean="0"/>
              <a:t>16</a:t>
            </a:fld>
            <a:endParaRPr lang="pl-PL" dirty="0"/>
          </a:p>
        </p:txBody>
      </p:sp>
    </p:spTree>
    <p:extLst>
      <p:ext uri="{BB962C8B-B14F-4D97-AF65-F5344CB8AC3E}">
        <p14:creationId xmlns:p14="http://schemas.microsoft.com/office/powerpoint/2010/main" val="171718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9" name="Obraz 8" descr="PP_PCzE_panorama_dofinansowanie.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ytuł 1"/>
          <p:cNvSpPr>
            <a:spLocks noGrp="1"/>
          </p:cNvSpPr>
          <p:nvPr>
            <p:ph type="ctrTitle"/>
          </p:nvPr>
        </p:nvSpPr>
        <p:spPr>
          <a:xfrm>
            <a:off x="685800" y="1597819"/>
            <a:ext cx="7772400" cy="1102519"/>
          </a:xfrm>
        </p:spPr>
        <p:txBody>
          <a:bodyPr/>
          <a:lstStyle>
            <a:lvl1pPr>
              <a:defRPr>
                <a:latin typeface="Open Sans" pitchFamily="34" charset="0"/>
                <a:ea typeface="Open Sans" pitchFamily="34" charset="0"/>
                <a:cs typeface="Open Sans" pitchFamily="34" charset="0"/>
              </a:defRPr>
            </a:lvl1pPr>
          </a:lstStyle>
          <a:p>
            <a:r>
              <a:rPr lang="pl-PL" dirty="0"/>
              <a:t>Kliknij, aby edytować styl</a:t>
            </a:r>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sp>
        <p:nvSpPr>
          <p:cNvPr id="4" name="Symbol zastępczy daty 3"/>
          <p:cNvSpPr>
            <a:spLocks noGrp="1"/>
          </p:cNvSpPr>
          <p:nvPr>
            <p:ph type="dt" sz="half" idx="10"/>
          </p:nvPr>
        </p:nvSpPr>
        <p:spPr/>
        <p:txBody>
          <a:bodyPr/>
          <a:lstStyle/>
          <a:p>
            <a:fld id="{8A040FE8-30BD-482F-AB18-3678D48C9836}" type="datetimeFigureOut">
              <a:rPr lang="pl-PL" smtClean="0"/>
              <a:pPr/>
              <a:t>24.02.2021</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2885341-65BA-4BC4-B0E2-2C6983777B94}"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pic>
        <p:nvPicPr>
          <p:cNvPr id="8" name="Obraz 7" descr="PP_PCzE_panorama2.jpg"/>
          <p:cNvPicPr>
            <a:picLocks noChangeAspect="1"/>
          </p:cNvPicPr>
          <p:nvPr userDrawn="1"/>
        </p:nvPicPr>
        <p:blipFill>
          <a:blip r:embed="rId2" cstate="print"/>
          <a:stretch>
            <a:fillRect/>
          </a:stretch>
        </p:blipFill>
        <p:spPr>
          <a:xfrm>
            <a:off x="0" y="0"/>
            <a:ext cx="9144000" cy="5143500"/>
          </a:xfrm>
          <a:prstGeom prst="rect">
            <a:avLst/>
          </a:prstGeom>
        </p:spPr>
      </p:pic>
      <p:sp>
        <p:nvSpPr>
          <p:cNvPr id="3" name="Symbol zastępczy zawartości 2"/>
          <p:cNvSpPr>
            <a:spLocks noGrp="1"/>
          </p:cNvSpPr>
          <p:nvPr>
            <p:ph idx="1"/>
          </p:nvPr>
        </p:nvSpPr>
        <p:spPr/>
        <p:txBody>
          <a:bodyPr/>
          <a:lstStyle>
            <a:lvl1pPr>
              <a:defRPr>
                <a:latin typeface="Open Sans" pitchFamily="34" charset="0"/>
                <a:ea typeface="Open Sans" pitchFamily="34" charset="0"/>
                <a:cs typeface="Open Sans" pitchFamily="34" charset="0"/>
              </a:defRPr>
            </a:lvl1pPr>
            <a:lvl2pPr>
              <a:defRPr>
                <a:latin typeface="Open Sans" pitchFamily="34" charset="0"/>
                <a:ea typeface="Open Sans" pitchFamily="34" charset="0"/>
                <a:cs typeface="Open Sans" pitchFamily="34" charset="0"/>
              </a:defRPr>
            </a:lvl2pPr>
            <a:lvl3pPr>
              <a:defRPr>
                <a:latin typeface="Open Sans" pitchFamily="34" charset="0"/>
                <a:ea typeface="Open Sans" pitchFamily="34" charset="0"/>
                <a:cs typeface="Open Sans" pitchFamily="34" charset="0"/>
              </a:defRPr>
            </a:lvl3pPr>
            <a:lvl4pPr>
              <a:defRPr>
                <a:latin typeface="Open Sans" pitchFamily="34" charset="0"/>
                <a:ea typeface="Open Sans" pitchFamily="34" charset="0"/>
                <a:cs typeface="Open Sans" pitchFamily="34" charset="0"/>
              </a:defRPr>
            </a:lvl4pPr>
            <a:lvl5pPr>
              <a:defRPr>
                <a:latin typeface="Open Sans" pitchFamily="34" charset="0"/>
                <a:ea typeface="Open Sans" pitchFamily="34" charset="0"/>
                <a:cs typeface="Open Sans"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10"/>
          </p:nvPr>
        </p:nvSpPr>
        <p:spPr/>
        <p:txBody>
          <a:bodyPr/>
          <a:lstStyle>
            <a:lvl1pPr>
              <a:defRPr>
                <a:latin typeface="Open Sans" pitchFamily="34" charset="0"/>
                <a:ea typeface="Open Sans" pitchFamily="34" charset="0"/>
                <a:cs typeface="Open Sans" pitchFamily="34" charset="0"/>
              </a:defRPr>
            </a:lvl1pPr>
          </a:lstStyle>
          <a:p>
            <a:fld id="{8A040FE8-30BD-482F-AB18-3678D48C9836}" type="datetimeFigureOut">
              <a:rPr lang="pl-PL" smtClean="0"/>
              <a:pPr/>
              <a:t>24.02.2021</a:t>
            </a:fld>
            <a:endParaRPr lang="pl-PL" dirty="0"/>
          </a:p>
        </p:txBody>
      </p:sp>
      <p:sp>
        <p:nvSpPr>
          <p:cNvPr id="5" name="Symbol zastępczy stopki 4"/>
          <p:cNvSpPr>
            <a:spLocks noGrp="1"/>
          </p:cNvSpPr>
          <p:nvPr>
            <p:ph type="ftr" sz="quarter" idx="11"/>
          </p:nvPr>
        </p:nvSpPr>
        <p:spPr/>
        <p:txBody>
          <a:bodyPr/>
          <a:lstStyle>
            <a:lvl1pPr>
              <a:defRPr>
                <a:latin typeface="Open Sans" pitchFamily="34" charset="0"/>
                <a:ea typeface="Open Sans" pitchFamily="34" charset="0"/>
                <a:cs typeface="Open Sans" pitchFamily="34" charset="0"/>
              </a:defRPr>
            </a:lvl1pPr>
          </a:lstStyle>
          <a:p>
            <a:endParaRPr lang="pl-PL" dirty="0"/>
          </a:p>
        </p:txBody>
      </p:sp>
      <p:sp>
        <p:nvSpPr>
          <p:cNvPr id="6" name="Symbol zastępczy numeru slajdu 5"/>
          <p:cNvSpPr>
            <a:spLocks noGrp="1"/>
          </p:cNvSpPr>
          <p:nvPr>
            <p:ph type="sldNum" sz="quarter" idx="12"/>
          </p:nvPr>
        </p:nvSpPr>
        <p:spPr/>
        <p:txBody>
          <a:bodyPr/>
          <a:lstStyle>
            <a:lvl1pPr>
              <a:defRPr>
                <a:latin typeface="Open Sans" pitchFamily="34" charset="0"/>
                <a:ea typeface="Open Sans" pitchFamily="34" charset="0"/>
                <a:cs typeface="Open Sans" pitchFamily="34" charset="0"/>
              </a:defRPr>
            </a:lvl1pPr>
          </a:lstStyle>
          <a:p>
            <a:fld id="{C2885341-65BA-4BC4-B0E2-2C6983777B94}" type="slidenum">
              <a:rPr lang="pl-PL" smtClean="0"/>
              <a:pPr/>
              <a:t>‹#›</a:t>
            </a:fld>
            <a:endParaRPr lang="pl-PL" dirty="0"/>
          </a:p>
        </p:txBody>
      </p:sp>
      <p:sp>
        <p:nvSpPr>
          <p:cNvPr id="9" name="Tytuł 1"/>
          <p:cNvSpPr>
            <a:spLocks noGrp="1"/>
          </p:cNvSpPr>
          <p:nvPr>
            <p:ph type="title"/>
          </p:nvPr>
        </p:nvSpPr>
        <p:spPr>
          <a:xfrm>
            <a:off x="395536" y="267494"/>
            <a:ext cx="8229600" cy="676011"/>
          </a:xfrm>
        </p:spPr>
        <p:txBody>
          <a:bodyPr>
            <a:normAutofit/>
          </a:bodyPr>
          <a:lstStyle>
            <a:lvl1pPr algn="l">
              <a:defRPr sz="2500" b="1">
                <a:latin typeface="Open Sans" pitchFamily="34" charset="0"/>
                <a:ea typeface="Open Sans" pitchFamily="34" charset="0"/>
                <a:cs typeface="Open Sans" pitchFamily="34" charset="0"/>
              </a:defRPr>
            </a:lvl1pPr>
          </a:lstStyle>
          <a:p>
            <a:r>
              <a:rPr lang="pl-PL" dirty="0"/>
              <a:t>Kliknij, aby edytować styl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aglowek 1 linijka">
    <p:spTree>
      <p:nvGrpSpPr>
        <p:cNvPr id="1" name=""/>
        <p:cNvGrpSpPr/>
        <p:nvPr/>
      </p:nvGrpSpPr>
      <p:grpSpPr>
        <a:xfrm>
          <a:off x="0" y="0"/>
          <a:ext cx="0" cy="0"/>
          <a:chOff x="0" y="0"/>
          <a:chExt cx="0" cy="0"/>
        </a:xfrm>
      </p:grpSpPr>
      <p:pic>
        <p:nvPicPr>
          <p:cNvPr id="7" name="Obraz 6" descr="PP_PCzE_panorama2.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ytuł 1"/>
          <p:cNvSpPr>
            <a:spLocks noGrp="1"/>
          </p:cNvSpPr>
          <p:nvPr>
            <p:ph type="title"/>
          </p:nvPr>
        </p:nvSpPr>
        <p:spPr>
          <a:xfrm>
            <a:off x="395536" y="267495"/>
            <a:ext cx="8229600" cy="486053"/>
          </a:xfrm>
        </p:spPr>
        <p:txBody>
          <a:bodyPr>
            <a:normAutofit/>
          </a:bodyPr>
          <a:lstStyle>
            <a:lvl1pPr algn="l">
              <a:defRPr sz="2500" b="1">
                <a:latin typeface="Open Sans" pitchFamily="34" charset="0"/>
                <a:ea typeface="Open Sans" pitchFamily="34" charset="0"/>
                <a:cs typeface="Open Sans" pitchFamily="34" charset="0"/>
              </a:defRPr>
            </a:lvl1pPr>
          </a:lstStyle>
          <a:p>
            <a:r>
              <a:rPr lang="pl-PL" dirty="0"/>
              <a:t>Kliknij, aby edytować styl</a:t>
            </a:r>
          </a:p>
        </p:txBody>
      </p:sp>
      <p:sp>
        <p:nvSpPr>
          <p:cNvPr id="3" name="Symbol zastępczy daty 2"/>
          <p:cNvSpPr>
            <a:spLocks noGrp="1"/>
          </p:cNvSpPr>
          <p:nvPr>
            <p:ph type="dt" sz="half" idx="10"/>
          </p:nvPr>
        </p:nvSpPr>
        <p:spPr/>
        <p:txBody>
          <a:bodyPr/>
          <a:lstStyle>
            <a:lvl1pPr>
              <a:defRPr>
                <a:latin typeface="Open Sans" pitchFamily="34" charset="0"/>
                <a:ea typeface="Open Sans" pitchFamily="34" charset="0"/>
                <a:cs typeface="Open Sans" pitchFamily="34" charset="0"/>
              </a:defRPr>
            </a:lvl1pPr>
          </a:lstStyle>
          <a:p>
            <a:fld id="{8A040FE8-30BD-482F-AB18-3678D48C9836}" type="datetimeFigureOut">
              <a:rPr lang="pl-PL" smtClean="0"/>
              <a:pPr/>
              <a:t>24.02.2021</a:t>
            </a:fld>
            <a:endParaRPr lang="pl-PL" dirty="0"/>
          </a:p>
        </p:txBody>
      </p:sp>
      <p:sp>
        <p:nvSpPr>
          <p:cNvPr id="4" name="Symbol zastępczy stopki 3"/>
          <p:cNvSpPr>
            <a:spLocks noGrp="1"/>
          </p:cNvSpPr>
          <p:nvPr>
            <p:ph type="ftr" sz="quarter" idx="11"/>
          </p:nvPr>
        </p:nvSpPr>
        <p:spPr/>
        <p:txBody>
          <a:bodyPr/>
          <a:lstStyle>
            <a:lvl1pPr>
              <a:defRPr>
                <a:latin typeface="Open Sans" pitchFamily="34" charset="0"/>
                <a:ea typeface="Open Sans" pitchFamily="34" charset="0"/>
                <a:cs typeface="Open Sans" pitchFamily="34" charset="0"/>
              </a:defRPr>
            </a:lvl1pPr>
          </a:lstStyle>
          <a:p>
            <a:endParaRPr lang="pl-PL" dirty="0"/>
          </a:p>
        </p:txBody>
      </p:sp>
      <p:sp>
        <p:nvSpPr>
          <p:cNvPr id="5" name="Symbol zastępczy numeru slajdu 4"/>
          <p:cNvSpPr>
            <a:spLocks noGrp="1"/>
          </p:cNvSpPr>
          <p:nvPr>
            <p:ph type="sldNum" sz="quarter" idx="12"/>
          </p:nvPr>
        </p:nvSpPr>
        <p:spPr/>
        <p:txBody>
          <a:bodyPr/>
          <a:lstStyle>
            <a:lvl1pPr>
              <a:defRPr>
                <a:latin typeface="Open Sans" pitchFamily="34" charset="0"/>
                <a:ea typeface="Open Sans" pitchFamily="34" charset="0"/>
                <a:cs typeface="Open Sans" pitchFamily="34" charset="0"/>
              </a:defRPr>
            </a:lvl1pPr>
          </a:lstStyle>
          <a:p>
            <a:fld id="{C2885341-65BA-4BC4-B0E2-2C6983777B94}" type="slidenum">
              <a:rPr lang="pl-PL" smtClean="0"/>
              <a:pPr/>
              <a:t>‹#›</a:t>
            </a:fld>
            <a:endParaRPr lang="pl-PL" dirty="0"/>
          </a:p>
        </p:txBody>
      </p:sp>
    </p:spTree>
    <p:extLst>
      <p:ext uri="{BB962C8B-B14F-4D97-AF65-F5344CB8AC3E}">
        <p14:creationId xmlns:p14="http://schemas.microsoft.com/office/powerpoint/2010/main" val="1355853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naglowek 2 linijki">
    <p:spTree>
      <p:nvGrpSpPr>
        <p:cNvPr id="1" name=""/>
        <p:cNvGrpSpPr/>
        <p:nvPr/>
      </p:nvGrpSpPr>
      <p:grpSpPr>
        <a:xfrm>
          <a:off x="0" y="0"/>
          <a:ext cx="0" cy="0"/>
          <a:chOff x="0" y="0"/>
          <a:chExt cx="0" cy="0"/>
        </a:xfrm>
      </p:grpSpPr>
      <p:pic>
        <p:nvPicPr>
          <p:cNvPr id="7" name="Obraz 6" descr="PP_PCzE_panorama2.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ytuł 1"/>
          <p:cNvSpPr>
            <a:spLocks noGrp="1"/>
          </p:cNvSpPr>
          <p:nvPr>
            <p:ph type="title"/>
          </p:nvPr>
        </p:nvSpPr>
        <p:spPr>
          <a:xfrm>
            <a:off x="395536" y="130324"/>
            <a:ext cx="8229600" cy="857250"/>
          </a:xfrm>
        </p:spPr>
        <p:txBody>
          <a:bodyPr>
            <a:normAutofit/>
          </a:bodyPr>
          <a:lstStyle>
            <a:lvl1pPr algn="l">
              <a:defRPr sz="2500" b="1">
                <a:latin typeface="Open Sans" pitchFamily="34" charset="0"/>
                <a:ea typeface="Open Sans" pitchFamily="34" charset="0"/>
                <a:cs typeface="Open Sans" pitchFamily="34" charset="0"/>
              </a:defRPr>
            </a:lvl1pPr>
          </a:lstStyle>
          <a:p>
            <a:r>
              <a:rPr lang="pl-PL" dirty="0"/>
              <a:t>Kliknij, aby edytować styl</a:t>
            </a:r>
          </a:p>
        </p:txBody>
      </p:sp>
      <p:sp>
        <p:nvSpPr>
          <p:cNvPr id="3" name="Symbol zastępczy daty 2"/>
          <p:cNvSpPr>
            <a:spLocks noGrp="1"/>
          </p:cNvSpPr>
          <p:nvPr>
            <p:ph type="dt" sz="half" idx="10"/>
          </p:nvPr>
        </p:nvSpPr>
        <p:spPr/>
        <p:txBody>
          <a:bodyPr/>
          <a:lstStyle>
            <a:lvl1pPr>
              <a:defRPr>
                <a:latin typeface="Open Sans" pitchFamily="34" charset="0"/>
                <a:ea typeface="Open Sans" pitchFamily="34" charset="0"/>
                <a:cs typeface="Open Sans" pitchFamily="34" charset="0"/>
              </a:defRPr>
            </a:lvl1pPr>
          </a:lstStyle>
          <a:p>
            <a:fld id="{8A040FE8-30BD-482F-AB18-3678D48C9836}" type="datetimeFigureOut">
              <a:rPr lang="pl-PL" smtClean="0"/>
              <a:pPr/>
              <a:t>24.02.2021</a:t>
            </a:fld>
            <a:endParaRPr lang="pl-PL" dirty="0"/>
          </a:p>
        </p:txBody>
      </p:sp>
      <p:sp>
        <p:nvSpPr>
          <p:cNvPr id="4" name="Symbol zastępczy stopki 3"/>
          <p:cNvSpPr>
            <a:spLocks noGrp="1"/>
          </p:cNvSpPr>
          <p:nvPr>
            <p:ph type="ftr" sz="quarter" idx="11"/>
          </p:nvPr>
        </p:nvSpPr>
        <p:spPr/>
        <p:txBody>
          <a:bodyPr/>
          <a:lstStyle>
            <a:lvl1pPr>
              <a:defRPr>
                <a:latin typeface="Open Sans" pitchFamily="34" charset="0"/>
                <a:ea typeface="Open Sans" pitchFamily="34" charset="0"/>
                <a:cs typeface="Open Sans" pitchFamily="34" charset="0"/>
              </a:defRPr>
            </a:lvl1pPr>
          </a:lstStyle>
          <a:p>
            <a:endParaRPr lang="pl-PL" dirty="0"/>
          </a:p>
        </p:txBody>
      </p:sp>
      <p:sp>
        <p:nvSpPr>
          <p:cNvPr id="5" name="Symbol zastępczy numeru slajdu 4"/>
          <p:cNvSpPr>
            <a:spLocks noGrp="1"/>
          </p:cNvSpPr>
          <p:nvPr>
            <p:ph type="sldNum" sz="quarter" idx="12"/>
          </p:nvPr>
        </p:nvSpPr>
        <p:spPr/>
        <p:txBody>
          <a:bodyPr/>
          <a:lstStyle>
            <a:lvl1pPr>
              <a:defRPr>
                <a:latin typeface="Open Sans" pitchFamily="34" charset="0"/>
                <a:ea typeface="Open Sans" pitchFamily="34" charset="0"/>
                <a:cs typeface="Open Sans" pitchFamily="34" charset="0"/>
              </a:defRPr>
            </a:lvl1pPr>
          </a:lstStyle>
          <a:p>
            <a:fld id="{C2885341-65BA-4BC4-B0E2-2C6983777B94}"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pic>
        <p:nvPicPr>
          <p:cNvPr id="9" name="Obraz 8" descr="PP_PCzE_panorama2.jpg"/>
          <p:cNvPicPr>
            <a:picLocks noChangeAspect="1"/>
          </p:cNvPicPr>
          <p:nvPr userDrawn="1"/>
        </p:nvPicPr>
        <p:blipFill>
          <a:blip r:embed="rId2" cstate="print"/>
          <a:stretch>
            <a:fillRect/>
          </a:stretch>
        </p:blipFill>
        <p:spPr>
          <a:xfrm>
            <a:off x="0" y="0"/>
            <a:ext cx="9144000" cy="5143500"/>
          </a:xfrm>
          <a:prstGeom prst="rect">
            <a:avLst/>
          </a:prstGeom>
        </p:spPr>
      </p:pic>
      <p:sp>
        <p:nvSpPr>
          <p:cNvPr id="3" name="Symbol zastępczy zawartości 2"/>
          <p:cNvSpPr>
            <a:spLocks noGrp="1"/>
          </p:cNvSpPr>
          <p:nvPr>
            <p:ph sz="half" idx="1"/>
          </p:nvPr>
        </p:nvSpPr>
        <p:spPr>
          <a:xfrm>
            <a:off x="457200" y="1200151"/>
            <a:ext cx="4038600" cy="3394472"/>
          </a:xfrm>
        </p:spPr>
        <p:txBody>
          <a:bodyPr/>
          <a:lstStyle>
            <a:lvl1pPr>
              <a:defRPr sz="2800">
                <a:latin typeface="Open Sans" pitchFamily="34" charset="0"/>
                <a:ea typeface="Open Sans" pitchFamily="34" charset="0"/>
                <a:cs typeface="Open Sans" pitchFamily="34" charset="0"/>
              </a:defRPr>
            </a:lvl1pPr>
            <a:lvl2pPr>
              <a:defRPr sz="2400">
                <a:latin typeface="Open Sans" pitchFamily="34" charset="0"/>
                <a:ea typeface="Open Sans" pitchFamily="34" charset="0"/>
                <a:cs typeface="Open Sans" pitchFamily="34" charset="0"/>
              </a:defRPr>
            </a:lvl2pPr>
            <a:lvl3pPr>
              <a:defRPr sz="2000">
                <a:latin typeface="Open Sans" pitchFamily="34" charset="0"/>
                <a:ea typeface="Open Sans" pitchFamily="34" charset="0"/>
                <a:cs typeface="Open Sans" pitchFamily="34" charset="0"/>
              </a:defRPr>
            </a:lvl3pPr>
            <a:lvl4pPr>
              <a:defRPr sz="1800">
                <a:latin typeface="Open Sans" pitchFamily="34" charset="0"/>
                <a:ea typeface="Open Sans" pitchFamily="34" charset="0"/>
                <a:cs typeface="Open Sans" pitchFamily="34" charset="0"/>
              </a:defRPr>
            </a:lvl4pPr>
            <a:lvl5pPr>
              <a:defRPr sz="1800">
                <a:latin typeface="Open Sans" pitchFamily="34" charset="0"/>
                <a:ea typeface="Open Sans" pitchFamily="34" charset="0"/>
                <a:cs typeface="Open Sans" pitchFamily="34" charset="0"/>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4648200" y="1200151"/>
            <a:ext cx="4038600" cy="3394472"/>
          </a:xfrm>
        </p:spPr>
        <p:txBody>
          <a:bodyPr/>
          <a:lstStyle>
            <a:lvl1pPr>
              <a:defRPr sz="2800">
                <a:latin typeface="Open Sans" pitchFamily="34" charset="0"/>
                <a:ea typeface="Open Sans" pitchFamily="34" charset="0"/>
                <a:cs typeface="Open Sans" pitchFamily="34" charset="0"/>
              </a:defRPr>
            </a:lvl1pPr>
            <a:lvl2pPr>
              <a:defRPr sz="2400">
                <a:latin typeface="Open Sans" pitchFamily="34" charset="0"/>
                <a:ea typeface="Open Sans" pitchFamily="34" charset="0"/>
                <a:cs typeface="Open Sans" pitchFamily="34" charset="0"/>
              </a:defRPr>
            </a:lvl2pPr>
            <a:lvl3pPr>
              <a:defRPr sz="2000">
                <a:latin typeface="Open Sans" pitchFamily="34" charset="0"/>
                <a:ea typeface="Open Sans" pitchFamily="34" charset="0"/>
                <a:cs typeface="Open Sans" pitchFamily="34" charset="0"/>
              </a:defRPr>
            </a:lvl3pPr>
            <a:lvl4pPr>
              <a:defRPr sz="1800">
                <a:latin typeface="Open Sans" pitchFamily="34" charset="0"/>
                <a:ea typeface="Open Sans" pitchFamily="34" charset="0"/>
                <a:cs typeface="Open Sans" pitchFamily="34" charset="0"/>
              </a:defRPr>
            </a:lvl4pPr>
            <a:lvl5pPr>
              <a:defRPr sz="1800">
                <a:latin typeface="Open Sans" pitchFamily="34" charset="0"/>
                <a:ea typeface="Open Sans" pitchFamily="34" charset="0"/>
                <a:cs typeface="Open Sans" pitchFamily="34" charset="0"/>
              </a:defRPr>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daty 4"/>
          <p:cNvSpPr>
            <a:spLocks noGrp="1"/>
          </p:cNvSpPr>
          <p:nvPr>
            <p:ph type="dt" sz="half" idx="10"/>
          </p:nvPr>
        </p:nvSpPr>
        <p:spPr/>
        <p:txBody>
          <a:bodyPr/>
          <a:lstStyle>
            <a:lvl1pPr>
              <a:defRPr>
                <a:latin typeface="Open Sans" pitchFamily="34" charset="0"/>
                <a:ea typeface="Open Sans" pitchFamily="34" charset="0"/>
                <a:cs typeface="Open Sans" pitchFamily="34" charset="0"/>
              </a:defRPr>
            </a:lvl1pPr>
          </a:lstStyle>
          <a:p>
            <a:fld id="{8A040FE8-30BD-482F-AB18-3678D48C9836}" type="datetimeFigureOut">
              <a:rPr lang="pl-PL" smtClean="0"/>
              <a:pPr/>
              <a:t>24.02.2021</a:t>
            </a:fld>
            <a:endParaRPr lang="pl-PL" dirty="0"/>
          </a:p>
        </p:txBody>
      </p:sp>
      <p:sp>
        <p:nvSpPr>
          <p:cNvPr id="6" name="Symbol zastępczy stopki 5"/>
          <p:cNvSpPr>
            <a:spLocks noGrp="1"/>
          </p:cNvSpPr>
          <p:nvPr>
            <p:ph type="ftr" sz="quarter" idx="11"/>
          </p:nvPr>
        </p:nvSpPr>
        <p:spPr/>
        <p:txBody>
          <a:bodyPr/>
          <a:lstStyle>
            <a:lvl1pPr>
              <a:defRPr>
                <a:latin typeface="Open Sans" pitchFamily="34" charset="0"/>
                <a:ea typeface="Open Sans" pitchFamily="34" charset="0"/>
                <a:cs typeface="Open Sans" pitchFamily="34" charset="0"/>
              </a:defRPr>
            </a:lvl1pPr>
          </a:lstStyle>
          <a:p>
            <a:endParaRPr lang="pl-PL" dirty="0"/>
          </a:p>
        </p:txBody>
      </p:sp>
      <p:sp>
        <p:nvSpPr>
          <p:cNvPr id="7" name="Symbol zastępczy numeru slajdu 6"/>
          <p:cNvSpPr>
            <a:spLocks noGrp="1"/>
          </p:cNvSpPr>
          <p:nvPr>
            <p:ph type="sldNum" sz="quarter" idx="12"/>
          </p:nvPr>
        </p:nvSpPr>
        <p:spPr/>
        <p:txBody>
          <a:bodyPr/>
          <a:lstStyle>
            <a:lvl1pPr>
              <a:defRPr>
                <a:latin typeface="Open Sans" pitchFamily="34" charset="0"/>
                <a:ea typeface="Open Sans" pitchFamily="34" charset="0"/>
                <a:cs typeface="Open Sans" pitchFamily="34" charset="0"/>
              </a:defRPr>
            </a:lvl1pPr>
          </a:lstStyle>
          <a:p>
            <a:fld id="{C2885341-65BA-4BC4-B0E2-2C6983777B94}" type="slidenum">
              <a:rPr lang="pl-PL" smtClean="0"/>
              <a:pPr/>
              <a:t>‹#›</a:t>
            </a:fld>
            <a:endParaRPr lang="pl-PL" dirty="0"/>
          </a:p>
        </p:txBody>
      </p:sp>
      <p:sp>
        <p:nvSpPr>
          <p:cNvPr id="11" name="Tytuł 1"/>
          <p:cNvSpPr>
            <a:spLocks noGrp="1"/>
          </p:cNvSpPr>
          <p:nvPr>
            <p:ph type="title"/>
          </p:nvPr>
        </p:nvSpPr>
        <p:spPr>
          <a:xfrm>
            <a:off x="395536" y="267494"/>
            <a:ext cx="8229600" cy="676011"/>
          </a:xfrm>
        </p:spPr>
        <p:txBody>
          <a:bodyPr>
            <a:normAutofit/>
          </a:bodyPr>
          <a:lstStyle>
            <a:lvl1pPr algn="l">
              <a:defRPr sz="2500" b="1">
                <a:latin typeface="Open Sans" pitchFamily="34" charset="0"/>
                <a:ea typeface="Open Sans" pitchFamily="34" charset="0"/>
                <a:cs typeface="Open Sans" pitchFamily="34" charset="0"/>
              </a:defRPr>
            </a:lvl1pPr>
          </a:lstStyle>
          <a:p>
            <a:r>
              <a:rPr lang="pl-PL" dirty="0"/>
              <a:t>Kliknij, aby edytować styl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pic>
        <p:nvPicPr>
          <p:cNvPr id="7" name="Obraz 6" descr="PP_PCzE_panorama2.jpg"/>
          <p:cNvPicPr>
            <a:picLocks noChangeAspect="1"/>
          </p:cNvPicPr>
          <p:nvPr userDrawn="1"/>
        </p:nvPicPr>
        <p:blipFill>
          <a:blip r:embed="rId2" cstate="print"/>
          <a:stretch>
            <a:fillRect/>
          </a:stretch>
        </p:blipFill>
        <p:spPr>
          <a:xfrm>
            <a:off x="0" y="0"/>
            <a:ext cx="9144000" cy="5143500"/>
          </a:xfrm>
          <a:prstGeom prst="rect">
            <a:avLst/>
          </a:prstGeom>
        </p:spPr>
      </p:pic>
      <p:sp>
        <p:nvSpPr>
          <p:cNvPr id="3" name="Symbol zastępczy daty 2"/>
          <p:cNvSpPr>
            <a:spLocks noGrp="1"/>
          </p:cNvSpPr>
          <p:nvPr>
            <p:ph type="dt" sz="half" idx="10"/>
          </p:nvPr>
        </p:nvSpPr>
        <p:spPr/>
        <p:txBody>
          <a:bodyPr/>
          <a:lstStyle>
            <a:lvl1pPr>
              <a:defRPr>
                <a:latin typeface="Open Sans" pitchFamily="34" charset="0"/>
                <a:ea typeface="Open Sans" pitchFamily="34" charset="0"/>
                <a:cs typeface="Open Sans" pitchFamily="34" charset="0"/>
              </a:defRPr>
            </a:lvl1pPr>
          </a:lstStyle>
          <a:p>
            <a:fld id="{8A040FE8-30BD-482F-AB18-3678D48C9836}" type="datetimeFigureOut">
              <a:rPr lang="pl-PL" smtClean="0"/>
              <a:pPr/>
              <a:t>24.02.2021</a:t>
            </a:fld>
            <a:endParaRPr lang="pl-PL" dirty="0"/>
          </a:p>
        </p:txBody>
      </p:sp>
      <p:sp>
        <p:nvSpPr>
          <p:cNvPr id="4" name="Symbol zastępczy stopki 3"/>
          <p:cNvSpPr>
            <a:spLocks noGrp="1"/>
          </p:cNvSpPr>
          <p:nvPr>
            <p:ph type="ftr" sz="quarter" idx="11"/>
          </p:nvPr>
        </p:nvSpPr>
        <p:spPr/>
        <p:txBody>
          <a:bodyPr/>
          <a:lstStyle>
            <a:lvl1pPr>
              <a:defRPr>
                <a:latin typeface="Open Sans" pitchFamily="34" charset="0"/>
                <a:ea typeface="Open Sans" pitchFamily="34" charset="0"/>
                <a:cs typeface="Open Sans" pitchFamily="34" charset="0"/>
              </a:defRPr>
            </a:lvl1pPr>
          </a:lstStyle>
          <a:p>
            <a:endParaRPr lang="pl-PL" dirty="0"/>
          </a:p>
        </p:txBody>
      </p:sp>
      <p:sp>
        <p:nvSpPr>
          <p:cNvPr id="5" name="Symbol zastępczy numeru slajdu 4"/>
          <p:cNvSpPr>
            <a:spLocks noGrp="1"/>
          </p:cNvSpPr>
          <p:nvPr>
            <p:ph type="sldNum" sz="quarter" idx="12"/>
          </p:nvPr>
        </p:nvSpPr>
        <p:spPr/>
        <p:txBody>
          <a:bodyPr/>
          <a:lstStyle>
            <a:lvl1pPr>
              <a:defRPr>
                <a:latin typeface="Open Sans" pitchFamily="34" charset="0"/>
                <a:ea typeface="Open Sans" pitchFamily="34" charset="0"/>
                <a:cs typeface="Open Sans" pitchFamily="34" charset="0"/>
              </a:defRPr>
            </a:lvl1pPr>
          </a:lstStyle>
          <a:p>
            <a:fld id="{C2885341-65BA-4BC4-B0E2-2C6983777B94}" type="slidenum">
              <a:rPr lang="pl-PL" smtClean="0"/>
              <a:pPr/>
              <a:t>‹#›</a:t>
            </a:fld>
            <a:endParaRPr lang="pl-PL" dirty="0"/>
          </a:p>
        </p:txBody>
      </p:sp>
      <p:sp>
        <p:nvSpPr>
          <p:cNvPr id="8" name="Tytuł 1"/>
          <p:cNvSpPr>
            <a:spLocks noGrp="1"/>
          </p:cNvSpPr>
          <p:nvPr>
            <p:ph type="title"/>
          </p:nvPr>
        </p:nvSpPr>
        <p:spPr>
          <a:xfrm>
            <a:off x="395536" y="267494"/>
            <a:ext cx="8229600" cy="676011"/>
          </a:xfrm>
        </p:spPr>
        <p:txBody>
          <a:bodyPr>
            <a:normAutofit/>
          </a:bodyPr>
          <a:lstStyle>
            <a:lvl1pPr algn="l">
              <a:defRPr sz="2500" b="1">
                <a:latin typeface="Open Sans" pitchFamily="34" charset="0"/>
                <a:ea typeface="Open Sans" pitchFamily="34" charset="0"/>
                <a:cs typeface="Open Sans" pitchFamily="34" charset="0"/>
              </a:defRPr>
            </a:lvl1pPr>
          </a:lstStyle>
          <a:p>
            <a:r>
              <a:rPr lang="pl-PL" dirty="0"/>
              <a:t>Kliknij, aby edytować styl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7" name="Obraz 6" descr="PP_PCzE_panorama2.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Symbol zastępczy daty 1"/>
          <p:cNvSpPr>
            <a:spLocks noGrp="1"/>
          </p:cNvSpPr>
          <p:nvPr>
            <p:ph type="dt" sz="half" idx="10"/>
          </p:nvPr>
        </p:nvSpPr>
        <p:spPr/>
        <p:txBody>
          <a:bodyPr/>
          <a:lstStyle>
            <a:lvl1pPr>
              <a:defRPr>
                <a:latin typeface="Open Sans" pitchFamily="34" charset="0"/>
                <a:ea typeface="Open Sans" pitchFamily="34" charset="0"/>
                <a:cs typeface="Open Sans" pitchFamily="34" charset="0"/>
              </a:defRPr>
            </a:lvl1pPr>
          </a:lstStyle>
          <a:p>
            <a:fld id="{8A040FE8-30BD-482F-AB18-3678D48C9836}" type="datetimeFigureOut">
              <a:rPr lang="pl-PL" smtClean="0"/>
              <a:pPr/>
              <a:t>24.02.2021</a:t>
            </a:fld>
            <a:endParaRPr lang="pl-PL" dirty="0"/>
          </a:p>
        </p:txBody>
      </p:sp>
      <p:sp>
        <p:nvSpPr>
          <p:cNvPr id="3" name="Symbol zastępczy stopki 2"/>
          <p:cNvSpPr>
            <a:spLocks noGrp="1"/>
          </p:cNvSpPr>
          <p:nvPr>
            <p:ph type="ftr" sz="quarter" idx="11"/>
          </p:nvPr>
        </p:nvSpPr>
        <p:spPr/>
        <p:txBody>
          <a:bodyPr/>
          <a:lstStyle>
            <a:lvl1pPr>
              <a:defRPr>
                <a:latin typeface="Open Sans" pitchFamily="34" charset="0"/>
                <a:ea typeface="Open Sans" pitchFamily="34" charset="0"/>
                <a:cs typeface="Open Sans" pitchFamily="34" charset="0"/>
              </a:defRPr>
            </a:lvl1pPr>
          </a:lstStyle>
          <a:p>
            <a:endParaRPr lang="pl-PL" dirty="0"/>
          </a:p>
        </p:txBody>
      </p:sp>
      <p:sp>
        <p:nvSpPr>
          <p:cNvPr id="4" name="Symbol zastępczy numeru slajdu 3"/>
          <p:cNvSpPr>
            <a:spLocks noGrp="1"/>
          </p:cNvSpPr>
          <p:nvPr>
            <p:ph type="sldNum" sz="quarter" idx="12"/>
          </p:nvPr>
        </p:nvSpPr>
        <p:spPr/>
        <p:txBody>
          <a:bodyPr/>
          <a:lstStyle>
            <a:lvl1pPr>
              <a:defRPr>
                <a:latin typeface="Open Sans" pitchFamily="34" charset="0"/>
                <a:ea typeface="Open Sans" pitchFamily="34" charset="0"/>
                <a:cs typeface="Open Sans" pitchFamily="34" charset="0"/>
              </a:defRPr>
            </a:lvl1pPr>
          </a:lstStyle>
          <a:p>
            <a:fld id="{C2885341-65BA-4BC4-B0E2-2C6983777B94}"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9" name="Obraz 8" descr="PP_PCzE_panorama2.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ytuł 1"/>
          <p:cNvSpPr>
            <a:spLocks noGrp="1"/>
          </p:cNvSpPr>
          <p:nvPr>
            <p:ph type="title"/>
          </p:nvPr>
        </p:nvSpPr>
        <p:spPr>
          <a:xfrm>
            <a:off x="457201" y="204787"/>
            <a:ext cx="3008313" cy="871538"/>
          </a:xfrm>
        </p:spPr>
        <p:txBody>
          <a:bodyPr anchor="b"/>
          <a:lstStyle>
            <a:lvl1pPr algn="l">
              <a:defRPr sz="2000" b="1">
                <a:latin typeface="Open Sans" pitchFamily="34" charset="0"/>
                <a:ea typeface="Open Sans" pitchFamily="34" charset="0"/>
                <a:cs typeface="Open Sans" pitchFamily="34" charset="0"/>
              </a:defRPr>
            </a:lvl1pPr>
          </a:lstStyle>
          <a:p>
            <a:r>
              <a:rPr lang="pl-PL" dirty="0"/>
              <a:t>Kliknij, aby edytować styl</a:t>
            </a:r>
          </a:p>
        </p:txBody>
      </p:sp>
      <p:sp>
        <p:nvSpPr>
          <p:cNvPr id="3" name="Symbol zastępczy zawartości 2"/>
          <p:cNvSpPr>
            <a:spLocks noGrp="1"/>
          </p:cNvSpPr>
          <p:nvPr>
            <p:ph idx="1"/>
          </p:nvPr>
        </p:nvSpPr>
        <p:spPr>
          <a:xfrm>
            <a:off x="3575050" y="204788"/>
            <a:ext cx="5111750" cy="4389835"/>
          </a:xfrm>
        </p:spPr>
        <p:txBody>
          <a:bodyPr/>
          <a:lstStyle>
            <a:lvl1pPr>
              <a:defRPr sz="3200">
                <a:latin typeface="Open Sans" pitchFamily="34" charset="0"/>
                <a:ea typeface="Open Sans" pitchFamily="34" charset="0"/>
                <a:cs typeface="Open Sans" pitchFamily="34" charset="0"/>
              </a:defRPr>
            </a:lvl1pPr>
            <a:lvl2pPr>
              <a:defRPr sz="2800">
                <a:latin typeface="Open Sans" pitchFamily="34" charset="0"/>
                <a:ea typeface="Open Sans" pitchFamily="34" charset="0"/>
                <a:cs typeface="Open Sans" pitchFamily="34" charset="0"/>
              </a:defRPr>
            </a:lvl2pPr>
            <a:lvl3pPr>
              <a:defRPr sz="2400">
                <a:latin typeface="Open Sans" pitchFamily="34" charset="0"/>
                <a:ea typeface="Open Sans" pitchFamily="34" charset="0"/>
                <a:cs typeface="Open Sans" pitchFamily="34" charset="0"/>
              </a:defRPr>
            </a:lvl3pPr>
            <a:lvl4pPr>
              <a:defRPr sz="2000">
                <a:latin typeface="Open Sans" pitchFamily="34" charset="0"/>
                <a:ea typeface="Open Sans" pitchFamily="34" charset="0"/>
                <a:cs typeface="Open Sans" pitchFamily="34" charset="0"/>
              </a:defRPr>
            </a:lvl4pPr>
            <a:lvl5pPr>
              <a:defRPr sz="2000">
                <a:latin typeface="Open Sans" pitchFamily="34" charset="0"/>
                <a:ea typeface="Open Sans" pitchFamily="34" charset="0"/>
                <a:cs typeface="Open Sans" pitchFamily="34" charset="0"/>
              </a:defRPr>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atin typeface="Open Sans" pitchFamily="34" charset="0"/>
                <a:ea typeface="Open Sans" pitchFamily="34" charset="0"/>
                <a:cs typeface="Open San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a:t>Kliknij, aby edytować style wzorca tekstu</a:t>
            </a:r>
          </a:p>
        </p:txBody>
      </p:sp>
      <p:sp>
        <p:nvSpPr>
          <p:cNvPr id="5" name="Symbol zastępczy daty 4"/>
          <p:cNvSpPr>
            <a:spLocks noGrp="1"/>
          </p:cNvSpPr>
          <p:nvPr>
            <p:ph type="dt" sz="half" idx="10"/>
          </p:nvPr>
        </p:nvSpPr>
        <p:spPr/>
        <p:txBody>
          <a:bodyPr/>
          <a:lstStyle>
            <a:lvl1pPr>
              <a:defRPr>
                <a:latin typeface="Open Sans" pitchFamily="34" charset="0"/>
                <a:ea typeface="Open Sans" pitchFamily="34" charset="0"/>
                <a:cs typeface="Open Sans" pitchFamily="34" charset="0"/>
              </a:defRPr>
            </a:lvl1pPr>
          </a:lstStyle>
          <a:p>
            <a:fld id="{8A040FE8-30BD-482F-AB18-3678D48C9836}" type="datetimeFigureOut">
              <a:rPr lang="pl-PL" smtClean="0"/>
              <a:pPr/>
              <a:t>24.02.2021</a:t>
            </a:fld>
            <a:endParaRPr lang="pl-PL" dirty="0"/>
          </a:p>
        </p:txBody>
      </p:sp>
      <p:sp>
        <p:nvSpPr>
          <p:cNvPr id="6" name="Symbol zastępczy stopki 5"/>
          <p:cNvSpPr>
            <a:spLocks noGrp="1"/>
          </p:cNvSpPr>
          <p:nvPr>
            <p:ph type="ftr" sz="quarter" idx="11"/>
          </p:nvPr>
        </p:nvSpPr>
        <p:spPr/>
        <p:txBody>
          <a:bodyPr/>
          <a:lstStyle>
            <a:lvl1pPr>
              <a:defRPr>
                <a:latin typeface="Open Sans" pitchFamily="34" charset="0"/>
                <a:ea typeface="Open Sans" pitchFamily="34" charset="0"/>
                <a:cs typeface="Open Sans" pitchFamily="34" charset="0"/>
              </a:defRPr>
            </a:lvl1pPr>
          </a:lstStyle>
          <a:p>
            <a:endParaRPr lang="pl-PL" dirty="0"/>
          </a:p>
        </p:txBody>
      </p:sp>
      <p:sp>
        <p:nvSpPr>
          <p:cNvPr id="7" name="Symbol zastępczy numeru slajdu 6"/>
          <p:cNvSpPr>
            <a:spLocks noGrp="1"/>
          </p:cNvSpPr>
          <p:nvPr>
            <p:ph type="sldNum" sz="quarter" idx="12"/>
          </p:nvPr>
        </p:nvSpPr>
        <p:spPr/>
        <p:txBody>
          <a:bodyPr/>
          <a:lstStyle>
            <a:lvl1pPr>
              <a:defRPr>
                <a:latin typeface="Open Sans" pitchFamily="34" charset="0"/>
                <a:ea typeface="Open Sans" pitchFamily="34" charset="0"/>
                <a:cs typeface="Open Sans" pitchFamily="34" charset="0"/>
              </a:defRPr>
            </a:lvl1pPr>
          </a:lstStyle>
          <a:p>
            <a:fld id="{C2885341-65BA-4BC4-B0E2-2C6983777B94}"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9" name="Obraz 8" descr="PP_PCzE_panorama2.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ytuł 1"/>
          <p:cNvSpPr>
            <a:spLocks noGrp="1"/>
          </p:cNvSpPr>
          <p:nvPr>
            <p:ph type="title"/>
          </p:nvPr>
        </p:nvSpPr>
        <p:spPr>
          <a:xfrm>
            <a:off x="1792288" y="3600450"/>
            <a:ext cx="5486400" cy="425054"/>
          </a:xfrm>
        </p:spPr>
        <p:txBody>
          <a:bodyPr anchor="b"/>
          <a:lstStyle>
            <a:lvl1pPr algn="l">
              <a:defRPr sz="2000" b="1">
                <a:latin typeface="Open Sans" pitchFamily="34" charset="0"/>
                <a:ea typeface="Open Sans" pitchFamily="34" charset="0"/>
                <a:cs typeface="Open Sans" pitchFamily="34" charset="0"/>
              </a:defRPr>
            </a:lvl1pPr>
          </a:lstStyle>
          <a:p>
            <a:r>
              <a:rPr lang="pl-PL" dirty="0"/>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atin typeface="Open Sans" pitchFamily="34" charset="0"/>
                <a:ea typeface="Open Sans" pitchFamily="34" charset="0"/>
                <a:cs typeface="Open San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a:t>Kliknij, aby edytować style wzorca tekstu</a:t>
            </a:r>
          </a:p>
        </p:txBody>
      </p:sp>
      <p:sp>
        <p:nvSpPr>
          <p:cNvPr id="5" name="Symbol zastępczy daty 4"/>
          <p:cNvSpPr>
            <a:spLocks noGrp="1"/>
          </p:cNvSpPr>
          <p:nvPr>
            <p:ph type="dt" sz="half" idx="10"/>
          </p:nvPr>
        </p:nvSpPr>
        <p:spPr/>
        <p:txBody>
          <a:bodyPr/>
          <a:lstStyle>
            <a:lvl1pPr>
              <a:defRPr>
                <a:latin typeface="Open Sans" pitchFamily="34" charset="0"/>
                <a:ea typeface="Open Sans" pitchFamily="34" charset="0"/>
                <a:cs typeface="Open Sans" pitchFamily="34" charset="0"/>
              </a:defRPr>
            </a:lvl1pPr>
          </a:lstStyle>
          <a:p>
            <a:fld id="{8A040FE8-30BD-482F-AB18-3678D48C9836}" type="datetimeFigureOut">
              <a:rPr lang="pl-PL" smtClean="0"/>
              <a:pPr/>
              <a:t>24.02.2021</a:t>
            </a:fld>
            <a:endParaRPr lang="pl-PL" dirty="0"/>
          </a:p>
        </p:txBody>
      </p:sp>
      <p:sp>
        <p:nvSpPr>
          <p:cNvPr id="6" name="Symbol zastępczy stopki 5"/>
          <p:cNvSpPr>
            <a:spLocks noGrp="1"/>
          </p:cNvSpPr>
          <p:nvPr>
            <p:ph type="ftr" sz="quarter" idx="11"/>
          </p:nvPr>
        </p:nvSpPr>
        <p:spPr/>
        <p:txBody>
          <a:bodyPr/>
          <a:lstStyle>
            <a:lvl1pPr>
              <a:defRPr>
                <a:latin typeface="Open Sans" pitchFamily="34" charset="0"/>
                <a:ea typeface="Open Sans" pitchFamily="34" charset="0"/>
                <a:cs typeface="Open Sans" pitchFamily="34" charset="0"/>
              </a:defRPr>
            </a:lvl1pPr>
          </a:lstStyle>
          <a:p>
            <a:endParaRPr lang="pl-PL" dirty="0"/>
          </a:p>
        </p:txBody>
      </p:sp>
      <p:sp>
        <p:nvSpPr>
          <p:cNvPr id="7" name="Symbol zastępczy numeru slajdu 6"/>
          <p:cNvSpPr>
            <a:spLocks noGrp="1"/>
          </p:cNvSpPr>
          <p:nvPr>
            <p:ph type="sldNum" sz="quarter" idx="12"/>
          </p:nvPr>
        </p:nvSpPr>
        <p:spPr/>
        <p:txBody>
          <a:bodyPr/>
          <a:lstStyle>
            <a:lvl1pPr>
              <a:defRPr>
                <a:latin typeface="Open Sans" pitchFamily="34" charset="0"/>
                <a:ea typeface="Open Sans" pitchFamily="34" charset="0"/>
                <a:cs typeface="Open Sans" pitchFamily="34" charset="0"/>
              </a:defRPr>
            </a:lvl1pPr>
          </a:lstStyle>
          <a:p>
            <a:fld id="{C2885341-65BA-4BC4-B0E2-2C6983777B94}"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Open Sans" pitchFamily="34" charset="0"/>
                <a:ea typeface="Open Sans" pitchFamily="34" charset="0"/>
                <a:cs typeface="Open Sans" pitchFamily="34" charset="0"/>
              </a:defRPr>
            </a:lvl1pPr>
          </a:lstStyle>
          <a:p>
            <a:fld id="{8A040FE8-30BD-482F-AB18-3678D48C9836}" type="datetimeFigureOut">
              <a:rPr lang="pl-PL" smtClean="0"/>
              <a:pPr/>
              <a:t>24.02.2021</a:t>
            </a:fld>
            <a:endParaRPr lang="pl-PL" dirty="0"/>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Open Sans" pitchFamily="34" charset="0"/>
                <a:ea typeface="Open Sans" pitchFamily="34" charset="0"/>
                <a:cs typeface="Open Sans" pitchFamily="34" charset="0"/>
              </a:defRPr>
            </a:lvl1pPr>
          </a:lstStyle>
          <a:p>
            <a:endParaRPr lang="pl-PL" dirty="0"/>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Open Sans" pitchFamily="34" charset="0"/>
                <a:ea typeface="Open Sans" pitchFamily="34" charset="0"/>
                <a:cs typeface="Open Sans" pitchFamily="34" charset="0"/>
              </a:defRPr>
            </a:lvl1pPr>
          </a:lstStyle>
          <a:p>
            <a:fld id="{C2885341-65BA-4BC4-B0E2-2C6983777B94}"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2"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package" Target="../embeddings/Microsoft_Excel_Worksheet3.xlsx"/><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6FF8CF75-1ADC-414F-8B33-76957B5049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25" r="22000" b="16401"/>
          <a:stretch/>
        </p:blipFill>
        <p:spPr>
          <a:xfrm>
            <a:off x="0" y="1242074"/>
            <a:ext cx="5292080" cy="3901425"/>
          </a:xfrm>
          <a:prstGeom prst="rect">
            <a:avLst/>
          </a:prstGeom>
          <a:ln>
            <a:noFill/>
          </a:ln>
          <a:effectLst>
            <a:softEdge rad="112500"/>
          </a:effectLst>
        </p:spPr>
      </p:pic>
      <p:sp>
        <p:nvSpPr>
          <p:cNvPr id="7" name="pole tekstowe 6">
            <a:extLst>
              <a:ext uri="{FF2B5EF4-FFF2-40B4-BE49-F238E27FC236}">
                <a16:creationId xmlns:a16="http://schemas.microsoft.com/office/drawing/2014/main" id="{FF3921C9-A9A7-466A-AB57-12D48C9182CB}"/>
              </a:ext>
            </a:extLst>
          </p:cNvPr>
          <p:cNvSpPr txBox="1"/>
          <p:nvPr/>
        </p:nvSpPr>
        <p:spPr>
          <a:xfrm>
            <a:off x="5292080" y="3734880"/>
            <a:ext cx="3798168" cy="1015663"/>
          </a:xfrm>
          <a:prstGeom prst="rect">
            <a:avLst/>
          </a:prstGeom>
          <a:noFill/>
        </p:spPr>
        <p:txBody>
          <a:bodyPr wrap="square">
            <a:spAutoFit/>
          </a:bodyPr>
          <a:lstStyle/>
          <a:p>
            <a:pPr algn="r"/>
            <a:r>
              <a:rPr lang="en-GB" sz="1800" dirty="0">
                <a:solidFill>
                  <a:schemeClr val="bg1"/>
                </a:solidFill>
              </a:rPr>
              <a:t>Port Czystej Energii Sp. z o.o.</a:t>
            </a:r>
            <a:br>
              <a:rPr lang="en-GB" sz="1800" dirty="0">
                <a:solidFill>
                  <a:schemeClr val="bg1"/>
                </a:solidFill>
              </a:rPr>
            </a:br>
            <a:r>
              <a:rPr lang="en-GB" sz="1400" dirty="0">
                <a:solidFill>
                  <a:schemeClr val="bg1"/>
                </a:solidFill>
              </a:rPr>
              <a:t>biuro@portczystejenergii.pl</a:t>
            </a:r>
            <a:br>
              <a:rPr lang="en-GB" sz="1400" dirty="0">
                <a:solidFill>
                  <a:schemeClr val="bg1"/>
                </a:solidFill>
              </a:rPr>
            </a:br>
            <a:r>
              <a:rPr lang="en-GB" sz="1400" dirty="0">
                <a:solidFill>
                  <a:schemeClr val="bg1"/>
                </a:solidFill>
              </a:rPr>
              <a:t>www.portczystejenergii.pl</a:t>
            </a:r>
            <a:br>
              <a:rPr lang="en-GB" sz="1400" dirty="0">
                <a:solidFill>
                  <a:schemeClr val="bg1"/>
                </a:solidFill>
              </a:rPr>
            </a:br>
            <a:endParaRPr lang="en-GB" sz="1400" dirty="0"/>
          </a:p>
        </p:txBody>
      </p:sp>
      <p:sp>
        <p:nvSpPr>
          <p:cNvPr id="4" name="pole tekstowe 3">
            <a:extLst>
              <a:ext uri="{FF2B5EF4-FFF2-40B4-BE49-F238E27FC236}">
                <a16:creationId xmlns:a16="http://schemas.microsoft.com/office/drawing/2014/main" id="{3C5AD91C-C6C5-41B2-A4BF-51042B06DCA0}"/>
              </a:ext>
            </a:extLst>
          </p:cNvPr>
          <p:cNvSpPr txBox="1"/>
          <p:nvPr/>
        </p:nvSpPr>
        <p:spPr>
          <a:xfrm>
            <a:off x="5364088" y="1347614"/>
            <a:ext cx="3876935" cy="1938992"/>
          </a:xfrm>
          <a:prstGeom prst="rect">
            <a:avLst/>
          </a:prstGeom>
          <a:noFill/>
        </p:spPr>
        <p:txBody>
          <a:bodyPr wrap="square">
            <a:spAutoFit/>
          </a:bodyPr>
          <a:lstStyle/>
          <a:p>
            <a:r>
              <a:rPr lang="en-GB" sz="2400" b="1" dirty="0">
                <a:solidFill>
                  <a:schemeClr val="bg1"/>
                </a:solidFill>
              </a:rPr>
              <a:t>CONSTRUCTION OF THE THERMAL WASTE </a:t>
            </a:r>
            <a:r>
              <a:rPr lang="pl-PL" sz="2400" b="1" dirty="0">
                <a:solidFill>
                  <a:schemeClr val="bg1"/>
                </a:solidFill>
              </a:rPr>
              <a:t>T</a:t>
            </a:r>
            <a:r>
              <a:rPr lang="en-GB" sz="2400" b="1" dirty="0">
                <a:solidFill>
                  <a:schemeClr val="bg1"/>
                </a:solidFill>
              </a:rPr>
              <a:t>REATMENT PLANT IN GDAŃSK</a:t>
            </a:r>
            <a:br>
              <a:rPr lang="en-GB" sz="2400" b="1" dirty="0">
                <a:solidFill>
                  <a:schemeClr val="bg1"/>
                </a:solidFill>
              </a:rPr>
            </a:br>
            <a:endParaRPr lang="en-GB" sz="2400" b="1" dirty="0"/>
          </a:p>
        </p:txBody>
      </p:sp>
    </p:spTree>
    <p:extLst>
      <p:ext uri="{BB962C8B-B14F-4D97-AF65-F5344CB8AC3E}">
        <p14:creationId xmlns:p14="http://schemas.microsoft.com/office/powerpoint/2010/main" val="4099427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4285" y="155858"/>
            <a:ext cx="7482947" cy="450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393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07504" y="195486"/>
            <a:ext cx="8579296" cy="857250"/>
          </a:xfrm>
        </p:spPr>
        <p:txBody>
          <a:bodyPr anchor="ctr">
            <a:normAutofit fontScale="90000"/>
          </a:bodyPr>
          <a:lstStyle/>
          <a:p>
            <a:pPr>
              <a:lnSpc>
                <a:spcPct val="90000"/>
              </a:lnSpc>
            </a:pPr>
            <a:r>
              <a:rPr lang="en-GB" sz="2800" b="1" dirty="0"/>
              <a:t>ZTPO – a t</a:t>
            </a:r>
            <a:r>
              <a:rPr lang="en-GB" sz="2800" dirty="0"/>
              <a:t>hermal waste treatment plant </a:t>
            </a:r>
            <a:r>
              <a:rPr lang="en-GB" sz="2800" b="1" dirty="0"/>
              <a:t>implementing the objectives of the circular economy</a:t>
            </a:r>
            <a:endParaRPr lang="en-GB" sz="2400" dirty="0"/>
          </a:p>
        </p:txBody>
      </p:sp>
      <p:pic>
        <p:nvPicPr>
          <p:cNvPr id="5" name="Obraz 4">
            <a:extLst>
              <a:ext uri="{FF2B5EF4-FFF2-40B4-BE49-F238E27FC236}">
                <a16:creationId xmlns:a16="http://schemas.microsoft.com/office/drawing/2014/main" id="{6C4D9CB3-303A-43E8-8FAA-F21CC0C688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989598"/>
            <a:ext cx="5472608" cy="3662364"/>
          </a:xfrm>
          <a:prstGeom prst="rect">
            <a:avLst/>
          </a:prstGeom>
          <a:noFill/>
        </p:spPr>
      </p:pic>
    </p:spTree>
    <p:extLst>
      <p:ext uri="{BB962C8B-B14F-4D97-AF65-F5344CB8AC3E}">
        <p14:creationId xmlns:p14="http://schemas.microsoft.com/office/powerpoint/2010/main" val="421518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7"/>
          <p:cNvSpPr/>
          <p:nvPr/>
        </p:nvSpPr>
        <p:spPr>
          <a:xfrm>
            <a:off x="3477728" y="1519605"/>
            <a:ext cx="1079031" cy="1079031"/>
          </a:xfrm>
          <a:custGeom>
            <a:avLst/>
            <a:gdLst/>
            <a:ahLst/>
            <a:cxnLst/>
            <a:rect l="l" t="t" r="r" b="b"/>
            <a:pathLst>
              <a:path w="1527809" h="1527810">
                <a:moveTo>
                  <a:pt x="763714" y="0"/>
                </a:moveTo>
                <a:lnTo>
                  <a:pt x="701079" y="2532"/>
                </a:lnTo>
                <a:lnTo>
                  <a:pt x="639838" y="9997"/>
                </a:lnTo>
                <a:lnTo>
                  <a:pt x="580187" y="22198"/>
                </a:lnTo>
                <a:lnTo>
                  <a:pt x="522324" y="38939"/>
                </a:lnTo>
                <a:lnTo>
                  <a:pt x="466445" y="60024"/>
                </a:lnTo>
                <a:lnTo>
                  <a:pt x="412747" y="85255"/>
                </a:lnTo>
                <a:lnTo>
                  <a:pt x="361425" y="114436"/>
                </a:lnTo>
                <a:lnTo>
                  <a:pt x="312678" y="147371"/>
                </a:lnTo>
                <a:lnTo>
                  <a:pt x="266700" y="183863"/>
                </a:lnTo>
                <a:lnTo>
                  <a:pt x="223689" y="223715"/>
                </a:lnTo>
                <a:lnTo>
                  <a:pt x="183842" y="266730"/>
                </a:lnTo>
                <a:lnTo>
                  <a:pt x="147354" y="312713"/>
                </a:lnTo>
                <a:lnTo>
                  <a:pt x="114423" y="361467"/>
                </a:lnTo>
                <a:lnTo>
                  <a:pt x="85245" y="412794"/>
                </a:lnTo>
                <a:lnTo>
                  <a:pt x="60017" y="466499"/>
                </a:lnTo>
                <a:lnTo>
                  <a:pt x="38935" y="522384"/>
                </a:lnTo>
                <a:lnTo>
                  <a:pt x="22196" y="580254"/>
                </a:lnTo>
                <a:lnTo>
                  <a:pt x="9995" y="639912"/>
                </a:lnTo>
                <a:lnTo>
                  <a:pt x="2531" y="701160"/>
                </a:lnTo>
                <a:lnTo>
                  <a:pt x="0" y="763803"/>
                </a:lnTo>
                <a:lnTo>
                  <a:pt x="2531" y="826444"/>
                </a:lnTo>
                <a:lnTo>
                  <a:pt x="9995" y="887690"/>
                </a:lnTo>
                <a:lnTo>
                  <a:pt x="22196" y="947345"/>
                </a:lnTo>
                <a:lnTo>
                  <a:pt x="38935" y="1005213"/>
                </a:lnTo>
                <a:lnTo>
                  <a:pt x="60017" y="1061096"/>
                </a:lnTo>
                <a:lnTo>
                  <a:pt x="85245" y="1114798"/>
                </a:lnTo>
                <a:lnTo>
                  <a:pt x="114423" y="1166123"/>
                </a:lnTo>
                <a:lnTo>
                  <a:pt x="147354" y="1214874"/>
                </a:lnTo>
                <a:lnTo>
                  <a:pt x="183842" y="1260854"/>
                </a:lnTo>
                <a:lnTo>
                  <a:pt x="223689" y="1303867"/>
                </a:lnTo>
                <a:lnTo>
                  <a:pt x="266700" y="1343717"/>
                </a:lnTo>
                <a:lnTo>
                  <a:pt x="312678" y="1380206"/>
                </a:lnTo>
                <a:lnTo>
                  <a:pt x="361425" y="1413139"/>
                </a:lnTo>
                <a:lnTo>
                  <a:pt x="412747" y="1442318"/>
                </a:lnTo>
                <a:lnTo>
                  <a:pt x="466445" y="1467548"/>
                </a:lnTo>
                <a:lnTo>
                  <a:pt x="522324" y="1488631"/>
                </a:lnTo>
                <a:lnTo>
                  <a:pt x="580187" y="1505371"/>
                </a:lnTo>
                <a:lnTo>
                  <a:pt x="639838" y="1517572"/>
                </a:lnTo>
                <a:lnTo>
                  <a:pt x="701079" y="1525036"/>
                </a:lnTo>
                <a:lnTo>
                  <a:pt x="763714" y="1527568"/>
                </a:lnTo>
                <a:lnTo>
                  <a:pt x="826357" y="1525036"/>
                </a:lnTo>
                <a:lnTo>
                  <a:pt x="887605" y="1517572"/>
                </a:lnTo>
                <a:lnTo>
                  <a:pt x="947263" y="1505371"/>
                </a:lnTo>
                <a:lnTo>
                  <a:pt x="1005132" y="1488631"/>
                </a:lnTo>
                <a:lnTo>
                  <a:pt x="1061018" y="1467548"/>
                </a:lnTo>
                <a:lnTo>
                  <a:pt x="1114723" y="1442318"/>
                </a:lnTo>
                <a:lnTo>
                  <a:pt x="1166050" y="1413139"/>
                </a:lnTo>
                <a:lnTo>
                  <a:pt x="1214804" y="1380206"/>
                </a:lnTo>
                <a:lnTo>
                  <a:pt x="1260786" y="1343717"/>
                </a:lnTo>
                <a:lnTo>
                  <a:pt x="1303802" y="1303867"/>
                </a:lnTo>
                <a:lnTo>
                  <a:pt x="1343654" y="1260854"/>
                </a:lnTo>
                <a:lnTo>
                  <a:pt x="1380146" y="1214874"/>
                </a:lnTo>
                <a:lnTo>
                  <a:pt x="1413081" y="1166123"/>
                </a:lnTo>
                <a:lnTo>
                  <a:pt x="1442262" y="1114798"/>
                </a:lnTo>
                <a:lnTo>
                  <a:pt x="1467493" y="1061096"/>
                </a:lnTo>
                <a:lnTo>
                  <a:pt x="1488578" y="1005213"/>
                </a:lnTo>
                <a:lnTo>
                  <a:pt x="1505319" y="947345"/>
                </a:lnTo>
                <a:lnTo>
                  <a:pt x="1517520" y="887690"/>
                </a:lnTo>
                <a:lnTo>
                  <a:pt x="1524985" y="826444"/>
                </a:lnTo>
                <a:lnTo>
                  <a:pt x="1527517" y="763803"/>
                </a:lnTo>
                <a:lnTo>
                  <a:pt x="1524985" y="701160"/>
                </a:lnTo>
                <a:lnTo>
                  <a:pt x="1517520" y="639912"/>
                </a:lnTo>
                <a:lnTo>
                  <a:pt x="1505319" y="580254"/>
                </a:lnTo>
                <a:lnTo>
                  <a:pt x="1488578" y="522384"/>
                </a:lnTo>
                <a:lnTo>
                  <a:pt x="1467493" y="466499"/>
                </a:lnTo>
                <a:lnTo>
                  <a:pt x="1442262" y="412794"/>
                </a:lnTo>
                <a:lnTo>
                  <a:pt x="1413081" y="361467"/>
                </a:lnTo>
                <a:lnTo>
                  <a:pt x="1380146" y="312713"/>
                </a:lnTo>
                <a:lnTo>
                  <a:pt x="1343654" y="266730"/>
                </a:lnTo>
                <a:lnTo>
                  <a:pt x="1303802" y="223715"/>
                </a:lnTo>
                <a:lnTo>
                  <a:pt x="1260786" y="183863"/>
                </a:lnTo>
                <a:lnTo>
                  <a:pt x="1214804" y="147371"/>
                </a:lnTo>
                <a:lnTo>
                  <a:pt x="1166050" y="114436"/>
                </a:lnTo>
                <a:lnTo>
                  <a:pt x="1114723" y="85255"/>
                </a:lnTo>
                <a:lnTo>
                  <a:pt x="1061018" y="60024"/>
                </a:lnTo>
                <a:lnTo>
                  <a:pt x="1005132" y="38939"/>
                </a:lnTo>
                <a:lnTo>
                  <a:pt x="947263" y="22198"/>
                </a:lnTo>
                <a:lnTo>
                  <a:pt x="887605" y="9997"/>
                </a:lnTo>
                <a:lnTo>
                  <a:pt x="826357" y="2532"/>
                </a:lnTo>
                <a:lnTo>
                  <a:pt x="763714" y="0"/>
                </a:lnTo>
                <a:close/>
              </a:path>
            </a:pathLst>
          </a:custGeom>
          <a:solidFill>
            <a:srgbClr val="D7E4BD"/>
          </a:solidFill>
        </p:spPr>
        <p:txBody>
          <a:bodyPr wrap="square" lIns="0" tIns="0" rIns="0" bIns="0" rtlCol="0">
            <a:spAutoFit/>
          </a:bodyPr>
          <a:lstStyle/>
          <a:p>
            <a:endParaRPr dirty="0"/>
          </a:p>
        </p:txBody>
      </p:sp>
      <p:sp>
        <p:nvSpPr>
          <p:cNvPr id="66" name="object 2"/>
          <p:cNvSpPr txBox="1"/>
          <p:nvPr/>
        </p:nvSpPr>
        <p:spPr>
          <a:xfrm>
            <a:off x="2168211" y="1743941"/>
            <a:ext cx="829389" cy="199058"/>
          </a:xfrm>
          <a:prstGeom prst="rect">
            <a:avLst/>
          </a:prstGeom>
        </p:spPr>
        <p:txBody>
          <a:bodyPr vert="horz" wrap="square" lIns="0" tIns="0" rIns="0" bIns="0" rtlCol="0">
            <a:spAutoFit/>
          </a:bodyPr>
          <a:lstStyle/>
          <a:p>
            <a:pPr marL="7141" algn="ctr"/>
            <a:r>
              <a:rPr lang="pl-PL" sz="1300" b="1" spc="-31" dirty="0">
                <a:solidFill>
                  <a:srgbClr val="FFFFFF"/>
                </a:solidFill>
                <a:latin typeface="Khand SemiBold"/>
                <a:cs typeface="Khand SemiBold"/>
              </a:rPr>
              <a:t>SORTOWNIA</a:t>
            </a:r>
            <a:endParaRPr sz="1300" dirty="0">
              <a:latin typeface="Khand SemiBold"/>
              <a:cs typeface="Khand SemiBold"/>
            </a:endParaRPr>
          </a:p>
        </p:txBody>
      </p:sp>
      <p:sp>
        <p:nvSpPr>
          <p:cNvPr id="116" name="Tytuł 3"/>
          <p:cNvSpPr txBox="1">
            <a:spLocks/>
          </p:cNvSpPr>
          <p:nvPr/>
        </p:nvSpPr>
        <p:spPr>
          <a:xfrm>
            <a:off x="467544" y="123478"/>
            <a:ext cx="8229600" cy="8477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algn="l"/>
            <a:endParaRPr lang="pl-PL" sz="2500" dirty="0"/>
          </a:p>
        </p:txBody>
      </p:sp>
      <p:pic>
        <p:nvPicPr>
          <p:cNvPr id="3" name="Obraz 2">
            <a:extLst>
              <a:ext uri="{FF2B5EF4-FFF2-40B4-BE49-F238E27FC236}">
                <a16:creationId xmlns:a16="http://schemas.microsoft.com/office/drawing/2014/main" id="{53F64057-B41E-4382-AD2E-EA1C9A8ED2D7}"/>
              </a:ext>
            </a:extLst>
          </p:cNvPr>
          <p:cNvPicPr>
            <a:picLocks noChangeAspect="1"/>
          </p:cNvPicPr>
          <p:nvPr/>
        </p:nvPicPr>
        <p:blipFill>
          <a:blip r:embed="rId3"/>
          <a:stretch>
            <a:fillRect/>
          </a:stretch>
        </p:blipFill>
        <p:spPr>
          <a:xfrm>
            <a:off x="2302392" y="1689580"/>
            <a:ext cx="901580" cy="901580"/>
          </a:xfrm>
          <a:prstGeom prst="rect">
            <a:avLst/>
          </a:prstGeom>
        </p:spPr>
      </p:pic>
      <p:sp>
        <p:nvSpPr>
          <p:cNvPr id="10" name="object 2">
            <a:extLst>
              <a:ext uri="{FF2B5EF4-FFF2-40B4-BE49-F238E27FC236}">
                <a16:creationId xmlns:a16="http://schemas.microsoft.com/office/drawing/2014/main" id="{EAD550AC-B938-427B-A215-2D178AF67669}"/>
              </a:ext>
            </a:extLst>
          </p:cNvPr>
          <p:cNvSpPr txBox="1"/>
          <p:nvPr/>
        </p:nvSpPr>
        <p:spPr>
          <a:xfrm>
            <a:off x="2302391" y="1887425"/>
            <a:ext cx="873155" cy="461665"/>
          </a:xfrm>
          <a:prstGeom prst="rect">
            <a:avLst/>
          </a:prstGeom>
        </p:spPr>
        <p:txBody>
          <a:bodyPr vert="horz" wrap="square" lIns="0" tIns="0" rIns="0" bIns="0" rtlCol="0">
            <a:spAutoFit/>
          </a:bodyPr>
          <a:lstStyle/>
          <a:p>
            <a:pPr marL="12700" algn="ctr">
              <a:lnSpc>
                <a:spcPct val="100000"/>
              </a:lnSpc>
            </a:pPr>
            <a:r>
              <a:rPr lang="pl-PL" sz="1000" b="1" spc="-55"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Municipal</a:t>
            </a:r>
            <a:r>
              <a:rPr lang="pl-PL" sz="1000" b="1" spc="-55"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br>
              <a:rPr lang="pl-PL" sz="1000" b="1" spc="-55"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pl-PL" sz="1000" b="1" spc="-55"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installations</a:t>
            </a:r>
            <a:br>
              <a:rPr lang="pl-PL" sz="1000" b="1" spc="-55"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pl-PL" sz="1000" b="1" spc="-55" dirty="0">
                <a:solidFill>
                  <a:srgbClr val="FFFFFF"/>
                </a:solidFill>
                <a:latin typeface="Open Sans" panose="020B0606030504020204" pitchFamily="34" charset="0"/>
                <a:ea typeface="Open Sans" panose="020B0606030504020204" pitchFamily="34" charset="0"/>
                <a:cs typeface="Open Sans" panose="020B0606030504020204" pitchFamily="34" charset="0"/>
              </a:rPr>
              <a:t>ZZO</a:t>
            </a:r>
            <a:endParaRPr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object 6"/>
          <p:cNvSpPr txBox="1"/>
          <p:nvPr/>
        </p:nvSpPr>
        <p:spPr>
          <a:xfrm>
            <a:off x="4455995" y="2577141"/>
            <a:ext cx="1750030" cy="229446"/>
          </a:xfrm>
          <a:prstGeom prst="rect">
            <a:avLst/>
          </a:prstGeom>
        </p:spPr>
        <p:txBody>
          <a:bodyPr vert="horz" wrap="square" lIns="0" tIns="0" rIns="0" bIns="0" rtlCol="0">
            <a:noAutofit/>
          </a:bodyPr>
          <a:lstStyle/>
          <a:p>
            <a:pPr marL="12700" algn="ctr">
              <a:lnSpc>
                <a:spcPct val="100000"/>
              </a:lnSpc>
            </a:pPr>
            <a:r>
              <a:rPr lang="pl-PL" sz="1400" b="1" dirty="0">
                <a:solidFill>
                  <a:srgbClr val="4E5250"/>
                </a:solidFill>
                <a:latin typeface="Open Sans"/>
                <a:cs typeface="Open Sans"/>
              </a:rPr>
              <a:t>INCINERATION PLANT</a:t>
            </a:r>
            <a:endParaRPr sz="1400" dirty="0">
              <a:latin typeface="Open Sans"/>
              <a:cs typeface="Open Sans"/>
            </a:endParaRPr>
          </a:p>
        </p:txBody>
      </p:sp>
      <p:pic>
        <p:nvPicPr>
          <p:cNvPr id="13" name="Picture 7" descr="G:\PROJEKTY\Projekty NOWE 2020.07.31\Sortownia\prezentacja podpisanie pozyczki\materialy\spalarnia-mal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3456" y="1461779"/>
            <a:ext cx="1372140" cy="108182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a 4"/>
          <p:cNvGrpSpPr/>
          <p:nvPr/>
        </p:nvGrpSpPr>
        <p:grpSpPr>
          <a:xfrm>
            <a:off x="5914113" y="1469510"/>
            <a:ext cx="181951" cy="949298"/>
            <a:chOff x="7022385" y="803878"/>
            <a:chExt cx="341743" cy="1782986"/>
          </a:xfrm>
        </p:grpSpPr>
        <p:sp>
          <p:nvSpPr>
            <p:cNvPr id="14" name="object 63"/>
            <p:cNvSpPr/>
            <p:nvPr/>
          </p:nvSpPr>
          <p:spPr>
            <a:xfrm>
              <a:off x="7201607" y="1618914"/>
              <a:ext cx="162521" cy="162509"/>
            </a:xfrm>
            <a:custGeom>
              <a:avLst/>
              <a:gdLst/>
              <a:ahLst/>
              <a:cxnLst/>
              <a:rect l="l" t="t" r="r" b="b"/>
              <a:pathLst>
                <a:path w="162521" h="162509">
                  <a:moveTo>
                    <a:pt x="0" y="0"/>
                  </a:moveTo>
                  <a:lnTo>
                    <a:pt x="0" y="162509"/>
                  </a:lnTo>
                  <a:lnTo>
                    <a:pt x="162521" y="81241"/>
                  </a:lnTo>
                  <a:lnTo>
                    <a:pt x="0" y="0"/>
                  </a:lnTo>
                  <a:close/>
                </a:path>
              </a:pathLst>
            </a:custGeom>
            <a:solidFill>
              <a:srgbClr val="E30E2D"/>
            </a:solidFill>
          </p:spPr>
          <p:txBody>
            <a:bodyPr wrap="square" lIns="0" tIns="0" rIns="0" bIns="0" rtlCol="0">
              <a:noAutofit/>
            </a:bodyPr>
            <a:lstStyle/>
            <a:p>
              <a:endParaRPr/>
            </a:p>
          </p:txBody>
        </p:sp>
        <p:sp>
          <p:nvSpPr>
            <p:cNvPr id="15" name="object 64"/>
            <p:cNvSpPr/>
            <p:nvPr/>
          </p:nvSpPr>
          <p:spPr>
            <a:xfrm>
              <a:off x="7022385" y="803878"/>
              <a:ext cx="179222" cy="161315"/>
            </a:xfrm>
            <a:custGeom>
              <a:avLst/>
              <a:gdLst/>
              <a:ahLst/>
              <a:cxnLst/>
              <a:rect l="l" t="t" r="r" b="b"/>
              <a:pathLst>
                <a:path w="179222" h="161315">
                  <a:moveTo>
                    <a:pt x="179222" y="0"/>
                  </a:moveTo>
                  <a:lnTo>
                    <a:pt x="0" y="29908"/>
                  </a:lnTo>
                  <a:lnTo>
                    <a:pt x="95605" y="161315"/>
                  </a:lnTo>
                  <a:lnTo>
                    <a:pt x="179222" y="0"/>
                  </a:lnTo>
                  <a:close/>
                </a:path>
              </a:pathLst>
            </a:custGeom>
            <a:solidFill>
              <a:srgbClr val="E30E2D"/>
            </a:solidFill>
          </p:spPr>
          <p:txBody>
            <a:bodyPr wrap="square" lIns="0" tIns="0" rIns="0" bIns="0" rtlCol="0">
              <a:noAutofit/>
            </a:bodyPr>
            <a:lstStyle/>
            <a:p>
              <a:endParaRPr/>
            </a:p>
          </p:txBody>
        </p:sp>
        <p:sp>
          <p:nvSpPr>
            <p:cNvPr id="16" name="object 65"/>
            <p:cNvSpPr/>
            <p:nvPr/>
          </p:nvSpPr>
          <p:spPr>
            <a:xfrm>
              <a:off x="7023163" y="2421892"/>
              <a:ext cx="177647" cy="164972"/>
            </a:xfrm>
            <a:custGeom>
              <a:avLst/>
              <a:gdLst/>
              <a:ahLst/>
              <a:cxnLst/>
              <a:rect l="l" t="t" r="r" b="b"/>
              <a:pathLst>
                <a:path w="177647" h="164973">
                  <a:moveTo>
                    <a:pt x="101523" y="0"/>
                  </a:moveTo>
                  <a:lnTo>
                    <a:pt x="0" y="126898"/>
                  </a:lnTo>
                  <a:lnTo>
                    <a:pt x="177647" y="164973"/>
                  </a:lnTo>
                  <a:lnTo>
                    <a:pt x="101523" y="0"/>
                  </a:lnTo>
                  <a:close/>
                </a:path>
              </a:pathLst>
            </a:custGeom>
            <a:solidFill>
              <a:srgbClr val="E30E2D"/>
            </a:solidFill>
          </p:spPr>
          <p:txBody>
            <a:bodyPr wrap="square" lIns="0" tIns="0" rIns="0" bIns="0" rtlCol="0">
              <a:noAutofit/>
            </a:bodyPr>
            <a:lstStyle/>
            <a:p>
              <a:endParaRPr/>
            </a:p>
          </p:txBody>
        </p:sp>
      </p:grpSp>
      <p:sp>
        <p:nvSpPr>
          <p:cNvPr id="19" name="object 17"/>
          <p:cNvSpPr txBox="1"/>
          <p:nvPr/>
        </p:nvSpPr>
        <p:spPr>
          <a:xfrm>
            <a:off x="6660232" y="1887958"/>
            <a:ext cx="944870" cy="184666"/>
          </a:xfrm>
          <a:prstGeom prst="rect">
            <a:avLst/>
          </a:prstGeom>
        </p:spPr>
        <p:txBody>
          <a:bodyPr vert="horz" wrap="square" lIns="0" tIns="0" rIns="0" bIns="0" rtlCol="0">
            <a:spAutoFit/>
          </a:bodyPr>
          <a:lstStyle/>
          <a:p>
            <a:pPr marL="12700">
              <a:lnSpc>
                <a:spcPct val="100000"/>
              </a:lnSpc>
            </a:pPr>
            <a:r>
              <a:rPr lang="pl-PL" sz="1200" spc="-50" dirty="0">
                <a:solidFill>
                  <a:srgbClr val="4E5350"/>
                </a:solidFill>
                <a:latin typeface="Open Sans Semibold" pitchFamily="34" charset="0"/>
                <a:ea typeface="Open Sans Semibold" pitchFamily="34" charset="0"/>
                <a:cs typeface="Open Sans Semibold" pitchFamily="34" charset="0"/>
              </a:rPr>
              <a:t>HEAT</a:t>
            </a:r>
            <a:endParaRPr sz="1200" dirty="0">
              <a:solidFill>
                <a:srgbClr val="4E5350"/>
              </a:solidFill>
              <a:latin typeface="Open Sans Semibold" pitchFamily="34" charset="0"/>
              <a:ea typeface="Open Sans Semibold" pitchFamily="34" charset="0"/>
              <a:cs typeface="Open Sans Semibold" pitchFamily="34" charset="0"/>
            </a:endParaRPr>
          </a:p>
        </p:txBody>
      </p:sp>
      <p:sp>
        <p:nvSpPr>
          <p:cNvPr id="20" name="object 18"/>
          <p:cNvSpPr txBox="1"/>
          <p:nvPr/>
        </p:nvSpPr>
        <p:spPr>
          <a:xfrm>
            <a:off x="6660231" y="2403396"/>
            <a:ext cx="642665" cy="184666"/>
          </a:xfrm>
          <a:prstGeom prst="rect">
            <a:avLst/>
          </a:prstGeom>
        </p:spPr>
        <p:txBody>
          <a:bodyPr vert="horz" wrap="square" lIns="0" tIns="0" rIns="0" bIns="0" rtlCol="0">
            <a:spAutoFit/>
          </a:bodyPr>
          <a:lstStyle/>
          <a:p>
            <a:pPr marL="12700">
              <a:lnSpc>
                <a:spcPct val="100000"/>
              </a:lnSpc>
            </a:pPr>
            <a:r>
              <a:rPr lang="pl-PL" sz="1200" spc="-50" dirty="0">
                <a:solidFill>
                  <a:srgbClr val="4E5350"/>
                </a:solidFill>
                <a:latin typeface="Open Sans Semibold" pitchFamily="34" charset="0"/>
                <a:ea typeface="Open Sans Semibold" pitchFamily="34" charset="0"/>
                <a:cs typeface="Open Sans Semibold" pitchFamily="34" charset="0"/>
              </a:rPr>
              <a:t>SLAG</a:t>
            </a:r>
            <a:endParaRPr sz="1200" dirty="0">
              <a:solidFill>
                <a:srgbClr val="4E5350"/>
              </a:solidFill>
              <a:latin typeface="Open Sans Semibold" pitchFamily="34" charset="0"/>
              <a:ea typeface="Open Sans Semibold" pitchFamily="34" charset="0"/>
              <a:cs typeface="Open Sans Semibold" pitchFamily="34" charset="0"/>
            </a:endParaRPr>
          </a:p>
        </p:txBody>
      </p:sp>
      <p:sp>
        <p:nvSpPr>
          <p:cNvPr id="21" name="object 19"/>
          <p:cNvSpPr txBox="1"/>
          <p:nvPr/>
        </p:nvSpPr>
        <p:spPr>
          <a:xfrm>
            <a:off x="7524328" y="2403320"/>
            <a:ext cx="1509092" cy="369332"/>
          </a:xfrm>
          <a:prstGeom prst="rect">
            <a:avLst/>
          </a:prstGeom>
        </p:spPr>
        <p:txBody>
          <a:bodyPr vert="horz" wrap="square" lIns="0" tIns="0" rIns="0" bIns="0" rtlCol="0">
            <a:spAutoFit/>
          </a:bodyPr>
          <a:lstStyle/>
          <a:p>
            <a:pPr marL="12700"/>
            <a:r>
              <a:rPr lang="pl-PL" sz="1200" spc="-55" dirty="0" err="1">
                <a:solidFill>
                  <a:srgbClr val="4E5350"/>
                </a:solidFill>
                <a:latin typeface="Open Sans Semibold" pitchFamily="34" charset="0"/>
                <a:ea typeface="Open Sans Semibold" pitchFamily="34" charset="0"/>
                <a:cs typeface="Open Sans Semibold" pitchFamily="34" charset="0"/>
              </a:rPr>
              <a:t>construction</a:t>
            </a:r>
            <a:r>
              <a:rPr lang="pl-PL" sz="1200" spc="-55" dirty="0">
                <a:solidFill>
                  <a:srgbClr val="4E5350"/>
                </a:solidFill>
                <a:latin typeface="Open Sans Semibold" pitchFamily="34" charset="0"/>
                <a:ea typeface="Open Sans Semibold" pitchFamily="34" charset="0"/>
                <a:cs typeface="Open Sans Semibold" pitchFamily="34" charset="0"/>
              </a:rPr>
              <a:t> </a:t>
            </a:r>
            <a:r>
              <a:rPr lang="pl-PL" sz="1200" spc="-55" dirty="0" err="1">
                <a:solidFill>
                  <a:srgbClr val="4E5350"/>
                </a:solidFill>
                <a:latin typeface="Open Sans Semibold" pitchFamily="34" charset="0"/>
                <a:ea typeface="Open Sans Semibold" pitchFamily="34" charset="0"/>
                <a:cs typeface="Open Sans Semibold" pitchFamily="34" charset="0"/>
              </a:rPr>
              <a:t>or</a:t>
            </a:r>
            <a:endParaRPr sz="1200" dirty="0">
              <a:solidFill>
                <a:srgbClr val="4E5350"/>
              </a:solidFill>
              <a:latin typeface="Open Sans Semibold" pitchFamily="34" charset="0"/>
              <a:ea typeface="Open Sans Semibold" pitchFamily="34" charset="0"/>
              <a:cs typeface="Open Sans Semibold" pitchFamily="34" charset="0"/>
            </a:endParaRPr>
          </a:p>
          <a:p>
            <a:pPr marL="12700"/>
            <a:r>
              <a:rPr sz="1200" spc="-45" dirty="0">
                <a:solidFill>
                  <a:srgbClr val="4E5350"/>
                </a:solidFill>
                <a:latin typeface="Open Sans Semibold" pitchFamily="34" charset="0"/>
                <a:ea typeface="Open Sans Semibold" pitchFamily="34" charset="0"/>
                <a:cs typeface="Open Sans Semibold" pitchFamily="34" charset="0"/>
              </a:rPr>
              <a:t>l</a:t>
            </a:r>
            <a:r>
              <a:rPr lang="pl-PL" sz="1200" spc="-45" dirty="0" err="1">
                <a:solidFill>
                  <a:srgbClr val="4E5350"/>
                </a:solidFill>
                <a:latin typeface="Open Sans Semibold" pitchFamily="34" charset="0"/>
                <a:ea typeface="Open Sans Semibold" pitchFamily="34" charset="0"/>
                <a:cs typeface="Open Sans Semibold" pitchFamily="34" charset="0"/>
              </a:rPr>
              <a:t>andfilling</a:t>
            </a:r>
            <a:endParaRPr sz="1200" dirty="0">
              <a:solidFill>
                <a:srgbClr val="4E5350"/>
              </a:solidFill>
              <a:latin typeface="Open Sans Semibold" pitchFamily="34" charset="0"/>
              <a:ea typeface="Open Sans Semibold" pitchFamily="34" charset="0"/>
              <a:cs typeface="Open Sans Semibold" pitchFamily="34" charset="0"/>
            </a:endParaRPr>
          </a:p>
        </p:txBody>
      </p:sp>
      <p:grpSp>
        <p:nvGrpSpPr>
          <p:cNvPr id="7" name="Grupa 6"/>
          <p:cNvGrpSpPr/>
          <p:nvPr/>
        </p:nvGrpSpPr>
        <p:grpSpPr>
          <a:xfrm>
            <a:off x="6201181" y="2348712"/>
            <a:ext cx="309801" cy="289460"/>
            <a:chOff x="6659767" y="3983197"/>
            <a:chExt cx="309801" cy="289460"/>
          </a:xfrm>
        </p:grpSpPr>
        <p:sp>
          <p:nvSpPr>
            <p:cNvPr id="22" name="object 20"/>
            <p:cNvSpPr/>
            <p:nvPr/>
          </p:nvSpPr>
          <p:spPr>
            <a:xfrm>
              <a:off x="6659767" y="4168012"/>
              <a:ext cx="139993" cy="104645"/>
            </a:xfrm>
            <a:custGeom>
              <a:avLst/>
              <a:gdLst/>
              <a:ahLst/>
              <a:cxnLst/>
              <a:rect l="l" t="t" r="r" b="b"/>
              <a:pathLst>
                <a:path w="254000" h="189864">
                  <a:moveTo>
                    <a:pt x="193903" y="0"/>
                  </a:moveTo>
                  <a:lnTo>
                    <a:pt x="22174" y="0"/>
                  </a:lnTo>
                  <a:lnTo>
                    <a:pt x="18072" y="4051"/>
                  </a:lnTo>
                  <a:lnTo>
                    <a:pt x="18072" y="108762"/>
                  </a:lnTo>
                  <a:lnTo>
                    <a:pt x="4038" y="108762"/>
                  </a:lnTo>
                  <a:lnTo>
                    <a:pt x="0" y="112852"/>
                  </a:lnTo>
                  <a:lnTo>
                    <a:pt x="0" y="159092"/>
                  </a:lnTo>
                  <a:lnTo>
                    <a:pt x="4038" y="163182"/>
                  </a:lnTo>
                  <a:lnTo>
                    <a:pt x="37541" y="163182"/>
                  </a:lnTo>
                  <a:lnTo>
                    <a:pt x="43322" y="175431"/>
                  </a:lnTo>
                  <a:lnTo>
                    <a:pt x="53018" y="184633"/>
                  </a:lnTo>
                  <a:lnTo>
                    <a:pt x="65616" y="189713"/>
                  </a:lnTo>
                  <a:lnTo>
                    <a:pt x="81754" y="187998"/>
                  </a:lnTo>
                  <a:lnTo>
                    <a:pt x="94155" y="182386"/>
                  </a:lnTo>
                  <a:lnTo>
                    <a:pt x="102776" y="173676"/>
                  </a:lnTo>
                  <a:lnTo>
                    <a:pt x="108742" y="172237"/>
                  </a:lnTo>
                  <a:lnTo>
                    <a:pt x="72504" y="172237"/>
                  </a:lnTo>
                  <a:lnTo>
                    <a:pt x="59781" y="167005"/>
                  </a:lnTo>
                  <a:lnTo>
                    <a:pt x="54358" y="154401"/>
                  </a:lnTo>
                  <a:lnTo>
                    <a:pt x="58097" y="145046"/>
                  </a:lnTo>
                  <a:lnTo>
                    <a:pt x="18072" y="145046"/>
                  </a:lnTo>
                  <a:lnTo>
                    <a:pt x="18072" y="126911"/>
                  </a:lnTo>
                  <a:lnTo>
                    <a:pt x="32194" y="126911"/>
                  </a:lnTo>
                  <a:lnTo>
                    <a:pt x="36233" y="122859"/>
                  </a:lnTo>
                  <a:lnTo>
                    <a:pt x="36233" y="18135"/>
                  </a:lnTo>
                  <a:lnTo>
                    <a:pt x="204277" y="18135"/>
                  </a:lnTo>
                  <a:lnTo>
                    <a:pt x="197167" y="2133"/>
                  </a:lnTo>
                  <a:lnTo>
                    <a:pt x="193903" y="0"/>
                  </a:lnTo>
                  <a:close/>
                </a:path>
                <a:path w="254000" h="189864">
                  <a:moveTo>
                    <a:pt x="166926" y="163182"/>
                  </a:moveTo>
                  <a:lnTo>
                    <a:pt x="146291" y="163182"/>
                  </a:lnTo>
                  <a:lnTo>
                    <a:pt x="152071" y="175431"/>
                  </a:lnTo>
                  <a:lnTo>
                    <a:pt x="161781" y="184633"/>
                  </a:lnTo>
                  <a:lnTo>
                    <a:pt x="174367" y="189710"/>
                  </a:lnTo>
                  <a:lnTo>
                    <a:pt x="190512" y="187998"/>
                  </a:lnTo>
                  <a:lnTo>
                    <a:pt x="202920" y="182386"/>
                  </a:lnTo>
                  <a:lnTo>
                    <a:pt x="211537" y="173708"/>
                  </a:lnTo>
                  <a:lnTo>
                    <a:pt x="216170" y="172237"/>
                  </a:lnTo>
                  <a:lnTo>
                    <a:pt x="181279" y="172237"/>
                  </a:lnTo>
                  <a:lnTo>
                    <a:pt x="168555" y="167005"/>
                  </a:lnTo>
                  <a:lnTo>
                    <a:pt x="166926" y="163182"/>
                  </a:lnTo>
                  <a:close/>
                </a:path>
                <a:path w="254000" h="189864">
                  <a:moveTo>
                    <a:pt x="103187" y="135986"/>
                  </a:moveTo>
                  <a:lnTo>
                    <a:pt x="71971" y="135986"/>
                  </a:lnTo>
                  <a:lnTo>
                    <a:pt x="85010" y="141059"/>
                  </a:lnTo>
                  <a:lnTo>
                    <a:pt x="90625" y="153386"/>
                  </a:lnTo>
                  <a:lnTo>
                    <a:pt x="85604" y="166527"/>
                  </a:lnTo>
                  <a:lnTo>
                    <a:pt x="73379" y="172216"/>
                  </a:lnTo>
                  <a:lnTo>
                    <a:pt x="72504" y="172237"/>
                  </a:lnTo>
                  <a:lnTo>
                    <a:pt x="108742" y="172237"/>
                  </a:lnTo>
                  <a:lnTo>
                    <a:pt x="146291" y="163182"/>
                  </a:lnTo>
                  <a:lnTo>
                    <a:pt x="166926" y="163182"/>
                  </a:lnTo>
                  <a:lnTo>
                    <a:pt x="163171" y="154370"/>
                  </a:lnTo>
                  <a:lnTo>
                    <a:pt x="166890" y="145046"/>
                  </a:lnTo>
                  <a:lnTo>
                    <a:pt x="107442" y="145046"/>
                  </a:lnTo>
                  <a:lnTo>
                    <a:pt x="103187" y="135986"/>
                  </a:lnTo>
                  <a:close/>
                </a:path>
                <a:path w="254000" h="189864">
                  <a:moveTo>
                    <a:pt x="211977" y="135985"/>
                  </a:moveTo>
                  <a:lnTo>
                    <a:pt x="180800" y="135985"/>
                  </a:lnTo>
                  <a:lnTo>
                    <a:pt x="193800" y="141077"/>
                  </a:lnTo>
                  <a:lnTo>
                    <a:pt x="199390" y="153441"/>
                  </a:lnTo>
                  <a:lnTo>
                    <a:pt x="194351" y="166554"/>
                  </a:lnTo>
                  <a:lnTo>
                    <a:pt x="182099" y="172219"/>
                  </a:lnTo>
                  <a:lnTo>
                    <a:pt x="181279" y="172237"/>
                  </a:lnTo>
                  <a:lnTo>
                    <a:pt x="216170" y="172237"/>
                  </a:lnTo>
                  <a:lnTo>
                    <a:pt x="244690" y="163182"/>
                  </a:lnTo>
                  <a:lnTo>
                    <a:pt x="249732" y="163182"/>
                  </a:lnTo>
                  <a:lnTo>
                    <a:pt x="253771" y="159092"/>
                  </a:lnTo>
                  <a:lnTo>
                    <a:pt x="253771" y="145046"/>
                  </a:lnTo>
                  <a:lnTo>
                    <a:pt x="216255" y="145046"/>
                  </a:lnTo>
                  <a:lnTo>
                    <a:pt x="211977" y="135985"/>
                  </a:lnTo>
                  <a:close/>
                </a:path>
                <a:path w="254000" h="189864">
                  <a:moveTo>
                    <a:pt x="79388" y="118478"/>
                  </a:moveTo>
                  <a:lnTo>
                    <a:pt x="63256" y="120194"/>
                  </a:lnTo>
                  <a:lnTo>
                    <a:pt x="50866" y="125807"/>
                  </a:lnTo>
                  <a:lnTo>
                    <a:pt x="42244" y="134517"/>
                  </a:lnTo>
                  <a:lnTo>
                    <a:pt x="18072" y="145046"/>
                  </a:lnTo>
                  <a:lnTo>
                    <a:pt x="58097" y="145046"/>
                  </a:lnTo>
                  <a:lnTo>
                    <a:pt x="59512" y="141508"/>
                  </a:lnTo>
                  <a:lnTo>
                    <a:pt x="71971" y="135986"/>
                  </a:lnTo>
                  <a:lnTo>
                    <a:pt x="103187" y="135986"/>
                  </a:lnTo>
                  <a:lnTo>
                    <a:pt x="101684" y="132784"/>
                  </a:lnTo>
                  <a:lnTo>
                    <a:pt x="91986" y="123568"/>
                  </a:lnTo>
                  <a:lnTo>
                    <a:pt x="79388" y="118478"/>
                  </a:lnTo>
                  <a:close/>
                </a:path>
                <a:path w="254000" h="189864">
                  <a:moveTo>
                    <a:pt x="188195" y="118484"/>
                  </a:moveTo>
                  <a:lnTo>
                    <a:pt x="172044" y="120194"/>
                  </a:lnTo>
                  <a:lnTo>
                    <a:pt x="159630" y="125807"/>
                  </a:lnTo>
                  <a:lnTo>
                    <a:pt x="151012" y="134488"/>
                  </a:lnTo>
                  <a:lnTo>
                    <a:pt x="107442" y="145046"/>
                  </a:lnTo>
                  <a:lnTo>
                    <a:pt x="166890" y="145046"/>
                  </a:lnTo>
                  <a:lnTo>
                    <a:pt x="168311" y="141485"/>
                  </a:lnTo>
                  <a:lnTo>
                    <a:pt x="180800" y="135985"/>
                  </a:lnTo>
                  <a:lnTo>
                    <a:pt x="211977" y="135985"/>
                  </a:lnTo>
                  <a:lnTo>
                    <a:pt x="210462" y="132784"/>
                  </a:lnTo>
                  <a:lnTo>
                    <a:pt x="200753" y="123568"/>
                  </a:lnTo>
                  <a:lnTo>
                    <a:pt x="188195" y="118484"/>
                  </a:lnTo>
                  <a:close/>
                </a:path>
                <a:path w="254000" h="189864">
                  <a:moveTo>
                    <a:pt x="204277" y="18135"/>
                  </a:moveTo>
                  <a:lnTo>
                    <a:pt x="184467" y="18135"/>
                  </a:lnTo>
                  <a:lnTo>
                    <a:pt x="217500" y="92570"/>
                  </a:lnTo>
                  <a:lnTo>
                    <a:pt x="217500" y="122859"/>
                  </a:lnTo>
                  <a:lnTo>
                    <a:pt x="221551" y="126911"/>
                  </a:lnTo>
                  <a:lnTo>
                    <a:pt x="235661" y="126911"/>
                  </a:lnTo>
                  <a:lnTo>
                    <a:pt x="235661" y="145046"/>
                  </a:lnTo>
                  <a:lnTo>
                    <a:pt x="253771" y="145046"/>
                  </a:lnTo>
                  <a:lnTo>
                    <a:pt x="253771" y="112852"/>
                  </a:lnTo>
                  <a:lnTo>
                    <a:pt x="249732" y="108762"/>
                  </a:lnTo>
                  <a:lnTo>
                    <a:pt x="235661" y="108762"/>
                  </a:lnTo>
                  <a:lnTo>
                    <a:pt x="235661" y="89382"/>
                  </a:lnTo>
                  <a:lnTo>
                    <a:pt x="235394" y="88163"/>
                  </a:lnTo>
                  <a:lnTo>
                    <a:pt x="204277" y="18135"/>
                  </a:lnTo>
                  <a:close/>
                </a:path>
              </a:pathLst>
            </a:custGeom>
            <a:solidFill>
              <a:srgbClr val="66B675"/>
            </a:solidFill>
          </p:spPr>
          <p:txBody>
            <a:bodyPr wrap="square" lIns="0" tIns="0" rIns="0" bIns="0" rtlCol="0">
              <a:spAutoFit/>
            </a:bodyPr>
            <a:lstStyle/>
            <a:p>
              <a:endParaRPr/>
            </a:p>
          </p:txBody>
        </p:sp>
        <p:sp>
          <p:nvSpPr>
            <p:cNvPr id="23" name="object 21"/>
            <p:cNvSpPr/>
            <p:nvPr/>
          </p:nvSpPr>
          <p:spPr>
            <a:xfrm>
              <a:off x="6729703" y="4188008"/>
              <a:ext cx="40248" cy="34998"/>
            </a:xfrm>
            <a:custGeom>
              <a:avLst/>
              <a:gdLst/>
              <a:ahLst/>
              <a:cxnLst/>
              <a:rect l="l" t="t" r="r" b="b"/>
              <a:pathLst>
                <a:path w="73025" h="63500">
                  <a:moveTo>
                    <a:pt x="49021" y="0"/>
                  </a:moveTo>
                  <a:lnTo>
                    <a:pt x="4051" y="0"/>
                  </a:lnTo>
                  <a:lnTo>
                    <a:pt x="0" y="4038"/>
                  </a:lnTo>
                  <a:lnTo>
                    <a:pt x="63" y="59448"/>
                  </a:lnTo>
                  <a:lnTo>
                    <a:pt x="4051" y="63436"/>
                  </a:lnTo>
                  <a:lnTo>
                    <a:pt x="66446" y="63436"/>
                  </a:lnTo>
                  <a:lnTo>
                    <a:pt x="69265" y="61963"/>
                  </a:lnTo>
                  <a:lnTo>
                    <a:pt x="70960" y="59385"/>
                  </a:lnTo>
                  <a:lnTo>
                    <a:pt x="72618" y="56959"/>
                  </a:lnTo>
                  <a:lnTo>
                    <a:pt x="72948" y="53784"/>
                  </a:lnTo>
                  <a:lnTo>
                    <a:pt x="69566" y="45288"/>
                  </a:lnTo>
                  <a:lnTo>
                    <a:pt x="18097" y="45288"/>
                  </a:lnTo>
                  <a:lnTo>
                    <a:pt x="18097" y="18122"/>
                  </a:lnTo>
                  <a:lnTo>
                    <a:pt x="58704" y="18122"/>
                  </a:lnTo>
                  <a:lnTo>
                    <a:pt x="52336" y="2209"/>
                  </a:lnTo>
                  <a:lnTo>
                    <a:pt x="49021" y="0"/>
                  </a:lnTo>
                  <a:close/>
                </a:path>
                <a:path w="73025" h="63500">
                  <a:moveTo>
                    <a:pt x="58704" y="18122"/>
                  </a:moveTo>
                  <a:lnTo>
                    <a:pt x="39166" y="18122"/>
                  </a:lnTo>
                  <a:lnTo>
                    <a:pt x="50076" y="45288"/>
                  </a:lnTo>
                  <a:lnTo>
                    <a:pt x="69566" y="45288"/>
                  </a:lnTo>
                  <a:lnTo>
                    <a:pt x="58704" y="18122"/>
                  </a:lnTo>
                  <a:close/>
                </a:path>
              </a:pathLst>
            </a:custGeom>
            <a:solidFill>
              <a:srgbClr val="66B675"/>
            </a:solidFill>
          </p:spPr>
          <p:txBody>
            <a:bodyPr wrap="square" lIns="0" tIns="0" rIns="0" bIns="0" rtlCol="0">
              <a:spAutoFit/>
            </a:bodyPr>
            <a:lstStyle/>
            <a:p>
              <a:endParaRPr/>
            </a:p>
          </p:txBody>
        </p:sp>
        <p:sp>
          <p:nvSpPr>
            <p:cNvPr id="24" name="object 22"/>
            <p:cNvSpPr/>
            <p:nvPr/>
          </p:nvSpPr>
          <p:spPr>
            <a:xfrm>
              <a:off x="6689723" y="4188008"/>
              <a:ext cx="30098" cy="34998"/>
            </a:xfrm>
            <a:custGeom>
              <a:avLst/>
              <a:gdLst/>
              <a:ahLst/>
              <a:cxnLst/>
              <a:rect l="l" t="t" r="r" b="b"/>
              <a:pathLst>
                <a:path w="54609" h="63500">
                  <a:moveTo>
                    <a:pt x="50342" y="0"/>
                  </a:moveTo>
                  <a:lnTo>
                    <a:pt x="4064" y="0"/>
                  </a:lnTo>
                  <a:lnTo>
                    <a:pt x="0" y="4038"/>
                  </a:lnTo>
                  <a:lnTo>
                    <a:pt x="0" y="59397"/>
                  </a:lnTo>
                  <a:lnTo>
                    <a:pt x="4064" y="63436"/>
                  </a:lnTo>
                  <a:lnTo>
                    <a:pt x="50342" y="63436"/>
                  </a:lnTo>
                  <a:lnTo>
                    <a:pt x="54394" y="59397"/>
                  </a:lnTo>
                  <a:lnTo>
                    <a:pt x="54394" y="45288"/>
                  </a:lnTo>
                  <a:lnTo>
                    <a:pt x="18148" y="45288"/>
                  </a:lnTo>
                  <a:lnTo>
                    <a:pt x="18148" y="18122"/>
                  </a:lnTo>
                  <a:lnTo>
                    <a:pt x="54394" y="18122"/>
                  </a:lnTo>
                  <a:lnTo>
                    <a:pt x="54394" y="4038"/>
                  </a:lnTo>
                  <a:lnTo>
                    <a:pt x="50342" y="0"/>
                  </a:lnTo>
                  <a:close/>
                </a:path>
                <a:path w="54609" h="63500">
                  <a:moveTo>
                    <a:pt x="54394" y="18122"/>
                  </a:moveTo>
                  <a:lnTo>
                    <a:pt x="36283" y="18122"/>
                  </a:lnTo>
                  <a:lnTo>
                    <a:pt x="36283" y="45288"/>
                  </a:lnTo>
                  <a:lnTo>
                    <a:pt x="54394" y="45288"/>
                  </a:lnTo>
                  <a:lnTo>
                    <a:pt x="54394" y="18122"/>
                  </a:lnTo>
                  <a:close/>
                </a:path>
              </a:pathLst>
            </a:custGeom>
            <a:solidFill>
              <a:srgbClr val="66B675"/>
            </a:solidFill>
          </p:spPr>
          <p:txBody>
            <a:bodyPr wrap="square" lIns="0" tIns="0" rIns="0" bIns="0" rtlCol="0">
              <a:spAutoFit/>
            </a:bodyPr>
            <a:lstStyle/>
            <a:p>
              <a:endParaRPr/>
            </a:p>
          </p:txBody>
        </p:sp>
        <p:sp>
          <p:nvSpPr>
            <p:cNvPr id="25" name="object 23"/>
            <p:cNvSpPr/>
            <p:nvPr/>
          </p:nvSpPr>
          <p:spPr>
            <a:xfrm>
              <a:off x="6659778" y="3983197"/>
              <a:ext cx="269835" cy="229938"/>
            </a:xfrm>
            <a:custGeom>
              <a:avLst/>
              <a:gdLst/>
              <a:ahLst/>
              <a:cxnLst/>
              <a:rect l="l" t="t" r="r" b="b"/>
              <a:pathLst>
                <a:path w="489584" h="417194">
                  <a:moveTo>
                    <a:pt x="416873" y="0"/>
                  </a:moveTo>
                  <a:lnTo>
                    <a:pt x="154034" y="0"/>
                  </a:lnTo>
                  <a:lnTo>
                    <a:pt x="139348" y="693"/>
                  </a:lnTo>
                  <a:lnTo>
                    <a:pt x="97864" y="10596"/>
                  </a:lnTo>
                  <a:lnTo>
                    <a:pt x="61570" y="30899"/>
                  </a:lnTo>
                  <a:lnTo>
                    <a:pt x="32174" y="59896"/>
                  </a:lnTo>
                  <a:lnTo>
                    <a:pt x="11383" y="95876"/>
                  </a:lnTo>
                  <a:lnTo>
                    <a:pt x="905" y="137132"/>
                  </a:lnTo>
                  <a:lnTo>
                    <a:pt x="0" y="151760"/>
                  </a:lnTo>
                  <a:lnTo>
                    <a:pt x="680" y="166715"/>
                  </a:lnTo>
                  <a:lnTo>
                    <a:pt x="10429" y="208800"/>
                  </a:lnTo>
                  <a:lnTo>
                    <a:pt x="30440" y="245471"/>
                  </a:lnTo>
                  <a:lnTo>
                    <a:pt x="59045" y="275131"/>
                  </a:lnTo>
                  <a:lnTo>
                    <a:pt x="94573" y="296182"/>
                  </a:lnTo>
                  <a:lnTo>
                    <a:pt x="135355" y="307025"/>
                  </a:lnTo>
                  <a:lnTo>
                    <a:pt x="154034" y="308152"/>
                  </a:lnTo>
                  <a:lnTo>
                    <a:pt x="425928" y="308152"/>
                  </a:lnTo>
                  <a:lnTo>
                    <a:pt x="440130" y="310425"/>
                  </a:lnTo>
                  <a:lnTo>
                    <a:pt x="452494" y="316753"/>
                  </a:lnTo>
                  <a:lnTo>
                    <a:pt x="462292" y="326406"/>
                  </a:lnTo>
                  <a:lnTo>
                    <a:pt x="468794" y="338649"/>
                  </a:lnTo>
                  <a:lnTo>
                    <a:pt x="471274" y="352752"/>
                  </a:lnTo>
                  <a:lnTo>
                    <a:pt x="469042" y="367180"/>
                  </a:lnTo>
                  <a:lnTo>
                    <a:pt x="441204" y="396157"/>
                  </a:lnTo>
                  <a:lnTo>
                    <a:pt x="271864" y="398805"/>
                  </a:lnTo>
                  <a:lnTo>
                    <a:pt x="271864" y="416902"/>
                  </a:lnTo>
                  <a:lnTo>
                    <a:pt x="425928" y="416902"/>
                  </a:lnTo>
                  <a:lnTo>
                    <a:pt x="440330" y="415254"/>
                  </a:lnTo>
                  <a:lnTo>
                    <a:pt x="475096" y="393511"/>
                  </a:lnTo>
                  <a:lnTo>
                    <a:pt x="489370" y="354423"/>
                  </a:lnTo>
                  <a:lnTo>
                    <a:pt x="487749" y="339777"/>
                  </a:lnTo>
                  <a:lnTo>
                    <a:pt x="466313" y="304643"/>
                  </a:lnTo>
                  <a:lnTo>
                    <a:pt x="427681" y="290041"/>
                  </a:lnTo>
                  <a:lnTo>
                    <a:pt x="154034" y="290017"/>
                  </a:lnTo>
                  <a:lnTo>
                    <a:pt x="139376" y="289232"/>
                  </a:lnTo>
                  <a:lnTo>
                    <a:pt x="98409" y="278116"/>
                  </a:lnTo>
                  <a:lnTo>
                    <a:pt x="63657" y="255560"/>
                  </a:lnTo>
                  <a:lnTo>
                    <a:pt x="37316" y="223756"/>
                  </a:lnTo>
                  <a:lnTo>
                    <a:pt x="21582" y="184893"/>
                  </a:lnTo>
                  <a:lnTo>
                    <a:pt x="18071" y="156146"/>
                  </a:lnTo>
                  <a:lnTo>
                    <a:pt x="18841" y="141218"/>
                  </a:lnTo>
                  <a:lnTo>
                    <a:pt x="29793" y="99674"/>
                  </a:lnTo>
                  <a:lnTo>
                    <a:pt x="52038" y="64585"/>
                  </a:lnTo>
                  <a:lnTo>
                    <a:pt x="83430" y="38000"/>
                  </a:lnTo>
                  <a:lnTo>
                    <a:pt x="121822" y="21971"/>
                  </a:lnTo>
                  <a:lnTo>
                    <a:pt x="416873" y="18110"/>
                  </a:lnTo>
                  <a:lnTo>
                    <a:pt x="416873" y="0"/>
                  </a:lnTo>
                  <a:close/>
                </a:path>
              </a:pathLst>
            </a:custGeom>
            <a:solidFill>
              <a:srgbClr val="66B675"/>
            </a:solidFill>
          </p:spPr>
          <p:txBody>
            <a:bodyPr wrap="square" lIns="0" tIns="0" rIns="0" bIns="0" rtlCol="0">
              <a:spAutoFit/>
            </a:bodyPr>
            <a:lstStyle/>
            <a:p>
              <a:endParaRPr/>
            </a:p>
          </p:txBody>
        </p:sp>
        <p:sp>
          <p:nvSpPr>
            <p:cNvPr id="26" name="object 24"/>
            <p:cNvSpPr/>
            <p:nvPr/>
          </p:nvSpPr>
          <p:spPr>
            <a:xfrm>
              <a:off x="6699733" y="4023145"/>
              <a:ext cx="269835" cy="229938"/>
            </a:xfrm>
            <a:custGeom>
              <a:avLst/>
              <a:gdLst/>
              <a:ahLst/>
              <a:cxnLst/>
              <a:rect l="l" t="t" r="r" b="b"/>
              <a:pathLst>
                <a:path w="489584" h="417194">
                  <a:moveTo>
                    <a:pt x="344389" y="0"/>
                  </a:moveTo>
                  <a:lnTo>
                    <a:pt x="81537" y="0"/>
                  </a:lnTo>
                  <a:lnTo>
                    <a:pt x="67025" y="1293"/>
                  </a:lnTo>
                  <a:lnTo>
                    <a:pt x="29411" y="18887"/>
                  </a:lnTo>
                  <a:lnTo>
                    <a:pt x="5418" y="52303"/>
                  </a:lnTo>
                  <a:lnTo>
                    <a:pt x="0" y="80354"/>
                  </a:lnTo>
                  <a:lnTo>
                    <a:pt x="1270" y="95124"/>
                  </a:lnTo>
                  <a:lnTo>
                    <a:pt x="18603" y="133185"/>
                  </a:lnTo>
                  <a:lnTo>
                    <a:pt x="51580" y="157441"/>
                  </a:lnTo>
                  <a:lnTo>
                    <a:pt x="353444" y="163156"/>
                  </a:lnTo>
                  <a:lnTo>
                    <a:pt x="368071" y="164059"/>
                  </a:lnTo>
                  <a:lnTo>
                    <a:pt x="408337" y="176739"/>
                  </a:lnTo>
                  <a:lnTo>
                    <a:pt x="440908" y="202100"/>
                  </a:lnTo>
                  <a:lnTo>
                    <a:pt x="462862" y="237221"/>
                  </a:lnTo>
                  <a:lnTo>
                    <a:pt x="471274" y="279179"/>
                  </a:lnTo>
                  <a:lnTo>
                    <a:pt x="470387" y="294076"/>
                  </a:lnTo>
                  <a:lnTo>
                    <a:pt x="457898" y="334887"/>
                  </a:lnTo>
                  <a:lnTo>
                    <a:pt x="432888" y="367757"/>
                  </a:lnTo>
                  <a:lnTo>
                    <a:pt x="398212" y="389960"/>
                  </a:lnTo>
                  <a:lnTo>
                    <a:pt x="356729" y="398772"/>
                  </a:lnTo>
                  <a:lnTo>
                    <a:pt x="199381" y="398818"/>
                  </a:lnTo>
                  <a:lnTo>
                    <a:pt x="199381" y="416941"/>
                  </a:lnTo>
                  <a:lnTo>
                    <a:pt x="353444" y="416941"/>
                  </a:lnTo>
                  <a:lnTo>
                    <a:pt x="368102" y="416156"/>
                  </a:lnTo>
                  <a:lnTo>
                    <a:pt x="409069" y="405040"/>
                  </a:lnTo>
                  <a:lnTo>
                    <a:pt x="443821" y="382484"/>
                  </a:lnTo>
                  <a:lnTo>
                    <a:pt x="470162" y="350679"/>
                  </a:lnTo>
                  <a:lnTo>
                    <a:pt x="485896" y="311817"/>
                  </a:lnTo>
                  <a:lnTo>
                    <a:pt x="489407" y="283070"/>
                  </a:lnTo>
                  <a:lnTo>
                    <a:pt x="488637" y="268145"/>
                  </a:lnTo>
                  <a:lnTo>
                    <a:pt x="477686" y="226604"/>
                  </a:lnTo>
                  <a:lnTo>
                    <a:pt x="455443" y="191512"/>
                  </a:lnTo>
                  <a:lnTo>
                    <a:pt x="424053" y="164921"/>
                  </a:lnTo>
                  <a:lnTo>
                    <a:pt x="385664" y="148886"/>
                  </a:lnTo>
                  <a:lnTo>
                    <a:pt x="353444" y="145021"/>
                  </a:lnTo>
                  <a:lnTo>
                    <a:pt x="81537" y="145021"/>
                  </a:lnTo>
                  <a:lnTo>
                    <a:pt x="67133" y="143372"/>
                  </a:lnTo>
                  <a:lnTo>
                    <a:pt x="32381" y="121622"/>
                  </a:lnTo>
                  <a:lnTo>
                    <a:pt x="18133" y="82511"/>
                  </a:lnTo>
                  <a:lnTo>
                    <a:pt x="19754" y="67865"/>
                  </a:lnTo>
                  <a:lnTo>
                    <a:pt x="41186" y="32732"/>
                  </a:lnTo>
                  <a:lnTo>
                    <a:pt x="79829" y="18145"/>
                  </a:lnTo>
                  <a:lnTo>
                    <a:pt x="344389" y="18122"/>
                  </a:lnTo>
                  <a:lnTo>
                    <a:pt x="344389" y="0"/>
                  </a:lnTo>
                  <a:close/>
                </a:path>
                <a:path w="489584" h="417194">
                  <a:moveTo>
                    <a:pt x="125653" y="37333"/>
                  </a:moveTo>
                  <a:lnTo>
                    <a:pt x="89220" y="54643"/>
                  </a:lnTo>
                  <a:lnTo>
                    <a:pt x="81617" y="81572"/>
                  </a:lnTo>
                  <a:lnTo>
                    <a:pt x="83509" y="96003"/>
                  </a:lnTo>
                  <a:lnTo>
                    <a:pt x="88967" y="108820"/>
                  </a:lnTo>
                  <a:lnTo>
                    <a:pt x="97254" y="118712"/>
                  </a:lnTo>
                  <a:lnTo>
                    <a:pt x="107674" y="124932"/>
                  </a:lnTo>
                  <a:lnTo>
                    <a:pt x="108766" y="145021"/>
                  </a:lnTo>
                  <a:lnTo>
                    <a:pt x="126889" y="145021"/>
                  </a:lnTo>
                  <a:lnTo>
                    <a:pt x="126889" y="125310"/>
                  </a:lnTo>
                  <a:lnTo>
                    <a:pt x="137587" y="119408"/>
                  </a:lnTo>
                  <a:lnTo>
                    <a:pt x="146134" y="109746"/>
                  </a:lnTo>
                  <a:lnTo>
                    <a:pt x="147045" y="107737"/>
                  </a:lnTo>
                  <a:lnTo>
                    <a:pt x="122511" y="107737"/>
                  </a:lnTo>
                  <a:lnTo>
                    <a:pt x="109626" y="104343"/>
                  </a:lnTo>
                  <a:lnTo>
                    <a:pt x="101881" y="93912"/>
                  </a:lnTo>
                  <a:lnTo>
                    <a:pt x="99861" y="82422"/>
                  </a:lnTo>
                  <a:lnTo>
                    <a:pt x="99836" y="80988"/>
                  </a:lnTo>
                  <a:lnTo>
                    <a:pt x="103056" y="66023"/>
                  </a:lnTo>
                  <a:lnTo>
                    <a:pt x="111543" y="56115"/>
                  </a:lnTo>
                  <a:lnTo>
                    <a:pt x="147258" y="56115"/>
                  </a:lnTo>
                  <a:lnTo>
                    <a:pt x="145949" y="53172"/>
                  </a:lnTo>
                  <a:lnTo>
                    <a:pt x="136944" y="43127"/>
                  </a:lnTo>
                  <a:lnTo>
                    <a:pt x="125653" y="37333"/>
                  </a:lnTo>
                  <a:close/>
                </a:path>
                <a:path w="489584" h="417194">
                  <a:moveTo>
                    <a:pt x="216275" y="37335"/>
                  </a:moveTo>
                  <a:lnTo>
                    <a:pt x="179854" y="54643"/>
                  </a:lnTo>
                  <a:lnTo>
                    <a:pt x="172255" y="81572"/>
                  </a:lnTo>
                  <a:lnTo>
                    <a:pt x="174143" y="96003"/>
                  </a:lnTo>
                  <a:lnTo>
                    <a:pt x="179595" y="108820"/>
                  </a:lnTo>
                  <a:lnTo>
                    <a:pt x="187872" y="118712"/>
                  </a:lnTo>
                  <a:lnTo>
                    <a:pt x="198298" y="124932"/>
                  </a:lnTo>
                  <a:lnTo>
                    <a:pt x="199381" y="145021"/>
                  </a:lnTo>
                  <a:lnTo>
                    <a:pt x="217516" y="145021"/>
                  </a:lnTo>
                  <a:lnTo>
                    <a:pt x="217516" y="125310"/>
                  </a:lnTo>
                  <a:lnTo>
                    <a:pt x="228209" y="119408"/>
                  </a:lnTo>
                  <a:lnTo>
                    <a:pt x="236756" y="109746"/>
                  </a:lnTo>
                  <a:lnTo>
                    <a:pt x="237666" y="107743"/>
                  </a:lnTo>
                  <a:lnTo>
                    <a:pt x="213097" y="107737"/>
                  </a:lnTo>
                  <a:lnTo>
                    <a:pt x="200258" y="104343"/>
                  </a:lnTo>
                  <a:lnTo>
                    <a:pt x="192503" y="93912"/>
                  </a:lnTo>
                  <a:lnTo>
                    <a:pt x="190476" y="82422"/>
                  </a:lnTo>
                  <a:lnTo>
                    <a:pt x="190451" y="80988"/>
                  </a:lnTo>
                  <a:lnTo>
                    <a:pt x="193685" y="66023"/>
                  </a:lnTo>
                  <a:lnTo>
                    <a:pt x="202178" y="56115"/>
                  </a:lnTo>
                  <a:lnTo>
                    <a:pt x="237881" y="56115"/>
                  </a:lnTo>
                  <a:lnTo>
                    <a:pt x="236570" y="53172"/>
                  </a:lnTo>
                  <a:lnTo>
                    <a:pt x="227560" y="43127"/>
                  </a:lnTo>
                  <a:lnTo>
                    <a:pt x="216275" y="37335"/>
                  </a:lnTo>
                  <a:close/>
                </a:path>
                <a:path w="489584" h="417194">
                  <a:moveTo>
                    <a:pt x="237881" y="56115"/>
                  </a:moveTo>
                  <a:lnTo>
                    <a:pt x="202178" y="56115"/>
                  </a:lnTo>
                  <a:lnTo>
                    <a:pt x="215721" y="58707"/>
                  </a:lnTo>
                  <a:lnTo>
                    <a:pt x="223873" y="68181"/>
                  </a:lnTo>
                  <a:lnTo>
                    <a:pt x="223770" y="88125"/>
                  </a:lnTo>
                  <a:lnTo>
                    <a:pt x="219772" y="101166"/>
                  </a:lnTo>
                  <a:lnTo>
                    <a:pt x="213118" y="107743"/>
                  </a:lnTo>
                  <a:lnTo>
                    <a:pt x="237668" y="107737"/>
                  </a:lnTo>
                  <a:lnTo>
                    <a:pt x="242476" y="97145"/>
                  </a:lnTo>
                  <a:lnTo>
                    <a:pt x="244675" y="82511"/>
                  </a:lnTo>
                  <a:lnTo>
                    <a:pt x="244407" y="80354"/>
                  </a:lnTo>
                  <a:lnTo>
                    <a:pt x="242533" y="66570"/>
                  </a:lnTo>
                  <a:lnTo>
                    <a:pt x="237881" y="56115"/>
                  </a:lnTo>
                  <a:close/>
                </a:path>
                <a:path w="489584" h="417194">
                  <a:moveTo>
                    <a:pt x="147258" y="56115"/>
                  </a:moveTo>
                  <a:lnTo>
                    <a:pt x="111543" y="56115"/>
                  </a:lnTo>
                  <a:lnTo>
                    <a:pt x="125095" y="58707"/>
                  </a:lnTo>
                  <a:lnTo>
                    <a:pt x="133270" y="68181"/>
                  </a:lnTo>
                  <a:lnTo>
                    <a:pt x="133156" y="88125"/>
                  </a:lnTo>
                  <a:lnTo>
                    <a:pt x="129151" y="101166"/>
                  </a:lnTo>
                  <a:lnTo>
                    <a:pt x="122511" y="107737"/>
                  </a:lnTo>
                  <a:lnTo>
                    <a:pt x="147045" y="107737"/>
                  </a:lnTo>
                  <a:lnTo>
                    <a:pt x="151851" y="97145"/>
                  </a:lnTo>
                  <a:lnTo>
                    <a:pt x="154047" y="82511"/>
                  </a:lnTo>
                  <a:lnTo>
                    <a:pt x="153780" y="80354"/>
                  </a:lnTo>
                  <a:lnTo>
                    <a:pt x="151908" y="66570"/>
                  </a:lnTo>
                  <a:lnTo>
                    <a:pt x="147258" y="56115"/>
                  </a:lnTo>
                  <a:close/>
                </a:path>
              </a:pathLst>
            </a:custGeom>
            <a:solidFill>
              <a:srgbClr val="66B675"/>
            </a:solidFill>
          </p:spPr>
          <p:txBody>
            <a:bodyPr wrap="square" lIns="0" tIns="0" rIns="0" bIns="0" rtlCol="0">
              <a:spAutoFit/>
            </a:bodyPr>
            <a:lstStyle/>
            <a:p>
              <a:endParaRPr/>
            </a:p>
          </p:txBody>
        </p:sp>
        <p:sp>
          <p:nvSpPr>
            <p:cNvPr id="27" name="object 25"/>
            <p:cNvSpPr/>
            <p:nvPr/>
          </p:nvSpPr>
          <p:spPr>
            <a:xfrm>
              <a:off x="6874562" y="4003176"/>
              <a:ext cx="15049" cy="10149"/>
            </a:xfrm>
            <a:custGeom>
              <a:avLst/>
              <a:gdLst/>
              <a:ahLst/>
              <a:cxnLst/>
              <a:rect l="l" t="t" r="r" b="b"/>
              <a:pathLst>
                <a:path w="27304" h="18414">
                  <a:moveTo>
                    <a:pt x="0" y="9061"/>
                  </a:moveTo>
                  <a:lnTo>
                    <a:pt x="27177" y="9061"/>
                  </a:lnTo>
                </a:path>
              </a:pathLst>
            </a:custGeom>
            <a:ln w="19392">
              <a:solidFill>
                <a:srgbClr val="66B675"/>
              </a:solidFill>
            </a:ln>
          </p:spPr>
          <p:txBody>
            <a:bodyPr wrap="square" lIns="0" tIns="0" rIns="0" bIns="0" rtlCol="0">
              <a:spAutoFit/>
            </a:bodyPr>
            <a:lstStyle/>
            <a:p>
              <a:endParaRPr/>
            </a:p>
          </p:txBody>
        </p:sp>
        <p:sp>
          <p:nvSpPr>
            <p:cNvPr id="28" name="object 26"/>
            <p:cNvSpPr/>
            <p:nvPr/>
          </p:nvSpPr>
          <p:spPr>
            <a:xfrm>
              <a:off x="6834594" y="4003176"/>
              <a:ext cx="20299" cy="10149"/>
            </a:xfrm>
            <a:custGeom>
              <a:avLst/>
              <a:gdLst/>
              <a:ahLst/>
              <a:cxnLst/>
              <a:rect l="l" t="t" r="r" b="b"/>
              <a:pathLst>
                <a:path w="36829" h="18414">
                  <a:moveTo>
                    <a:pt x="0" y="9061"/>
                  </a:moveTo>
                  <a:lnTo>
                    <a:pt x="36258" y="9061"/>
                  </a:lnTo>
                </a:path>
              </a:pathLst>
            </a:custGeom>
            <a:ln w="19392">
              <a:solidFill>
                <a:srgbClr val="66B675"/>
              </a:solidFill>
            </a:ln>
          </p:spPr>
          <p:txBody>
            <a:bodyPr wrap="square" lIns="0" tIns="0" rIns="0" bIns="0" rtlCol="0">
              <a:spAutoFit/>
            </a:bodyPr>
            <a:lstStyle/>
            <a:p>
              <a:endParaRPr/>
            </a:p>
          </p:txBody>
        </p:sp>
        <p:sp>
          <p:nvSpPr>
            <p:cNvPr id="29" name="object 27"/>
            <p:cNvSpPr/>
            <p:nvPr/>
          </p:nvSpPr>
          <p:spPr>
            <a:xfrm>
              <a:off x="6794627" y="4003176"/>
              <a:ext cx="20299" cy="10149"/>
            </a:xfrm>
            <a:custGeom>
              <a:avLst/>
              <a:gdLst/>
              <a:ahLst/>
              <a:cxnLst/>
              <a:rect l="l" t="t" r="r" b="b"/>
              <a:pathLst>
                <a:path w="36829" h="18414">
                  <a:moveTo>
                    <a:pt x="0" y="9061"/>
                  </a:moveTo>
                  <a:lnTo>
                    <a:pt x="36258" y="9061"/>
                  </a:lnTo>
                </a:path>
              </a:pathLst>
            </a:custGeom>
            <a:ln w="19392">
              <a:solidFill>
                <a:srgbClr val="66B675"/>
              </a:solidFill>
            </a:ln>
          </p:spPr>
          <p:txBody>
            <a:bodyPr wrap="square" lIns="0" tIns="0" rIns="0" bIns="0" rtlCol="0">
              <a:spAutoFit/>
            </a:bodyPr>
            <a:lstStyle/>
            <a:p>
              <a:endParaRPr/>
            </a:p>
          </p:txBody>
        </p:sp>
        <p:sp>
          <p:nvSpPr>
            <p:cNvPr id="30" name="object 28"/>
            <p:cNvSpPr/>
            <p:nvPr/>
          </p:nvSpPr>
          <p:spPr>
            <a:xfrm>
              <a:off x="6754687" y="4003176"/>
              <a:ext cx="20299" cy="10149"/>
            </a:xfrm>
            <a:custGeom>
              <a:avLst/>
              <a:gdLst/>
              <a:ahLst/>
              <a:cxnLst/>
              <a:rect l="l" t="t" r="r" b="b"/>
              <a:pathLst>
                <a:path w="36829" h="18414">
                  <a:moveTo>
                    <a:pt x="0" y="9061"/>
                  </a:moveTo>
                  <a:lnTo>
                    <a:pt x="36245" y="9061"/>
                  </a:lnTo>
                </a:path>
              </a:pathLst>
            </a:custGeom>
            <a:ln w="19392">
              <a:solidFill>
                <a:srgbClr val="66B675"/>
              </a:solidFill>
            </a:ln>
          </p:spPr>
          <p:txBody>
            <a:bodyPr wrap="square" lIns="0" tIns="0" rIns="0" bIns="0" rtlCol="0">
              <a:spAutoFit/>
            </a:bodyPr>
            <a:lstStyle/>
            <a:p>
              <a:endParaRPr/>
            </a:p>
          </p:txBody>
        </p:sp>
        <p:sp>
          <p:nvSpPr>
            <p:cNvPr id="31" name="object 29"/>
            <p:cNvSpPr/>
            <p:nvPr/>
          </p:nvSpPr>
          <p:spPr>
            <a:xfrm>
              <a:off x="6713982" y="4004066"/>
              <a:ext cx="19949" cy="16449"/>
            </a:xfrm>
            <a:custGeom>
              <a:avLst/>
              <a:gdLst/>
              <a:ahLst/>
              <a:cxnLst/>
              <a:rect l="l" t="t" r="r" b="b"/>
              <a:pathLst>
                <a:path w="36195" h="29844">
                  <a:moveTo>
                    <a:pt x="36068" y="0"/>
                  </a:moveTo>
                  <a:lnTo>
                    <a:pt x="23588" y="2798"/>
                  </a:lnTo>
                  <a:lnTo>
                    <a:pt x="11546" y="6918"/>
                  </a:lnTo>
                  <a:lnTo>
                    <a:pt x="0" y="12335"/>
                  </a:lnTo>
                  <a:lnTo>
                    <a:pt x="5867" y="29819"/>
                  </a:lnTo>
                  <a:lnTo>
                    <a:pt x="17304" y="24152"/>
                  </a:lnTo>
                  <a:lnTo>
                    <a:pt x="29334" y="20011"/>
                  </a:lnTo>
                  <a:lnTo>
                    <a:pt x="36068" y="0"/>
                  </a:lnTo>
                  <a:close/>
                </a:path>
              </a:pathLst>
            </a:custGeom>
            <a:solidFill>
              <a:srgbClr val="66B675"/>
            </a:solidFill>
          </p:spPr>
          <p:txBody>
            <a:bodyPr wrap="square" lIns="0" tIns="0" rIns="0" bIns="0" rtlCol="0">
              <a:spAutoFit/>
            </a:bodyPr>
            <a:lstStyle/>
            <a:p>
              <a:endParaRPr/>
            </a:p>
          </p:txBody>
        </p:sp>
        <p:sp>
          <p:nvSpPr>
            <p:cNvPr id="32" name="object 30"/>
            <p:cNvSpPr/>
            <p:nvPr/>
          </p:nvSpPr>
          <p:spPr>
            <a:xfrm>
              <a:off x="6682589" y="4030221"/>
              <a:ext cx="14349" cy="24149"/>
            </a:xfrm>
            <a:custGeom>
              <a:avLst/>
              <a:gdLst/>
              <a:ahLst/>
              <a:cxnLst/>
              <a:rect l="l" t="t" r="r" b="b"/>
              <a:pathLst>
                <a:path w="26034" h="43814">
                  <a:moveTo>
                    <a:pt x="16924" y="0"/>
                  </a:moveTo>
                  <a:lnTo>
                    <a:pt x="10036" y="10789"/>
                  </a:lnTo>
                  <a:lnTo>
                    <a:pt x="4380" y="22208"/>
                  </a:lnTo>
                  <a:lnTo>
                    <a:pt x="0" y="34180"/>
                  </a:lnTo>
                  <a:lnTo>
                    <a:pt x="16111" y="43815"/>
                  </a:lnTo>
                  <a:lnTo>
                    <a:pt x="20090" y="31672"/>
                  </a:lnTo>
                  <a:lnTo>
                    <a:pt x="25559" y="20182"/>
                  </a:lnTo>
                  <a:lnTo>
                    <a:pt x="16924" y="0"/>
                  </a:lnTo>
                  <a:close/>
                </a:path>
              </a:pathLst>
            </a:custGeom>
            <a:solidFill>
              <a:srgbClr val="66B675"/>
            </a:solidFill>
          </p:spPr>
          <p:txBody>
            <a:bodyPr wrap="square" lIns="0" tIns="0" rIns="0" bIns="0" rtlCol="0">
              <a:spAutoFit/>
            </a:bodyPr>
            <a:lstStyle/>
            <a:p>
              <a:endParaRPr/>
            </a:p>
          </p:txBody>
        </p:sp>
        <p:sp>
          <p:nvSpPr>
            <p:cNvPr id="33" name="object 31"/>
            <p:cNvSpPr/>
            <p:nvPr/>
          </p:nvSpPr>
          <p:spPr>
            <a:xfrm>
              <a:off x="6679969" y="4073518"/>
              <a:ext cx="15049" cy="20649"/>
            </a:xfrm>
            <a:custGeom>
              <a:avLst/>
              <a:gdLst/>
              <a:ahLst/>
              <a:cxnLst/>
              <a:rect l="l" t="t" r="r" b="b"/>
              <a:pathLst>
                <a:path w="27304" h="37464">
                  <a:moveTo>
                    <a:pt x="0" y="0"/>
                  </a:moveTo>
                  <a:lnTo>
                    <a:pt x="1726" y="12672"/>
                  </a:lnTo>
                  <a:lnTo>
                    <a:pt x="4815" y="25021"/>
                  </a:lnTo>
                  <a:lnTo>
                    <a:pt x="9245" y="36977"/>
                  </a:lnTo>
                  <a:lnTo>
                    <a:pt x="26746" y="31724"/>
                  </a:lnTo>
                  <a:lnTo>
                    <a:pt x="22193" y="19812"/>
                  </a:lnTo>
                  <a:lnTo>
                    <a:pt x="19207" y="7435"/>
                  </a:lnTo>
                  <a:lnTo>
                    <a:pt x="0" y="0"/>
                  </a:lnTo>
                  <a:close/>
                </a:path>
              </a:pathLst>
            </a:custGeom>
            <a:solidFill>
              <a:srgbClr val="66B675"/>
            </a:solidFill>
          </p:spPr>
          <p:txBody>
            <a:bodyPr wrap="square" lIns="0" tIns="0" rIns="0" bIns="0" rtlCol="0">
              <a:spAutoFit/>
            </a:bodyPr>
            <a:lstStyle/>
            <a:p>
              <a:endParaRPr/>
            </a:p>
          </p:txBody>
        </p:sp>
        <p:sp>
          <p:nvSpPr>
            <p:cNvPr id="34" name="object 32"/>
            <p:cNvSpPr/>
            <p:nvPr/>
          </p:nvSpPr>
          <p:spPr>
            <a:xfrm>
              <a:off x="6701722" y="4109322"/>
              <a:ext cx="24849" cy="18899"/>
            </a:xfrm>
            <a:custGeom>
              <a:avLst/>
              <a:gdLst/>
              <a:ahLst/>
              <a:cxnLst/>
              <a:rect l="l" t="t" r="r" b="b"/>
              <a:pathLst>
                <a:path w="45084" h="34289">
                  <a:moveTo>
                    <a:pt x="12014" y="0"/>
                  </a:moveTo>
                  <a:lnTo>
                    <a:pt x="0" y="13589"/>
                  </a:lnTo>
                  <a:lnTo>
                    <a:pt x="10061" y="21553"/>
                  </a:lnTo>
                  <a:lnTo>
                    <a:pt x="20846" y="28323"/>
                  </a:lnTo>
                  <a:lnTo>
                    <a:pt x="32311" y="33872"/>
                  </a:lnTo>
                  <a:lnTo>
                    <a:pt x="44704" y="19265"/>
                  </a:lnTo>
                  <a:lnTo>
                    <a:pt x="32965" y="14241"/>
                  </a:lnTo>
                  <a:lnTo>
                    <a:pt x="22003" y="7769"/>
                  </a:lnTo>
                  <a:lnTo>
                    <a:pt x="12014" y="0"/>
                  </a:lnTo>
                  <a:close/>
                </a:path>
              </a:pathLst>
            </a:custGeom>
            <a:solidFill>
              <a:srgbClr val="66B675"/>
            </a:solidFill>
          </p:spPr>
          <p:txBody>
            <a:bodyPr wrap="square" lIns="0" tIns="0" rIns="0" bIns="0" rtlCol="0">
              <a:spAutoFit/>
            </a:bodyPr>
            <a:lstStyle/>
            <a:p>
              <a:endParaRPr/>
            </a:p>
          </p:txBody>
        </p:sp>
        <p:sp>
          <p:nvSpPr>
            <p:cNvPr id="35" name="object 33"/>
            <p:cNvSpPr/>
            <p:nvPr/>
          </p:nvSpPr>
          <p:spPr>
            <a:xfrm>
              <a:off x="6744677" y="4123073"/>
              <a:ext cx="20299" cy="10149"/>
            </a:xfrm>
            <a:custGeom>
              <a:avLst/>
              <a:gdLst/>
              <a:ahLst/>
              <a:cxnLst/>
              <a:rect l="l" t="t" r="r" b="b"/>
              <a:pathLst>
                <a:path w="36829" h="18414">
                  <a:moveTo>
                    <a:pt x="0" y="9055"/>
                  </a:moveTo>
                  <a:lnTo>
                    <a:pt x="36283" y="9055"/>
                  </a:lnTo>
                </a:path>
              </a:pathLst>
            </a:custGeom>
            <a:ln w="19380">
              <a:solidFill>
                <a:srgbClr val="66B675"/>
              </a:solidFill>
            </a:ln>
          </p:spPr>
          <p:txBody>
            <a:bodyPr wrap="square" lIns="0" tIns="0" rIns="0" bIns="0" rtlCol="0">
              <a:spAutoFit/>
            </a:bodyPr>
            <a:lstStyle/>
            <a:p>
              <a:endParaRPr/>
            </a:p>
          </p:txBody>
        </p:sp>
        <p:sp>
          <p:nvSpPr>
            <p:cNvPr id="36" name="object 34"/>
            <p:cNvSpPr/>
            <p:nvPr/>
          </p:nvSpPr>
          <p:spPr>
            <a:xfrm>
              <a:off x="6784652" y="4123073"/>
              <a:ext cx="20299" cy="10149"/>
            </a:xfrm>
            <a:custGeom>
              <a:avLst/>
              <a:gdLst/>
              <a:ahLst/>
              <a:cxnLst/>
              <a:rect l="l" t="t" r="r" b="b"/>
              <a:pathLst>
                <a:path w="36829" h="18414">
                  <a:moveTo>
                    <a:pt x="0" y="9055"/>
                  </a:moveTo>
                  <a:lnTo>
                    <a:pt x="36245" y="9055"/>
                  </a:lnTo>
                </a:path>
              </a:pathLst>
            </a:custGeom>
            <a:ln w="19380">
              <a:solidFill>
                <a:srgbClr val="66B675"/>
              </a:solidFill>
            </a:ln>
          </p:spPr>
          <p:txBody>
            <a:bodyPr wrap="square" lIns="0" tIns="0" rIns="0" bIns="0" rtlCol="0">
              <a:spAutoFit/>
            </a:bodyPr>
            <a:lstStyle/>
            <a:p>
              <a:endParaRPr/>
            </a:p>
          </p:txBody>
        </p:sp>
        <p:sp>
          <p:nvSpPr>
            <p:cNvPr id="37" name="object 35"/>
            <p:cNvSpPr/>
            <p:nvPr/>
          </p:nvSpPr>
          <p:spPr>
            <a:xfrm>
              <a:off x="6824606" y="4123073"/>
              <a:ext cx="20299" cy="10149"/>
            </a:xfrm>
            <a:custGeom>
              <a:avLst/>
              <a:gdLst/>
              <a:ahLst/>
              <a:cxnLst/>
              <a:rect l="l" t="t" r="r" b="b"/>
              <a:pathLst>
                <a:path w="36829" h="18414">
                  <a:moveTo>
                    <a:pt x="0" y="9055"/>
                  </a:moveTo>
                  <a:lnTo>
                    <a:pt x="36245" y="9055"/>
                  </a:lnTo>
                </a:path>
              </a:pathLst>
            </a:custGeom>
            <a:ln w="19380">
              <a:solidFill>
                <a:srgbClr val="66B675"/>
              </a:solidFill>
            </a:ln>
          </p:spPr>
          <p:txBody>
            <a:bodyPr wrap="square" lIns="0" tIns="0" rIns="0" bIns="0" rtlCol="0">
              <a:spAutoFit/>
            </a:bodyPr>
            <a:lstStyle/>
            <a:p>
              <a:endParaRPr/>
            </a:p>
          </p:txBody>
        </p:sp>
        <p:sp>
          <p:nvSpPr>
            <p:cNvPr id="38" name="object 36"/>
            <p:cNvSpPr/>
            <p:nvPr/>
          </p:nvSpPr>
          <p:spPr>
            <a:xfrm>
              <a:off x="6864581" y="4123073"/>
              <a:ext cx="20299" cy="10149"/>
            </a:xfrm>
            <a:custGeom>
              <a:avLst/>
              <a:gdLst/>
              <a:ahLst/>
              <a:cxnLst/>
              <a:rect l="l" t="t" r="r" b="b"/>
              <a:pathLst>
                <a:path w="36829" h="18414">
                  <a:moveTo>
                    <a:pt x="0" y="9055"/>
                  </a:moveTo>
                  <a:lnTo>
                    <a:pt x="36220" y="9055"/>
                  </a:lnTo>
                </a:path>
              </a:pathLst>
            </a:custGeom>
            <a:ln w="19380">
              <a:solidFill>
                <a:srgbClr val="66B675"/>
              </a:solidFill>
            </a:ln>
          </p:spPr>
          <p:txBody>
            <a:bodyPr wrap="square" lIns="0" tIns="0" rIns="0" bIns="0" rtlCol="0">
              <a:spAutoFit/>
            </a:bodyPr>
            <a:lstStyle/>
            <a:p>
              <a:endParaRPr/>
            </a:p>
          </p:txBody>
        </p:sp>
        <p:sp>
          <p:nvSpPr>
            <p:cNvPr id="39" name="object 37"/>
            <p:cNvSpPr/>
            <p:nvPr/>
          </p:nvSpPr>
          <p:spPr>
            <a:xfrm>
              <a:off x="6903552" y="4124885"/>
              <a:ext cx="24149" cy="13999"/>
            </a:xfrm>
            <a:custGeom>
              <a:avLst/>
              <a:gdLst/>
              <a:ahLst/>
              <a:cxnLst/>
              <a:rect l="l" t="t" r="r" b="b"/>
              <a:pathLst>
                <a:path w="43815" h="25400">
                  <a:moveTo>
                    <a:pt x="9180" y="0"/>
                  </a:moveTo>
                  <a:lnTo>
                    <a:pt x="0" y="16469"/>
                  </a:lnTo>
                  <a:lnTo>
                    <a:pt x="12303" y="19979"/>
                  </a:lnTo>
                  <a:lnTo>
                    <a:pt x="23837" y="25358"/>
                  </a:lnTo>
                  <a:lnTo>
                    <a:pt x="43510" y="16634"/>
                  </a:lnTo>
                  <a:lnTo>
                    <a:pt x="32752" y="9581"/>
                  </a:lnTo>
                  <a:lnTo>
                    <a:pt x="21288" y="4028"/>
                  </a:lnTo>
                  <a:lnTo>
                    <a:pt x="9180" y="0"/>
                  </a:lnTo>
                  <a:close/>
                </a:path>
              </a:pathLst>
            </a:custGeom>
            <a:solidFill>
              <a:srgbClr val="66B675"/>
            </a:solidFill>
          </p:spPr>
          <p:txBody>
            <a:bodyPr wrap="square" lIns="0" tIns="0" rIns="0" bIns="0" rtlCol="0">
              <a:spAutoFit/>
            </a:bodyPr>
            <a:lstStyle/>
            <a:p>
              <a:endParaRPr/>
            </a:p>
          </p:txBody>
        </p:sp>
        <p:sp>
          <p:nvSpPr>
            <p:cNvPr id="40" name="object 38"/>
            <p:cNvSpPr/>
            <p:nvPr/>
          </p:nvSpPr>
          <p:spPr>
            <a:xfrm>
              <a:off x="6935767" y="4156036"/>
              <a:ext cx="13999" cy="22049"/>
            </a:xfrm>
            <a:custGeom>
              <a:avLst/>
              <a:gdLst/>
              <a:ahLst/>
              <a:cxnLst/>
              <a:rect l="l" t="t" r="r" b="b"/>
              <a:pathLst>
                <a:path w="25400" h="40005">
                  <a:moveTo>
                    <a:pt x="16624" y="0"/>
                  </a:moveTo>
                  <a:lnTo>
                    <a:pt x="0" y="7238"/>
                  </a:lnTo>
                  <a:lnTo>
                    <a:pt x="4174" y="19316"/>
                  </a:lnTo>
                  <a:lnTo>
                    <a:pt x="6386" y="31852"/>
                  </a:lnTo>
                  <a:lnTo>
                    <a:pt x="24879" y="39865"/>
                  </a:lnTo>
                  <a:lnTo>
                    <a:pt x="24075" y="27044"/>
                  </a:lnTo>
                  <a:lnTo>
                    <a:pt x="21664" y="14543"/>
                  </a:lnTo>
                  <a:lnTo>
                    <a:pt x="17648" y="2434"/>
                  </a:lnTo>
                  <a:lnTo>
                    <a:pt x="16624" y="0"/>
                  </a:lnTo>
                  <a:close/>
                </a:path>
              </a:pathLst>
            </a:custGeom>
            <a:solidFill>
              <a:srgbClr val="66B675"/>
            </a:solidFill>
          </p:spPr>
          <p:txBody>
            <a:bodyPr wrap="square" lIns="0" tIns="0" rIns="0" bIns="0" rtlCol="0">
              <a:spAutoFit/>
            </a:bodyPr>
            <a:lstStyle/>
            <a:p>
              <a:endParaRPr/>
            </a:p>
          </p:txBody>
        </p:sp>
        <p:sp>
          <p:nvSpPr>
            <p:cNvPr id="41" name="object 39"/>
            <p:cNvSpPr/>
            <p:nvPr/>
          </p:nvSpPr>
          <p:spPr>
            <a:xfrm>
              <a:off x="6921511" y="4196007"/>
              <a:ext cx="23449" cy="26249"/>
            </a:xfrm>
            <a:custGeom>
              <a:avLst/>
              <a:gdLst/>
              <a:ahLst/>
              <a:cxnLst/>
              <a:rect l="l" t="t" r="r" b="b"/>
              <a:pathLst>
                <a:path w="42545" h="47625">
                  <a:moveTo>
                    <a:pt x="25869" y="0"/>
                  </a:moveTo>
                  <a:lnTo>
                    <a:pt x="19820" y="11297"/>
                  </a:lnTo>
                  <a:lnTo>
                    <a:pt x="12091" y="21503"/>
                  </a:lnTo>
                  <a:lnTo>
                    <a:pt x="2832" y="30406"/>
                  </a:lnTo>
                  <a:lnTo>
                    <a:pt x="0" y="32626"/>
                  </a:lnTo>
                  <a:lnTo>
                    <a:pt x="10896" y="47117"/>
                  </a:lnTo>
                  <a:lnTo>
                    <a:pt x="20639" y="38729"/>
                  </a:lnTo>
                  <a:lnTo>
                    <a:pt x="29229" y="29211"/>
                  </a:lnTo>
                  <a:lnTo>
                    <a:pt x="36543" y="18694"/>
                  </a:lnTo>
                  <a:lnTo>
                    <a:pt x="42458" y="7308"/>
                  </a:lnTo>
                  <a:lnTo>
                    <a:pt x="25869" y="0"/>
                  </a:lnTo>
                  <a:close/>
                </a:path>
              </a:pathLst>
            </a:custGeom>
            <a:solidFill>
              <a:srgbClr val="66B675"/>
            </a:solidFill>
          </p:spPr>
          <p:txBody>
            <a:bodyPr wrap="square" lIns="0" tIns="0" rIns="0" bIns="0" rtlCol="0">
              <a:spAutoFit/>
            </a:bodyPr>
            <a:lstStyle/>
            <a:p>
              <a:endParaRPr/>
            </a:p>
          </p:txBody>
        </p:sp>
        <p:sp>
          <p:nvSpPr>
            <p:cNvPr id="42" name="object 40"/>
            <p:cNvSpPr/>
            <p:nvPr/>
          </p:nvSpPr>
          <p:spPr>
            <a:xfrm>
              <a:off x="6884544" y="4222067"/>
              <a:ext cx="20999" cy="11199"/>
            </a:xfrm>
            <a:custGeom>
              <a:avLst/>
              <a:gdLst/>
              <a:ahLst/>
              <a:cxnLst/>
              <a:rect l="l" t="t" r="r" b="b"/>
              <a:pathLst>
                <a:path w="38100" h="20319">
                  <a:moveTo>
                    <a:pt x="34455" y="0"/>
                  </a:moveTo>
                  <a:lnTo>
                    <a:pt x="29108" y="1092"/>
                  </a:lnTo>
                  <a:lnTo>
                    <a:pt x="23596" y="1638"/>
                  </a:lnTo>
                  <a:lnTo>
                    <a:pt x="0" y="1638"/>
                  </a:lnTo>
                  <a:lnTo>
                    <a:pt x="0" y="19748"/>
                  </a:lnTo>
                  <a:lnTo>
                    <a:pt x="24803" y="19748"/>
                  </a:lnTo>
                  <a:lnTo>
                    <a:pt x="31508" y="19100"/>
                  </a:lnTo>
                  <a:lnTo>
                    <a:pt x="38087" y="17767"/>
                  </a:lnTo>
                  <a:lnTo>
                    <a:pt x="34455" y="0"/>
                  </a:lnTo>
                  <a:close/>
                </a:path>
              </a:pathLst>
            </a:custGeom>
            <a:solidFill>
              <a:srgbClr val="66B675"/>
            </a:solidFill>
          </p:spPr>
          <p:txBody>
            <a:bodyPr wrap="square" lIns="0" tIns="0" rIns="0" bIns="0" rtlCol="0">
              <a:spAutoFit/>
            </a:bodyPr>
            <a:lstStyle/>
            <a:p>
              <a:endParaRPr/>
            </a:p>
          </p:txBody>
        </p:sp>
        <p:sp>
          <p:nvSpPr>
            <p:cNvPr id="43" name="object 41"/>
            <p:cNvSpPr/>
            <p:nvPr/>
          </p:nvSpPr>
          <p:spPr>
            <a:xfrm>
              <a:off x="6844583" y="4222972"/>
              <a:ext cx="20299" cy="10149"/>
            </a:xfrm>
            <a:custGeom>
              <a:avLst/>
              <a:gdLst/>
              <a:ahLst/>
              <a:cxnLst/>
              <a:rect l="l" t="t" r="r" b="b"/>
              <a:pathLst>
                <a:path w="36829" h="18414">
                  <a:moveTo>
                    <a:pt x="0" y="9055"/>
                  </a:moveTo>
                  <a:lnTo>
                    <a:pt x="36283" y="9055"/>
                  </a:lnTo>
                </a:path>
              </a:pathLst>
            </a:custGeom>
            <a:ln w="19380">
              <a:solidFill>
                <a:srgbClr val="66B675"/>
              </a:solidFill>
            </a:ln>
          </p:spPr>
          <p:txBody>
            <a:bodyPr wrap="square" lIns="0" tIns="0" rIns="0" bIns="0" rtlCol="0">
              <a:spAutoFit/>
            </a:bodyPr>
            <a:lstStyle/>
            <a:p>
              <a:endParaRPr/>
            </a:p>
          </p:txBody>
        </p:sp>
        <p:sp>
          <p:nvSpPr>
            <p:cNvPr id="44" name="object 42"/>
            <p:cNvSpPr/>
            <p:nvPr/>
          </p:nvSpPr>
          <p:spPr>
            <a:xfrm>
              <a:off x="6809620" y="4222972"/>
              <a:ext cx="15049" cy="10149"/>
            </a:xfrm>
            <a:custGeom>
              <a:avLst/>
              <a:gdLst/>
              <a:ahLst/>
              <a:cxnLst/>
              <a:rect l="l" t="t" r="r" b="b"/>
              <a:pathLst>
                <a:path w="27304" h="18414">
                  <a:moveTo>
                    <a:pt x="0" y="9055"/>
                  </a:moveTo>
                  <a:lnTo>
                    <a:pt x="27190" y="9055"/>
                  </a:lnTo>
                </a:path>
              </a:pathLst>
            </a:custGeom>
            <a:ln w="19380">
              <a:solidFill>
                <a:srgbClr val="66B675"/>
              </a:solidFill>
            </a:ln>
          </p:spPr>
          <p:txBody>
            <a:bodyPr wrap="square" lIns="0" tIns="0" rIns="0" bIns="0" rtlCol="0">
              <a:spAutoFit/>
            </a:bodyPr>
            <a:lstStyle/>
            <a:p>
              <a:endParaRPr/>
            </a:p>
          </p:txBody>
        </p:sp>
      </p:grpSp>
      <p:grpSp>
        <p:nvGrpSpPr>
          <p:cNvPr id="6" name="Grupa 5"/>
          <p:cNvGrpSpPr/>
          <p:nvPr/>
        </p:nvGrpSpPr>
        <p:grpSpPr>
          <a:xfrm>
            <a:off x="6189926" y="1255469"/>
            <a:ext cx="306323" cy="363928"/>
            <a:chOff x="6648512" y="2935991"/>
            <a:chExt cx="306323" cy="363928"/>
          </a:xfrm>
        </p:grpSpPr>
        <p:sp>
          <p:nvSpPr>
            <p:cNvPr id="45" name="object 43"/>
            <p:cNvSpPr/>
            <p:nvPr/>
          </p:nvSpPr>
          <p:spPr>
            <a:xfrm>
              <a:off x="6727041" y="3028683"/>
              <a:ext cx="162392" cy="271236"/>
            </a:xfrm>
            <a:custGeom>
              <a:avLst/>
              <a:gdLst/>
              <a:ahLst/>
              <a:cxnLst/>
              <a:rect l="l" t="t" r="r" b="b"/>
              <a:pathLst>
                <a:path w="294640" h="492125">
                  <a:moveTo>
                    <a:pt x="149678" y="0"/>
                  </a:moveTo>
                  <a:lnTo>
                    <a:pt x="106790" y="5912"/>
                  </a:lnTo>
                  <a:lnTo>
                    <a:pt x="70256" y="22914"/>
                  </a:lnTo>
                  <a:lnTo>
                    <a:pt x="39666" y="49603"/>
                  </a:lnTo>
                  <a:lnTo>
                    <a:pt x="16709" y="84580"/>
                  </a:lnTo>
                  <a:lnTo>
                    <a:pt x="3075" y="126444"/>
                  </a:lnTo>
                  <a:lnTo>
                    <a:pt x="0" y="157486"/>
                  </a:lnTo>
                  <a:lnTo>
                    <a:pt x="1114" y="170667"/>
                  </a:lnTo>
                  <a:lnTo>
                    <a:pt x="11041" y="208686"/>
                  </a:lnTo>
                  <a:lnTo>
                    <a:pt x="29973" y="242569"/>
                  </a:lnTo>
                  <a:lnTo>
                    <a:pt x="57113" y="270625"/>
                  </a:lnTo>
                  <a:lnTo>
                    <a:pt x="59508" y="272541"/>
                  </a:lnTo>
                  <a:lnTo>
                    <a:pt x="59140" y="291515"/>
                  </a:lnTo>
                  <a:lnTo>
                    <a:pt x="50066" y="301447"/>
                  </a:lnTo>
                  <a:lnTo>
                    <a:pt x="45101" y="312986"/>
                  </a:lnTo>
                  <a:lnTo>
                    <a:pt x="43325" y="327678"/>
                  </a:lnTo>
                  <a:lnTo>
                    <a:pt x="46453" y="340158"/>
                  </a:lnTo>
                  <a:lnTo>
                    <a:pt x="53298" y="351053"/>
                  </a:lnTo>
                  <a:lnTo>
                    <a:pt x="57045" y="355307"/>
                  </a:lnTo>
                  <a:lnTo>
                    <a:pt x="52525" y="360090"/>
                  </a:lnTo>
                  <a:lnTo>
                    <a:pt x="47002" y="368412"/>
                  </a:lnTo>
                  <a:lnTo>
                    <a:pt x="43767" y="380098"/>
                  </a:lnTo>
                  <a:lnTo>
                    <a:pt x="43205" y="396881"/>
                  </a:lnTo>
                  <a:lnTo>
                    <a:pt x="48427" y="409241"/>
                  </a:lnTo>
                  <a:lnTo>
                    <a:pt x="57257" y="419126"/>
                  </a:lnTo>
                  <a:lnTo>
                    <a:pt x="68983" y="425488"/>
                  </a:lnTo>
                  <a:lnTo>
                    <a:pt x="72653" y="426719"/>
                  </a:lnTo>
                  <a:lnTo>
                    <a:pt x="73702" y="433613"/>
                  </a:lnTo>
                  <a:lnTo>
                    <a:pt x="92329" y="470372"/>
                  </a:lnTo>
                  <a:lnTo>
                    <a:pt x="127231" y="490280"/>
                  </a:lnTo>
                  <a:lnTo>
                    <a:pt x="141157" y="491972"/>
                  </a:lnTo>
                  <a:lnTo>
                    <a:pt x="144339" y="491941"/>
                  </a:lnTo>
                  <a:lnTo>
                    <a:pt x="158119" y="490123"/>
                  </a:lnTo>
                  <a:lnTo>
                    <a:pt x="170984" y="485680"/>
                  </a:lnTo>
                  <a:lnTo>
                    <a:pt x="182637" y="478867"/>
                  </a:lnTo>
                  <a:lnTo>
                    <a:pt x="187226" y="474827"/>
                  </a:lnTo>
                  <a:lnTo>
                    <a:pt x="141192" y="474823"/>
                  </a:lnTo>
                  <a:lnTo>
                    <a:pt x="127648" y="472758"/>
                  </a:lnTo>
                  <a:lnTo>
                    <a:pt x="96593" y="448574"/>
                  </a:lnTo>
                  <a:lnTo>
                    <a:pt x="88680" y="427672"/>
                  </a:lnTo>
                  <a:lnTo>
                    <a:pt x="215289" y="427672"/>
                  </a:lnTo>
                  <a:lnTo>
                    <a:pt x="226802" y="422520"/>
                  </a:lnTo>
                  <a:lnTo>
                    <a:pt x="235676" y="413326"/>
                  </a:lnTo>
                  <a:lnTo>
                    <a:pt x="236014" y="412610"/>
                  </a:lnTo>
                  <a:lnTo>
                    <a:pt x="204314" y="412610"/>
                  </a:lnTo>
                  <a:lnTo>
                    <a:pt x="79733" y="410414"/>
                  </a:lnTo>
                  <a:lnTo>
                    <a:pt x="68909" y="406359"/>
                  </a:lnTo>
                  <a:lnTo>
                    <a:pt x="61657" y="396021"/>
                  </a:lnTo>
                  <a:lnTo>
                    <a:pt x="59839" y="379545"/>
                  </a:lnTo>
                  <a:lnTo>
                    <a:pt x="68065" y="368591"/>
                  </a:lnTo>
                  <a:lnTo>
                    <a:pt x="81124" y="364286"/>
                  </a:lnTo>
                  <a:lnTo>
                    <a:pt x="234839" y="364286"/>
                  </a:lnTo>
                  <a:lnTo>
                    <a:pt x="233689" y="362457"/>
                  </a:lnTo>
                  <a:lnTo>
                    <a:pt x="229942" y="358203"/>
                  </a:lnTo>
                  <a:lnTo>
                    <a:pt x="237049" y="349288"/>
                  </a:lnTo>
                  <a:lnTo>
                    <a:pt x="205406" y="349288"/>
                  </a:lnTo>
                  <a:lnTo>
                    <a:pt x="80722" y="347093"/>
                  </a:lnTo>
                  <a:lnTo>
                    <a:pt x="69959" y="343053"/>
                  </a:lnTo>
                  <a:lnTo>
                    <a:pt x="62770" y="332672"/>
                  </a:lnTo>
                  <a:lnTo>
                    <a:pt x="61003" y="316088"/>
                  </a:lnTo>
                  <a:lnTo>
                    <a:pt x="69261" y="305192"/>
                  </a:lnTo>
                  <a:lnTo>
                    <a:pt x="82419" y="300913"/>
                  </a:lnTo>
                  <a:lnTo>
                    <a:pt x="235586" y="300913"/>
                  </a:lnTo>
                  <a:lnTo>
                    <a:pt x="232038" y="296303"/>
                  </a:lnTo>
                  <a:lnTo>
                    <a:pt x="230095" y="294436"/>
                  </a:lnTo>
                  <a:lnTo>
                    <a:pt x="230202" y="286080"/>
                  </a:lnTo>
                  <a:lnTo>
                    <a:pt x="212759" y="286080"/>
                  </a:lnTo>
                  <a:lnTo>
                    <a:pt x="183829" y="285597"/>
                  </a:lnTo>
                  <a:lnTo>
                    <a:pt x="183834" y="285305"/>
                  </a:lnTo>
                  <a:lnTo>
                    <a:pt x="167458" y="285305"/>
                  </a:lnTo>
                  <a:lnTo>
                    <a:pt x="122043" y="284467"/>
                  </a:lnTo>
                  <a:lnTo>
                    <a:pt x="122047" y="284264"/>
                  </a:lnTo>
                  <a:lnTo>
                    <a:pt x="105648" y="284264"/>
                  </a:lnTo>
                  <a:lnTo>
                    <a:pt x="88725" y="283933"/>
                  </a:lnTo>
                  <a:lnTo>
                    <a:pt x="75752" y="283933"/>
                  </a:lnTo>
                  <a:lnTo>
                    <a:pt x="75984" y="267792"/>
                  </a:lnTo>
                  <a:lnTo>
                    <a:pt x="75904" y="265188"/>
                  </a:lnTo>
                  <a:lnTo>
                    <a:pt x="74685" y="262610"/>
                  </a:lnTo>
                  <a:lnTo>
                    <a:pt x="66437" y="256504"/>
                  </a:lnTo>
                  <a:lnTo>
                    <a:pt x="57176" y="248313"/>
                  </a:lnTo>
                  <a:lnTo>
                    <a:pt x="29056" y="207389"/>
                  </a:lnTo>
                  <a:lnTo>
                    <a:pt x="18367" y="168764"/>
                  </a:lnTo>
                  <a:lnTo>
                    <a:pt x="16745" y="139578"/>
                  </a:lnTo>
                  <a:lnTo>
                    <a:pt x="18752" y="125169"/>
                  </a:lnTo>
                  <a:lnTo>
                    <a:pt x="33261" y="85415"/>
                  </a:lnTo>
                  <a:lnTo>
                    <a:pt x="58678" y="52709"/>
                  </a:lnTo>
                  <a:lnTo>
                    <a:pt x="92654" y="29415"/>
                  </a:lnTo>
                  <a:lnTo>
                    <a:pt x="132891" y="17893"/>
                  </a:lnTo>
                  <a:lnTo>
                    <a:pt x="147215" y="17081"/>
                  </a:lnTo>
                  <a:lnTo>
                    <a:pt x="214982" y="17081"/>
                  </a:lnTo>
                  <a:lnTo>
                    <a:pt x="204323" y="11841"/>
                  </a:lnTo>
                  <a:lnTo>
                    <a:pt x="191409" y="6958"/>
                  </a:lnTo>
                  <a:lnTo>
                    <a:pt x="177954" y="3311"/>
                  </a:lnTo>
                  <a:lnTo>
                    <a:pt x="164023" y="969"/>
                  </a:lnTo>
                  <a:lnTo>
                    <a:pt x="149678" y="0"/>
                  </a:lnTo>
                  <a:close/>
                </a:path>
                <a:path w="294640" h="492125">
                  <a:moveTo>
                    <a:pt x="215289" y="427672"/>
                  </a:moveTo>
                  <a:lnTo>
                    <a:pt x="88680" y="427672"/>
                  </a:lnTo>
                  <a:lnTo>
                    <a:pt x="195830" y="429615"/>
                  </a:lnTo>
                  <a:lnTo>
                    <a:pt x="193070" y="437831"/>
                  </a:lnTo>
                  <a:lnTo>
                    <a:pt x="167730" y="468184"/>
                  </a:lnTo>
                  <a:lnTo>
                    <a:pt x="141436" y="474827"/>
                  </a:lnTo>
                  <a:lnTo>
                    <a:pt x="187231" y="474823"/>
                  </a:lnTo>
                  <a:lnTo>
                    <a:pt x="211223" y="432968"/>
                  </a:lnTo>
                  <a:lnTo>
                    <a:pt x="211883" y="429196"/>
                  </a:lnTo>
                  <a:lnTo>
                    <a:pt x="215289" y="427672"/>
                  </a:lnTo>
                  <a:close/>
                </a:path>
                <a:path w="294640" h="492125">
                  <a:moveTo>
                    <a:pt x="234839" y="364286"/>
                  </a:moveTo>
                  <a:lnTo>
                    <a:pt x="81124" y="364286"/>
                  </a:lnTo>
                  <a:lnTo>
                    <a:pt x="206508" y="366429"/>
                  </a:lnTo>
                  <a:lnTo>
                    <a:pt x="217186" y="370592"/>
                  </a:lnTo>
                  <a:lnTo>
                    <a:pt x="224282" y="381012"/>
                  </a:lnTo>
                  <a:lnTo>
                    <a:pt x="225954" y="397587"/>
                  </a:lnTo>
                  <a:lnTo>
                    <a:pt x="217648" y="408380"/>
                  </a:lnTo>
                  <a:lnTo>
                    <a:pt x="204314" y="412610"/>
                  </a:lnTo>
                  <a:lnTo>
                    <a:pt x="236014" y="412610"/>
                  </a:lnTo>
                  <a:lnTo>
                    <a:pt x="241503" y="400954"/>
                  </a:lnTo>
                  <a:lnTo>
                    <a:pt x="243653" y="385828"/>
                  </a:lnTo>
                  <a:lnTo>
                    <a:pt x="240553" y="373373"/>
                  </a:lnTo>
                  <a:lnTo>
                    <a:pt x="234839" y="364286"/>
                  </a:lnTo>
                  <a:close/>
                </a:path>
                <a:path w="294640" h="492125">
                  <a:moveTo>
                    <a:pt x="235586" y="300913"/>
                  </a:moveTo>
                  <a:lnTo>
                    <a:pt x="82419" y="300913"/>
                  </a:lnTo>
                  <a:lnTo>
                    <a:pt x="207535" y="303161"/>
                  </a:lnTo>
                  <a:lnTo>
                    <a:pt x="218248" y="307261"/>
                  </a:lnTo>
                  <a:lnTo>
                    <a:pt x="225360" y="317658"/>
                  </a:lnTo>
                  <a:lnTo>
                    <a:pt x="227051" y="334291"/>
                  </a:lnTo>
                  <a:lnTo>
                    <a:pt x="218741" y="345074"/>
                  </a:lnTo>
                  <a:lnTo>
                    <a:pt x="205406" y="349288"/>
                  </a:lnTo>
                  <a:lnTo>
                    <a:pt x="237049" y="349288"/>
                  </a:lnTo>
                  <a:lnTo>
                    <a:pt x="239476" y="346243"/>
                  </a:lnTo>
                  <a:lnTo>
                    <a:pt x="243233" y="334787"/>
                  </a:lnTo>
                  <a:lnTo>
                    <a:pt x="244224" y="318747"/>
                  </a:lnTo>
                  <a:lnTo>
                    <a:pt x="239948" y="306580"/>
                  </a:lnTo>
                  <a:lnTo>
                    <a:pt x="235586" y="300913"/>
                  </a:lnTo>
                  <a:close/>
                </a:path>
                <a:path w="294640" h="492125">
                  <a:moveTo>
                    <a:pt x="214982" y="17081"/>
                  </a:moveTo>
                  <a:lnTo>
                    <a:pt x="147215" y="17081"/>
                  </a:lnTo>
                  <a:lnTo>
                    <a:pt x="157786" y="17538"/>
                  </a:lnTo>
                  <a:lnTo>
                    <a:pt x="171201" y="19395"/>
                  </a:lnTo>
                  <a:lnTo>
                    <a:pt x="208329" y="33031"/>
                  </a:lnTo>
                  <a:lnTo>
                    <a:pt x="239287" y="57604"/>
                  </a:lnTo>
                  <a:lnTo>
                    <a:pt x="262156" y="91624"/>
                  </a:lnTo>
                  <a:lnTo>
                    <a:pt x="275013" y="133599"/>
                  </a:lnTo>
                  <a:lnTo>
                    <a:pt x="277075" y="165266"/>
                  </a:lnTo>
                  <a:lnTo>
                    <a:pt x="275036" y="178472"/>
                  </a:lnTo>
                  <a:lnTo>
                    <a:pt x="261652" y="215505"/>
                  </a:lnTo>
                  <a:lnTo>
                    <a:pt x="238309" y="246912"/>
                  </a:lnTo>
                  <a:lnTo>
                    <a:pt x="215464" y="265188"/>
                  </a:lnTo>
                  <a:lnTo>
                    <a:pt x="214067" y="267792"/>
                  </a:lnTo>
                  <a:lnTo>
                    <a:pt x="213890" y="279882"/>
                  </a:lnTo>
                  <a:lnTo>
                    <a:pt x="212759" y="286080"/>
                  </a:lnTo>
                  <a:lnTo>
                    <a:pt x="230202" y="286080"/>
                  </a:lnTo>
                  <a:lnTo>
                    <a:pt x="230336" y="275551"/>
                  </a:lnTo>
                  <a:lnTo>
                    <a:pt x="236891" y="270611"/>
                  </a:lnTo>
                  <a:lnTo>
                    <a:pt x="246151" y="262610"/>
                  </a:lnTo>
                  <a:lnTo>
                    <a:pt x="275652" y="223037"/>
                  </a:lnTo>
                  <a:lnTo>
                    <a:pt x="289047" y="185728"/>
                  </a:lnTo>
                  <a:lnTo>
                    <a:pt x="294020" y="142294"/>
                  </a:lnTo>
                  <a:lnTo>
                    <a:pt x="292545" y="127843"/>
                  </a:lnTo>
                  <a:lnTo>
                    <a:pt x="280559" y="87315"/>
                  </a:lnTo>
                  <a:lnTo>
                    <a:pt x="258565" y="52441"/>
                  </a:lnTo>
                  <a:lnTo>
                    <a:pt x="228276" y="25047"/>
                  </a:lnTo>
                  <a:lnTo>
                    <a:pt x="216633" y="17893"/>
                  </a:lnTo>
                  <a:lnTo>
                    <a:pt x="214982" y="17081"/>
                  </a:lnTo>
                  <a:close/>
                </a:path>
                <a:path w="294640" h="492125">
                  <a:moveTo>
                    <a:pt x="204390" y="181190"/>
                  </a:moveTo>
                  <a:lnTo>
                    <a:pt x="200059" y="181190"/>
                  </a:lnTo>
                  <a:lnTo>
                    <a:pt x="198116" y="181990"/>
                  </a:lnTo>
                  <a:lnTo>
                    <a:pt x="171192" y="208686"/>
                  </a:lnTo>
                  <a:lnTo>
                    <a:pt x="169592" y="210248"/>
                  </a:lnTo>
                  <a:lnTo>
                    <a:pt x="168690" y="212420"/>
                  </a:lnTo>
                  <a:lnTo>
                    <a:pt x="167458" y="285305"/>
                  </a:lnTo>
                  <a:lnTo>
                    <a:pt x="183834" y="285305"/>
                  </a:lnTo>
                  <a:lnTo>
                    <a:pt x="184946" y="218566"/>
                  </a:lnTo>
                  <a:lnTo>
                    <a:pt x="211185" y="192620"/>
                  </a:lnTo>
                  <a:lnTo>
                    <a:pt x="211324" y="187172"/>
                  </a:lnTo>
                  <a:lnTo>
                    <a:pt x="206473" y="182092"/>
                  </a:lnTo>
                  <a:lnTo>
                    <a:pt x="204390" y="181190"/>
                  </a:lnTo>
                  <a:close/>
                </a:path>
                <a:path w="294640" h="492125">
                  <a:moveTo>
                    <a:pt x="92833" y="179273"/>
                  </a:moveTo>
                  <a:lnTo>
                    <a:pt x="88490" y="179273"/>
                  </a:lnTo>
                  <a:lnTo>
                    <a:pt x="86509" y="180111"/>
                  </a:lnTo>
                  <a:lnTo>
                    <a:pt x="84473" y="182092"/>
                  </a:lnTo>
                  <a:lnTo>
                    <a:pt x="81632" y="184911"/>
                  </a:lnTo>
                  <a:lnTo>
                    <a:pt x="81505" y="190398"/>
                  </a:lnTo>
                  <a:lnTo>
                    <a:pt x="106829" y="217182"/>
                  </a:lnTo>
                  <a:lnTo>
                    <a:pt x="105648" y="284264"/>
                  </a:lnTo>
                  <a:lnTo>
                    <a:pt x="122047" y="284264"/>
                  </a:lnTo>
                  <a:lnTo>
                    <a:pt x="123207" y="220458"/>
                  </a:lnTo>
                  <a:lnTo>
                    <a:pt x="123334" y="212420"/>
                  </a:lnTo>
                  <a:lnTo>
                    <a:pt x="123216" y="211304"/>
                  </a:lnTo>
                  <a:lnTo>
                    <a:pt x="122500" y="209461"/>
                  </a:lnTo>
                  <a:lnTo>
                    <a:pt x="96415" y="181787"/>
                  </a:lnTo>
                  <a:lnTo>
                    <a:pt x="94916" y="180174"/>
                  </a:lnTo>
                  <a:lnTo>
                    <a:pt x="92833" y="179273"/>
                  </a:lnTo>
                  <a:close/>
                </a:path>
                <a:path w="294640" h="492125">
                  <a:moveTo>
                    <a:pt x="82216" y="283806"/>
                  </a:moveTo>
                  <a:lnTo>
                    <a:pt x="75752" y="283933"/>
                  </a:lnTo>
                  <a:lnTo>
                    <a:pt x="88725" y="283933"/>
                  </a:lnTo>
                  <a:lnTo>
                    <a:pt x="82216" y="283806"/>
                  </a:lnTo>
                  <a:close/>
                </a:path>
              </a:pathLst>
            </a:custGeom>
            <a:solidFill>
              <a:srgbClr val="66B675"/>
            </a:solidFill>
          </p:spPr>
          <p:txBody>
            <a:bodyPr wrap="square" lIns="0" tIns="0" rIns="0" bIns="0" rtlCol="0">
              <a:spAutoFit/>
            </a:bodyPr>
            <a:lstStyle/>
            <a:p>
              <a:endParaRPr/>
            </a:p>
          </p:txBody>
        </p:sp>
        <p:sp>
          <p:nvSpPr>
            <p:cNvPr id="46" name="object 44"/>
            <p:cNvSpPr/>
            <p:nvPr/>
          </p:nvSpPr>
          <p:spPr>
            <a:xfrm>
              <a:off x="6897439" y="3022885"/>
              <a:ext cx="57396" cy="47248"/>
            </a:xfrm>
            <a:custGeom>
              <a:avLst/>
              <a:gdLst/>
              <a:ahLst/>
              <a:cxnLst/>
              <a:rect l="l" t="t" r="r" b="b"/>
              <a:pathLst>
                <a:path w="104140" h="85725">
                  <a:moveTo>
                    <a:pt x="86283" y="0"/>
                  </a:moveTo>
                  <a:lnTo>
                    <a:pt x="1168" y="64503"/>
                  </a:lnTo>
                  <a:lnTo>
                    <a:pt x="0" y="72821"/>
                  </a:lnTo>
                  <a:lnTo>
                    <a:pt x="8877" y="84505"/>
                  </a:lnTo>
                  <a:lnTo>
                    <a:pt x="17233" y="85674"/>
                  </a:lnTo>
                  <a:lnTo>
                    <a:pt x="102374" y="21221"/>
                  </a:lnTo>
                  <a:lnTo>
                    <a:pt x="103581" y="12839"/>
                  </a:lnTo>
                  <a:lnTo>
                    <a:pt x="99110" y="6972"/>
                  </a:lnTo>
                  <a:lnTo>
                    <a:pt x="94703" y="1130"/>
                  </a:lnTo>
                  <a:lnTo>
                    <a:pt x="86283" y="0"/>
                  </a:lnTo>
                  <a:close/>
                </a:path>
              </a:pathLst>
            </a:custGeom>
            <a:solidFill>
              <a:srgbClr val="66B675"/>
            </a:solidFill>
          </p:spPr>
          <p:txBody>
            <a:bodyPr wrap="square" lIns="0" tIns="0" rIns="0" bIns="0" rtlCol="0">
              <a:spAutoFit/>
            </a:bodyPr>
            <a:lstStyle/>
            <a:p>
              <a:endParaRPr/>
            </a:p>
          </p:txBody>
        </p:sp>
        <p:sp>
          <p:nvSpPr>
            <p:cNvPr id="47" name="object 45"/>
            <p:cNvSpPr/>
            <p:nvPr/>
          </p:nvSpPr>
          <p:spPr>
            <a:xfrm>
              <a:off x="6845137" y="2938817"/>
              <a:ext cx="34998" cy="64047"/>
            </a:xfrm>
            <a:custGeom>
              <a:avLst/>
              <a:gdLst/>
              <a:ahLst/>
              <a:cxnLst/>
              <a:rect l="l" t="t" r="r" b="b"/>
              <a:pathLst>
                <a:path w="63500" h="116204">
                  <a:moveTo>
                    <a:pt x="45770" y="0"/>
                  </a:moveTo>
                  <a:lnTo>
                    <a:pt x="38112" y="3416"/>
                  </a:lnTo>
                  <a:lnTo>
                    <a:pt x="35445" y="10236"/>
                  </a:lnTo>
                  <a:lnTo>
                    <a:pt x="2641" y="96316"/>
                  </a:lnTo>
                  <a:lnTo>
                    <a:pt x="0" y="103187"/>
                  </a:lnTo>
                  <a:lnTo>
                    <a:pt x="3416" y="110959"/>
                  </a:lnTo>
                  <a:lnTo>
                    <a:pt x="17170" y="116141"/>
                  </a:lnTo>
                  <a:lnTo>
                    <a:pt x="24892" y="112712"/>
                  </a:lnTo>
                  <a:lnTo>
                    <a:pt x="60299" y="19761"/>
                  </a:lnTo>
                  <a:lnTo>
                    <a:pt x="62941" y="12915"/>
                  </a:lnTo>
                  <a:lnTo>
                    <a:pt x="59524" y="5143"/>
                  </a:lnTo>
                  <a:lnTo>
                    <a:pt x="45770" y="0"/>
                  </a:lnTo>
                  <a:close/>
                </a:path>
              </a:pathLst>
            </a:custGeom>
            <a:solidFill>
              <a:srgbClr val="66B675"/>
            </a:solidFill>
          </p:spPr>
          <p:txBody>
            <a:bodyPr wrap="square" lIns="0" tIns="0" rIns="0" bIns="0" rtlCol="0">
              <a:spAutoFit/>
            </a:bodyPr>
            <a:lstStyle/>
            <a:p>
              <a:endParaRPr/>
            </a:p>
          </p:txBody>
        </p:sp>
        <p:sp>
          <p:nvSpPr>
            <p:cNvPr id="48" name="object 46"/>
            <p:cNvSpPr/>
            <p:nvPr/>
          </p:nvSpPr>
          <p:spPr>
            <a:xfrm>
              <a:off x="6738234" y="2935991"/>
              <a:ext cx="33248" cy="64747"/>
            </a:xfrm>
            <a:custGeom>
              <a:avLst/>
              <a:gdLst/>
              <a:ahLst/>
              <a:cxnLst/>
              <a:rect l="l" t="t" r="r" b="b"/>
              <a:pathLst>
                <a:path w="60325" h="117475">
                  <a:moveTo>
                    <a:pt x="17576" y="0"/>
                  </a:moveTo>
                  <a:lnTo>
                    <a:pt x="3695" y="4800"/>
                  </a:lnTo>
                  <a:lnTo>
                    <a:pt x="0" y="12395"/>
                  </a:lnTo>
                  <a:lnTo>
                    <a:pt x="2451" y="19316"/>
                  </a:lnTo>
                  <a:lnTo>
                    <a:pt x="32638" y="106375"/>
                  </a:lnTo>
                  <a:lnTo>
                    <a:pt x="35026" y="113309"/>
                  </a:lnTo>
                  <a:lnTo>
                    <a:pt x="42659" y="116954"/>
                  </a:lnTo>
                  <a:lnTo>
                    <a:pt x="56464" y="112179"/>
                  </a:lnTo>
                  <a:lnTo>
                    <a:pt x="60210" y="104571"/>
                  </a:lnTo>
                  <a:lnTo>
                    <a:pt x="57784" y="97662"/>
                  </a:lnTo>
                  <a:lnTo>
                    <a:pt x="25171" y="3657"/>
                  </a:lnTo>
                  <a:lnTo>
                    <a:pt x="17576" y="0"/>
                  </a:lnTo>
                  <a:close/>
                </a:path>
              </a:pathLst>
            </a:custGeom>
            <a:solidFill>
              <a:srgbClr val="66B675"/>
            </a:solidFill>
          </p:spPr>
          <p:txBody>
            <a:bodyPr wrap="square" lIns="0" tIns="0" rIns="0" bIns="0" rtlCol="0">
              <a:spAutoFit/>
            </a:bodyPr>
            <a:lstStyle/>
            <a:p>
              <a:endParaRPr/>
            </a:p>
          </p:txBody>
        </p:sp>
        <p:sp>
          <p:nvSpPr>
            <p:cNvPr id="49" name="object 47"/>
            <p:cNvSpPr/>
            <p:nvPr/>
          </p:nvSpPr>
          <p:spPr>
            <a:xfrm>
              <a:off x="6648512" y="3012921"/>
              <a:ext cx="63347" cy="37448"/>
            </a:xfrm>
            <a:custGeom>
              <a:avLst/>
              <a:gdLst/>
              <a:ahLst/>
              <a:cxnLst/>
              <a:rect l="l" t="t" r="r" b="b"/>
              <a:pathLst>
                <a:path w="114934" h="67945">
                  <a:moveTo>
                    <a:pt x="13779" y="0"/>
                  </a:moveTo>
                  <a:lnTo>
                    <a:pt x="5918" y="3060"/>
                  </a:lnTo>
                  <a:lnTo>
                    <a:pt x="2920" y="9817"/>
                  </a:lnTo>
                  <a:lnTo>
                    <a:pt x="0" y="16471"/>
                  </a:lnTo>
                  <a:lnTo>
                    <a:pt x="3022" y="24333"/>
                  </a:lnTo>
                  <a:lnTo>
                    <a:pt x="9715" y="27406"/>
                  </a:lnTo>
                  <a:lnTo>
                    <a:pt x="100698" y="67627"/>
                  </a:lnTo>
                  <a:lnTo>
                    <a:pt x="108534" y="64566"/>
                  </a:lnTo>
                  <a:lnTo>
                    <a:pt x="111518" y="57823"/>
                  </a:lnTo>
                  <a:lnTo>
                    <a:pt x="114503" y="51181"/>
                  </a:lnTo>
                  <a:lnTo>
                    <a:pt x="111455" y="43332"/>
                  </a:lnTo>
                  <a:lnTo>
                    <a:pt x="20446" y="3060"/>
                  </a:lnTo>
                  <a:lnTo>
                    <a:pt x="13779" y="0"/>
                  </a:lnTo>
                  <a:close/>
                </a:path>
              </a:pathLst>
            </a:custGeom>
            <a:solidFill>
              <a:srgbClr val="66B675"/>
            </a:solidFill>
          </p:spPr>
          <p:txBody>
            <a:bodyPr wrap="square" lIns="0" tIns="0" rIns="0" bIns="0" rtlCol="0">
              <a:spAutoFit/>
            </a:bodyPr>
            <a:lstStyle/>
            <a:p>
              <a:endParaRPr/>
            </a:p>
          </p:txBody>
        </p:sp>
        <p:sp>
          <p:nvSpPr>
            <p:cNvPr id="50" name="object 48"/>
            <p:cNvSpPr/>
            <p:nvPr/>
          </p:nvSpPr>
          <p:spPr>
            <a:xfrm>
              <a:off x="6774239" y="3093630"/>
              <a:ext cx="63697" cy="41998"/>
            </a:xfrm>
            <a:custGeom>
              <a:avLst/>
              <a:gdLst/>
              <a:ahLst/>
              <a:cxnLst/>
              <a:rect l="l" t="t" r="r" b="b"/>
              <a:pathLst>
                <a:path w="115570" h="76200">
                  <a:moveTo>
                    <a:pt x="50425" y="35864"/>
                  </a:moveTo>
                  <a:lnTo>
                    <a:pt x="30810" y="35864"/>
                  </a:lnTo>
                  <a:lnTo>
                    <a:pt x="48107" y="75717"/>
                  </a:lnTo>
                  <a:lnTo>
                    <a:pt x="79550" y="44284"/>
                  </a:lnTo>
                  <a:lnTo>
                    <a:pt x="54076" y="44284"/>
                  </a:lnTo>
                  <a:lnTo>
                    <a:pt x="50425" y="35864"/>
                  </a:lnTo>
                  <a:close/>
                </a:path>
                <a:path w="115570" h="76200">
                  <a:moveTo>
                    <a:pt x="106570" y="38074"/>
                  </a:moveTo>
                  <a:lnTo>
                    <a:pt x="85763" y="38074"/>
                  </a:lnTo>
                  <a:lnTo>
                    <a:pt x="99999" y="62661"/>
                  </a:lnTo>
                  <a:lnTo>
                    <a:pt x="115582" y="53644"/>
                  </a:lnTo>
                  <a:lnTo>
                    <a:pt x="106570" y="38074"/>
                  </a:lnTo>
                  <a:close/>
                </a:path>
                <a:path w="115570" h="76200">
                  <a:moveTo>
                    <a:pt x="34874" y="0"/>
                  </a:moveTo>
                  <a:lnTo>
                    <a:pt x="0" y="47345"/>
                  </a:lnTo>
                  <a:lnTo>
                    <a:pt x="14503" y="58000"/>
                  </a:lnTo>
                  <a:lnTo>
                    <a:pt x="30810" y="35864"/>
                  </a:lnTo>
                  <a:lnTo>
                    <a:pt x="50425" y="35864"/>
                  </a:lnTo>
                  <a:lnTo>
                    <a:pt x="34874" y="0"/>
                  </a:lnTo>
                  <a:close/>
                </a:path>
                <a:path w="115570" h="76200">
                  <a:moveTo>
                    <a:pt x="89611" y="8775"/>
                  </a:moveTo>
                  <a:lnTo>
                    <a:pt x="54076" y="44284"/>
                  </a:lnTo>
                  <a:lnTo>
                    <a:pt x="79550" y="44284"/>
                  </a:lnTo>
                  <a:lnTo>
                    <a:pt x="85763" y="38074"/>
                  </a:lnTo>
                  <a:lnTo>
                    <a:pt x="106570" y="38074"/>
                  </a:lnTo>
                  <a:lnTo>
                    <a:pt x="89611" y="8775"/>
                  </a:lnTo>
                  <a:close/>
                </a:path>
              </a:pathLst>
            </a:custGeom>
            <a:solidFill>
              <a:srgbClr val="66B675"/>
            </a:solidFill>
          </p:spPr>
          <p:txBody>
            <a:bodyPr wrap="square" lIns="0" tIns="0" rIns="0" bIns="0" rtlCol="0">
              <a:spAutoFit/>
            </a:bodyPr>
            <a:lstStyle/>
            <a:p>
              <a:endParaRPr/>
            </a:p>
          </p:txBody>
        </p:sp>
      </p:grpSp>
      <p:sp>
        <p:nvSpPr>
          <p:cNvPr id="51" name="object 49"/>
          <p:cNvSpPr/>
          <p:nvPr/>
        </p:nvSpPr>
        <p:spPr>
          <a:xfrm>
            <a:off x="6204459" y="1710822"/>
            <a:ext cx="317944" cy="413203"/>
          </a:xfrm>
          <a:prstGeom prst="rect">
            <a:avLst/>
          </a:prstGeom>
          <a:blipFill>
            <a:blip r:embed="rId5" cstate="print"/>
            <a:stretch>
              <a:fillRect/>
            </a:stretch>
          </a:blipFill>
        </p:spPr>
        <p:txBody>
          <a:bodyPr wrap="square" lIns="0" tIns="0" rIns="0" bIns="0" rtlCol="0">
            <a:spAutoFit/>
          </a:bodyPr>
          <a:lstStyle/>
          <a:p>
            <a:endParaRPr/>
          </a:p>
        </p:txBody>
      </p:sp>
      <p:sp>
        <p:nvSpPr>
          <p:cNvPr id="58" name="object 17"/>
          <p:cNvSpPr txBox="1"/>
          <p:nvPr/>
        </p:nvSpPr>
        <p:spPr>
          <a:xfrm>
            <a:off x="6660232" y="1295224"/>
            <a:ext cx="1285331" cy="184666"/>
          </a:xfrm>
          <a:prstGeom prst="rect">
            <a:avLst/>
          </a:prstGeom>
        </p:spPr>
        <p:txBody>
          <a:bodyPr vert="horz" wrap="square" lIns="0" tIns="0" rIns="0" bIns="0" rtlCol="0">
            <a:spAutoFit/>
          </a:bodyPr>
          <a:lstStyle/>
          <a:p>
            <a:pPr marL="12700">
              <a:lnSpc>
                <a:spcPct val="100000"/>
              </a:lnSpc>
            </a:pPr>
            <a:r>
              <a:rPr lang="pl-PL" sz="1200" spc="-50" dirty="0">
                <a:solidFill>
                  <a:srgbClr val="4E5350"/>
                </a:solidFill>
                <a:latin typeface="Open Sans Semibold" pitchFamily="34" charset="0"/>
                <a:ea typeface="Open Sans Semibold" pitchFamily="34" charset="0"/>
                <a:cs typeface="Open Sans Semibold" pitchFamily="34" charset="0"/>
              </a:rPr>
              <a:t>ELECTRICITY</a:t>
            </a:r>
            <a:endParaRPr sz="1200" dirty="0">
              <a:solidFill>
                <a:srgbClr val="4E5350"/>
              </a:solidFill>
              <a:latin typeface="Open Sans Semibold" pitchFamily="34" charset="0"/>
              <a:ea typeface="Open Sans Semibold" pitchFamily="34" charset="0"/>
              <a:cs typeface="Open Sans Semibold" pitchFamily="34" charset="0"/>
            </a:endParaRPr>
          </a:p>
        </p:txBody>
      </p:sp>
      <p:sp>
        <p:nvSpPr>
          <p:cNvPr id="60" name="object 66"/>
          <p:cNvSpPr txBox="1"/>
          <p:nvPr/>
        </p:nvSpPr>
        <p:spPr>
          <a:xfrm>
            <a:off x="3291032" y="1619397"/>
            <a:ext cx="1452421" cy="959253"/>
          </a:xfrm>
          <a:prstGeom prst="rect">
            <a:avLst/>
          </a:prstGeom>
        </p:spPr>
        <p:txBody>
          <a:bodyPr vert="horz" wrap="square" lIns="0" tIns="0" rIns="0" bIns="0" rtlCol="0">
            <a:noAutofit/>
          </a:bodyPr>
          <a:lstStyle/>
          <a:p>
            <a:pPr marL="356235" marR="352425" indent="-5080" algn="ctr">
              <a:spcAft>
                <a:spcPts val="400"/>
              </a:spcAft>
            </a:pPr>
            <a:r>
              <a:rPr sz="700" kern="1400" dirty="0">
                <a:solidFill>
                  <a:srgbClr val="4E5250"/>
                </a:solidFill>
                <a:latin typeface="Open Sans Semibold" pitchFamily="34" charset="0"/>
                <a:ea typeface="Open Sans Semibold" pitchFamily="34" charset="0"/>
                <a:cs typeface="Open Sans Semibold" pitchFamily="34" charset="0"/>
              </a:rPr>
              <a:t>pre RDF </a:t>
            </a:r>
            <a:endParaRPr lang="pl-PL" sz="700" kern="1400" dirty="0">
              <a:solidFill>
                <a:srgbClr val="4E5250"/>
              </a:solidFill>
              <a:latin typeface="Open Sans Semibold" pitchFamily="34" charset="0"/>
              <a:ea typeface="Open Sans Semibold" pitchFamily="34" charset="0"/>
              <a:cs typeface="Open Sans Semibold" pitchFamily="34" charset="0"/>
            </a:endParaRPr>
          </a:p>
          <a:p>
            <a:pPr marL="356235" marR="352425" indent="-5080" algn="ctr">
              <a:spcAft>
                <a:spcPts val="400"/>
              </a:spcAft>
            </a:pPr>
            <a:r>
              <a:rPr lang="pl-PL" sz="700" kern="1400" dirty="0" err="1">
                <a:solidFill>
                  <a:srgbClr val="4E5250"/>
                </a:solidFill>
                <a:latin typeface="Open Sans Semibold" pitchFamily="34" charset="0"/>
                <a:ea typeface="Open Sans Semibold" pitchFamily="34" charset="0"/>
                <a:cs typeface="Open Sans Semibold" pitchFamily="34" charset="0"/>
              </a:rPr>
              <a:t>Comminuted</a:t>
            </a:r>
            <a:r>
              <a:rPr lang="pl-PL" sz="700" kern="1400" dirty="0">
                <a:solidFill>
                  <a:srgbClr val="4E5250"/>
                </a:solidFill>
                <a:latin typeface="Open Sans Semibold" pitchFamily="34" charset="0"/>
                <a:ea typeface="Open Sans Semibold" pitchFamily="34" charset="0"/>
                <a:cs typeface="Open Sans Semibold" pitchFamily="34" charset="0"/>
              </a:rPr>
              <a:t> </a:t>
            </a:r>
            <a:r>
              <a:rPr lang="pl-PL" sz="700" kern="1400" dirty="0" err="1">
                <a:solidFill>
                  <a:srgbClr val="4E5250"/>
                </a:solidFill>
                <a:latin typeface="Open Sans Semibold" pitchFamily="34" charset="0"/>
                <a:ea typeface="Open Sans Semibold" pitchFamily="34" charset="0"/>
                <a:cs typeface="Open Sans Semibold" pitchFamily="34" charset="0"/>
              </a:rPr>
              <a:t>large-size</a:t>
            </a:r>
            <a:r>
              <a:rPr lang="pl-PL" sz="700" kern="1400" dirty="0">
                <a:solidFill>
                  <a:srgbClr val="4E5250"/>
                </a:solidFill>
                <a:latin typeface="Open Sans Semibold" pitchFamily="34" charset="0"/>
                <a:ea typeface="Open Sans Semibold" pitchFamily="34" charset="0"/>
                <a:cs typeface="Open Sans Semibold" pitchFamily="34" charset="0"/>
              </a:rPr>
              <a:t> waste</a:t>
            </a:r>
            <a:endParaRPr sz="700" kern="1400" dirty="0">
              <a:latin typeface="Open Sans Semibold" pitchFamily="34" charset="0"/>
              <a:ea typeface="Open Sans Semibold" pitchFamily="34" charset="0"/>
              <a:cs typeface="Open Sans Semibold" pitchFamily="34" charset="0"/>
            </a:endParaRPr>
          </a:p>
          <a:p>
            <a:pPr algn="ctr">
              <a:spcAft>
                <a:spcPts val="400"/>
              </a:spcAft>
            </a:pPr>
            <a:r>
              <a:rPr lang="pl-PL" sz="700" kern="1400" dirty="0" err="1">
                <a:solidFill>
                  <a:srgbClr val="4E5250"/>
                </a:solidFill>
                <a:latin typeface="Open Sans Semibold" pitchFamily="34" charset="0"/>
                <a:ea typeface="Open Sans Semibold" pitchFamily="34" charset="0"/>
                <a:cs typeface="Open Sans Semibold" pitchFamily="34" charset="0"/>
              </a:rPr>
              <a:t>Combustible</a:t>
            </a:r>
            <a:r>
              <a:rPr lang="pl-PL" sz="700" kern="1400" dirty="0">
                <a:solidFill>
                  <a:srgbClr val="4E5250"/>
                </a:solidFill>
                <a:latin typeface="Open Sans Semibold" pitchFamily="34" charset="0"/>
                <a:ea typeface="Open Sans Semibold" pitchFamily="34" charset="0"/>
                <a:cs typeface="Open Sans Semibold" pitchFamily="34" charset="0"/>
              </a:rPr>
              <a:t> </a:t>
            </a:r>
            <a:r>
              <a:rPr lang="pl-PL" sz="700" kern="1400" dirty="0" err="1">
                <a:solidFill>
                  <a:srgbClr val="4E5250"/>
                </a:solidFill>
                <a:latin typeface="Open Sans Semibold" pitchFamily="34" charset="0"/>
                <a:ea typeface="Open Sans Semibold" pitchFamily="34" charset="0"/>
                <a:cs typeface="Open Sans Semibold" pitchFamily="34" charset="0"/>
              </a:rPr>
              <a:t>ballast</a:t>
            </a:r>
            <a:r>
              <a:rPr lang="pl-PL" sz="700" kern="1400" dirty="0">
                <a:solidFill>
                  <a:srgbClr val="4E5250"/>
                </a:solidFill>
                <a:latin typeface="Open Sans Semibold" pitchFamily="34" charset="0"/>
                <a:ea typeface="Open Sans Semibold" pitchFamily="34" charset="0"/>
                <a:cs typeface="Open Sans Semibold" pitchFamily="34" charset="0"/>
              </a:rPr>
              <a:t> </a:t>
            </a:r>
            <a:br>
              <a:rPr lang="pl-PL" sz="700" kern="1400" dirty="0">
                <a:solidFill>
                  <a:srgbClr val="4E5250"/>
                </a:solidFill>
                <a:latin typeface="Open Sans Semibold" pitchFamily="34" charset="0"/>
                <a:ea typeface="Open Sans Semibold" pitchFamily="34" charset="0"/>
                <a:cs typeface="Open Sans Semibold" pitchFamily="34" charset="0"/>
              </a:rPr>
            </a:br>
            <a:r>
              <a:rPr lang="pl-PL" sz="700" kern="1400" dirty="0">
                <a:solidFill>
                  <a:srgbClr val="4E5250"/>
                </a:solidFill>
                <a:latin typeface="Open Sans Semibold" pitchFamily="34" charset="0"/>
                <a:ea typeface="Open Sans Semibold" pitchFamily="34" charset="0"/>
                <a:cs typeface="Open Sans Semibold" pitchFamily="34" charset="0"/>
              </a:rPr>
              <a:t>from </a:t>
            </a:r>
            <a:r>
              <a:rPr lang="pl-PL" sz="700" kern="1400" dirty="0" err="1">
                <a:solidFill>
                  <a:srgbClr val="4E5250"/>
                </a:solidFill>
                <a:latin typeface="Open Sans Semibold" pitchFamily="34" charset="0"/>
                <a:ea typeface="Open Sans Semibold" pitchFamily="34" charset="0"/>
                <a:cs typeface="Open Sans Semibold" pitchFamily="34" charset="0"/>
              </a:rPr>
              <a:t>sorting</a:t>
            </a:r>
            <a:r>
              <a:rPr lang="pl-PL" sz="700" kern="1400" dirty="0">
                <a:solidFill>
                  <a:srgbClr val="4E5250"/>
                </a:solidFill>
                <a:latin typeface="Open Sans Semibold" pitchFamily="34" charset="0"/>
                <a:ea typeface="Open Sans Semibold" pitchFamily="34" charset="0"/>
                <a:cs typeface="Open Sans Semibold" pitchFamily="34" charset="0"/>
              </a:rPr>
              <a:t> plant</a:t>
            </a:r>
          </a:p>
          <a:p>
            <a:pPr algn="ctr">
              <a:spcAft>
                <a:spcPts val="400"/>
              </a:spcAft>
            </a:pPr>
            <a:r>
              <a:rPr lang="pl-PL" sz="700" kern="1400" dirty="0">
                <a:solidFill>
                  <a:srgbClr val="4E5250"/>
                </a:solidFill>
                <a:latin typeface="Open Sans Semibold" pitchFamily="34" charset="0"/>
                <a:ea typeface="Open Sans Semibold" pitchFamily="34" charset="0"/>
                <a:cs typeface="Open Sans Semibold" pitchFamily="34" charset="0"/>
              </a:rPr>
              <a:t>SUBSCREEN </a:t>
            </a:r>
            <a:br>
              <a:rPr lang="pl-PL" sz="700" kern="1400" dirty="0">
                <a:solidFill>
                  <a:srgbClr val="4E5250"/>
                </a:solidFill>
                <a:latin typeface="Open Sans Semibold" pitchFamily="34" charset="0"/>
                <a:ea typeface="Open Sans Semibold" pitchFamily="34" charset="0"/>
                <a:cs typeface="Open Sans Semibold" pitchFamily="34" charset="0"/>
              </a:rPr>
            </a:br>
            <a:r>
              <a:rPr lang="pl-PL" sz="700" kern="1400" dirty="0">
                <a:solidFill>
                  <a:srgbClr val="4E5250"/>
                </a:solidFill>
                <a:latin typeface="Open Sans Semibold" pitchFamily="34" charset="0"/>
                <a:ea typeface="Open Sans Semibold" pitchFamily="34" charset="0"/>
                <a:cs typeface="Open Sans Semibold" pitchFamily="34" charset="0"/>
              </a:rPr>
              <a:t>FRACTION</a:t>
            </a:r>
            <a:endParaRPr lang="pl-PL" sz="700" kern="1400" dirty="0">
              <a:latin typeface="Open Sans Semibold" pitchFamily="34" charset="0"/>
              <a:ea typeface="Open Sans Semibold" pitchFamily="34" charset="0"/>
              <a:cs typeface="Open Sans Semibold" pitchFamily="34" charset="0"/>
            </a:endParaRPr>
          </a:p>
        </p:txBody>
      </p:sp>
      <p:sp>
        <p:nvSpPr>
          <p:cNvPr id="62" name="object 68"/>
          <p:cNvSpPr/>
          <p:nvPr/>
        </p:nvSpPr>
        <p:spPr>
          <a:xfrm>
            <a:off x="3231279" y="2115110"/>
            <a:ext cx="156549" cy="0"/>
          </a:xfrm>
          <a:custGeom>
            <a:avLst/>
            <a:gdLst/>
            <a:ahLst/>
            <a:cxnLst/>
            <a:rect l="l" t="t" r="r" b="b"/>
            <a:pathLst>
              <a:path w="305574">
                <a:moveTo>
                  <a:pt x="0" y="0"/>
                </a:moveTo>
                <a:lnTo>
                  <a:pt x="305574" y="0"/>
                </a:lnTo>
              </a:path>
            </a:pathLst>
          </a:custGeom>
          <a:ln w="25400">
            <a:solidFill>
              <a:srgbClr val="4E5250"/>
            </a:solidFill>
          </a:ln>
        </p:spPr>
        <p:txBody>
          <a:bodyPr wrap="square" lIns="0" tIns="0" rIns="0" bIns="0" rtlCol="0">
            <a:noAutofit/>
          </a:bodyPr>
          <a:lstStyle/>
          <a:p>
            <a:endParaRPr/>
          </a:p>
        </p:txBody>
      </p:sp>
      <p:sp>
        <p:nvSpPr>
          <p:cNvPr id="64" name="Podtytuł 4">
            <a:extLst>
              <a:ext uri="{FF2B5EF4-FFF2-40B4-BE49-F238E27FC236}">
                <a16:creationId xmlns:a16="http://schemas.microsoft.com/office/drawing/2014/main" id="{3C5A49DB-C509-430E-82B1-F70E70264F14}"/>
              </a:ext>
            </a:extLst>
          </p:cNvPr>
          <p:cNvSpPr txBox="1">
            <a:spLocks/>
          </p:cNvSpPr>
          <p:nvPr/>
        </p:nvSpPr>
        <p:spPr>
          <a:xfrm>
            <a:off x="555953" y="1700104"/>
            <a:ext cx="1827648" cy="8991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l-PL" sz="1400" b="1" dirty="0" err="1">
                <a:solidFill>
                  <a:srgbClr val="008F38"/>
                </a:solidFill>
              </a:rPr>
              <a:t>Future</a:t>
            </a:r>
            <a:r>
              <a:rPr lang="pl-PL" sz="1400" b="1" dirty="0">
                <a:solidFill>
                  <a:srgbClr val="008F38"/>
                </a:solidFill>
              </a:rPr>
              <a:t> with </a:t>
            </a:r>
            <a:r>
              <a:rPr lang="pl-PL" sz="1400" b="1" dirty="0" err="1">
                <a:solidFill>
                  <a:srgbClr val="008F38"/>
                </a:solidFill>
              </a:rPr>
              <a:t>an</a:t>
            </a:r>
            <a:r>
              <a:rPr lang="pl-PL" sz="1400" b="1" dirty="0">
                <a:solidFill>
                  <a:srgbClr val="008F38"/>
                </a:solidFill>
              </a:rPr>
              <a:t> </a:t>
            </a:r>
            <a:r>
              <a:rPr lang="pl-PL" sz="1400" b="1" dirty="0" err="1">
                <a:solidFill>
                  <a:srgbClr val="008F38"/>
                </a:solidFill>
              </a:rPr>
              <a:t>operating</a:t>
            </a:r>
            <a:r>
              <a:rPr lang="pl-PL" sz="1400" b="1" dirty="0">
                <a:solidFill>
                  <a:srgbClr val="008F38"/>
                </a:solidFill>
              </a:rPr>
              <a:t> </a:t>
            </a:r>
            <a:r>
              <a:rPr lang="pl-PL" sz="1400" b="1" dirty="0" err="1">
                <a:solidFill>
                  <a:srgbClr val="008F38"/>
                </a:solidFill>
              </a:rPr>
              <a:t>incineration</a:t>
            </a:r>
            <a:r>
              <a:rPr lang="pl-PL" sz="1400" b="1" dirty="0">
                <a:solidFill>
                  <a:srgbClr val="008F38"/>
                </a:solidFill>
              </a:rPr>
              <a:t> plant </a:t>
            </a:r>
          </a:p>
        </p:txBody>
      </p:sp>
      <p:sp>
        <p:nvSpPr>
          <p:cNvPr id="65" name="Prostokąt 64">
            <a:extLst>
              <a:ext uri="{FF2B5EF4-FFF2-40B4-BE49-F238E27FC236}">
                <a16:creationId xmlns:a16="http://schemas.microsoft.com/office/drawing/2014/main" id="{B5D56D3D-71C8-482E-AF84-FE2C6D4C63E4}"/>
              </a:ext>
            </a:extLst>
          </p:cNvPr>
          <p:cNvSpPr/>
          <p:nvPr/>
        </p:nvSpPr>
        <p:spPr>
          <a:xfrm>
            <a:off x="3288756" y="2585129"/>
            <a:ext cx="1324446" cy="252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160 Mg/</a:t>
            </a:r>
            <a:r>
              <a:rPr lang="pl-PL" sz="1050" b="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year</a:t>
            </a:r>
            <a:endParaRPr lang="pl-PL" sz="105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8" name="Grupa 67"/>
          <p:cNvGrpSpPr/>
          <p:nvPr/>
        </p:nvGrpSpPr>
        <p:grpSpPr>
          <a:xfrm>
            <a:off x="4595259" y="2066919"/>
            <a:ext cx="234231" cy="96379"/>
            <a:chOff x="9639300" y="2628099"/>
            <a:chExt cx="457204" cy="188125"/>
          </a:xfrm>
        </p:grpSpPr>
        <p:sp>
          <p:nvSpPr>
            <p:cNvPr id="69" name="object 68"/>
            <p:cNvSpPr/>
            <p:nvPr/>
          </p:nvSpPr>
          <p:spPr>
            <a:xfrm>
              <a:off x="9639300" y="2722165"/>
              <a:ext cx="305574" cy="0"/>
            </a:xfrm>
            <a:custGeom>
              <a:avLst/>
              <a:gdLst/>
              <a:ahLst/>
              <a:cxnLst/>
              <a:rect l="l" t="t" r="r" b="b"/>
              <a:pathLst>
                <a:path w="305574">
                  <a:moveTo>
                    <a:pt x="0" y="0"/>
                  </a:moveTo>
                  <a:lnTo>
                    <a:pt x="305574" y="0"/>
                  </a:lnTo>
                </a:path>
              </a:pathLst>
            </a:custGeom>
            <a:ln w="25400">
              <a:solidFill>
                <a:srgbClr val="4E5250"/>
              </a:solidFill>
            </a:ln>
          </p:spPr>
          <p:txBody>
            <a:bodyPr wrap="square" lIns="0" tIns="0" rIns="0" bIns="0" rtlCol="0">
              <a:noAutofit/>
            </a:bodyPr>
            <a:lstStyle/>
            <a:p>
              <a:endParaRPr/>
            </a:p>
          </p:txBody>
        </p:sp>
        <p:sp>
          <p:nvSpPr>
            <p:cNvPr id="70" name="object 69"/>
            <p:cNvSpPr/>
            <p:nvPr/>
          </p:nvSpPr>
          <p:spPr>
            <a:xfrm>
              <a:off x="9873531" y="2628099"/>
              <a:ext cx="222973" cy="188125"/>
            </a:xfrm>
            <a:custGeom>
              <a:avLst/>
              <a:gdLst/>
              <a:ahLst/>
              <a:cxnLst/>
              <a:rect l="l" t="t" r="r" b="b"/>
              <a:pathLst>
                <a:path w="222973" h="188125">
                  <a:moveTo>
                    <a:pt x="0" y="0"/>
                  </a:moveTo>
                  <a:lnTo>
                    <a:pt x="39954" y="94068"/>
                  </a:lnTo>
                  <a:lnTo>
                    <a:pt x="0" y="188125"/>
                  </a:lnTo>
                  <a:lnTo>
                    <a:pt x="222973" y="94068"/>
                  </a:lnTo>
                  <a:lnTo>
                    <a:pt x="0" y="0"/>
                  </a:lnTo>
                  <a:close/>
                </a:path>
              </a:pathLst>
            </a:custGeom>
            <a:solidFill>
              <a:srgbClr val="4E5250"/>
            </a:solidFill>
          </p:spPr>
          <p:txBody>
            <a:bodyPr wrap="square" lIns="0" tIns="0" rIns="0" bIns="0" rtlCol="0">
              <a:noAutofit/>
            </a:bodyPr>
            <a:lstStyle/>
            <a:p>
              <a:endParaRPr/>
            </a:p>
          </p:txBody>
        </p:sp>
      </p:grpSp>
      <p:sp>
        <p:nvSpPr>
          <p:cNvPr id="72" name="Prostokąt 71">
            <a:extLst>
              <a:ext uri="{FF2B5EF4-FFF2-40B4-BE49-F238E27FC236}">
                <a16:creationId xmlns:a16="http://schemas.microsoft.com/office/drawing/2014/main" id="{B5D56D3D-71C8-482E-AF84-FE2C6D4C63E4}"/>
              </a:ext>
            </a:extLst>
          </p:cNvPr>
          <p:cNvSpPr/>
          <p:nvPr/>
        </p:nvSpPr>
        <p:spPr>
          <a:xfrm>
            <a:off x="2477235" y="1197204"/>
            <a:ext cx="3080014" cy="252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9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Energy </a:t>
            </a:r>
            <a:r>
              <a:rPr lang="pl-PL" sz="900" b="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fraction</a:t>
            </a:r>
            <a:r>
              <a:rPr lang="pl-PL" sz="9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 11MJ/kg</a:t>
            </a:r>
          </a:p>
        </p:txBody>
      </p:sp>
      <p:grpSp>
        <p:nvGrpSpPr>
          <p:cNvPr id="73" name="Grupa 72"/>
          <p:cNvGrpSpPr/>
          <p:nvPr/>
        </p:nvGrpSpPr>
        <p:grpSpPr>
          <a:xfrm>
            <a:off x="7224931" y="2455439"/>
            <a:ext cx="234231" cy="96379"/>
            <a:chOff x="9639300" y="2628099"/>
            <a:chExt cx="457204" cy="188125"/>
          </a:xfrm>
        </p:grpSpPr>
        <p:sp>
          <p:nvSpPr>
            <p:cNvPr id="74" name="object 68"/>
            <p:cNvSpPr/>
            <p:nvPr/>
          </p:nvSpPr>
          <p:spPr>
            <a:xfrm>
              <a:off x="9639300" y="2722165"/>
              <a:ext cx="305574" cy="0"/>
            </a:xfrm>
            <a:custGeom>
              <a:avLst/>
              <a:gdLst/>
              <a:ahLst/>
              <a:cxnLst/>
              <a:rect l="l" t="t" r="r" b="b"/>
              <a:pathLst>
                <a:path w="305574">
                  <a:moveTo>
                    <a:pt x="0" y="0"/>
                  </a:moveTo>
                  <a:lnTo>
                    <a:pt x="305574" y="0"/>
                  </a:lnTo>
                </a:path>
              </a:pathLst>
            </a:custGeom>
            <a:ln w="25400">
              <a:solidFill>
                <a:srgbClr val="4E5250"/>
              </a:solidFill>
            </a:ln>
          </p:spPr>
          <p:txBody>
            <a:bodyPr wrap="square" lIns="0" tIns="0" rIns="0" bIns="0" rtlCol="0">
              <a:noAutofit/>
            </a:bodyPr>
            <a:lstStyle/>
            <a:p>
              <a:endParaRPr/>
            </a:p>
          </p:txBody>
        </p:sp>
        <p:sp>
          <p:nvSpPr>
            <p:cNvPr id="75" name="object 69"/>
            <p:cNvSpPr/>
            <p:nvPr/>
          </p:nvSpPr>
          <p:spPr>
            <a:xfrm>
              <a:off x="9873531" y="2628099"/>
              <a:ext cx="222973" cy="188125"/>
            </a:xfrm>
            <a:custGeom>
              <a:avLst/>
              <a:gdLst/>
              <a:ahLst/>
              <a:cxnLst/>
              <a:rect l="l" t="t" r="r" b="b"/>
              <a:pathLst>
                <a:path w="222973" h="188125">
                  <a:moveTo>
                    <a:pt x="0" y="0"/>
                  </a:moveTo>
                  <a:lnTo>
                    <a:pt x="39954" y="94068"/>
                  </a:lnTo>
                  <a:lnTo>
                    <a:pt x="0" y="188125"/>
                  </a:lnTo>
                  <a:lnTo>
                    <a:pt x="222973" y="94068"/>
                  </a:lnTo>
                  <a:lnTo>
                    <a:pt x="0" y="0"/>
                  </a:lnTo>
                  <a:close/>
                </a:path>
              </a:pathLst>
            </a:custGeom>
            <a:solidFill>
              <a:srgbClr val="4E5250"/>
            </a:solidFill>
          </p:spPr>
          <p:txBody>
            <a:bodyPr wrap="square" lIns="0" tIns="0" rIns="0" bIns="0" rtlCol="0">
              <a:noAutofit/>
            </a:bodyPr>
            <a:lstStyle/>
            <a:p>
              <a:endParaRPr/>
            </a:p>
          </p:txBody>
        </p:sp>
      </p:grpSp>
      <p:graphicFrame>
        <p:nvGraphicFramePr>
          <p:cNvPr id="61" name="Obiekt 60">
            <a:extLst>
              <a:ext uri="{FF2B5EF4-FFF2-40B4-BE49-F238E27FC236}">
                <a16:creationId xmlns:a16="http://schemas.microsoft.com/office/drawing/2014/main" id="{15820855-C586-4BF4-A40A-CDA67A401EDC}"/>
              </a:ext>
            </a:extLst>
          </p:cNvPr>
          <p:cNvGraphicFramePr>
            <a:graphicFrameLocks noChangeAspect="1"/>
          </p:cNvGraphicFramePr>
          <p:nvPr>
            <p:extLst>
              <p:ext uri="{D42A27DB-BD31-4B8C-83A1-F6EECF244321}">
                <p14:modId xmlns:p14="http://schemas.microsoft.com/office/powerpoint/2010/main" val="1960428985"/>
              </p:ext>
            </p:extLst>
          </p:nvPr>
        </p:nvGraphicFramePr>
        <p:xfrm>
          <a:off x="417513" y="3063875"/>
          <a:ext cx="4416425" cy="1504950"/>
        </p:xfrm>
        <a:graphic>
          <a:graphicData uri="http://schemas.openxmlformats.org/presentationml/2006/ole">
            <mc:AlternateContent xmlns:mc="http://schemas.openxmlformats.org/markup-compatibility/2006">
              <mc:Choice xmlns:v="urn:schemas-microsoft-com:vml" Requires="v">
                <p:oleObj name="Arkusz" r:id="rId6" imgW="3409816" imgH="1162037" progId="Excel.Sheet.12">
                  <p:embed/>
                </p:oleObj>
              </mc:Choice>
              <mc:Fallback>
                <p:oleObj name="Arkusz" r:id="rId6" imgW="3409816" imgH="1162037" progId="Excel.Sheet.12">
                  <p:embed/>
                  <p:pic>
                    <p:nvPicPr>
                      <p:cNvPr id="2" name="Obiekt 1">
                        <a:extLst>
                          <a:ext uri="{FF2B5EF4-FFF2-40B4-BE49-F238E27FC236}">
                            <a16:creationId xmlns:a16="http://schemas.microsoft.com/office/drawing/2014/main" id="{A4ABF2F4-135B-455C-BB0C-B3DD51D94F8D}"/>
                          </a:ext>
                        </a:extLst>
                      </p:cNvPr>
                      <p:cNvPicPr>
                        <a:picLocks noChangeAspect="1" noChangeArrowheads="1"/>
                      </p:cNvPicPr>
                      <p:nvPr/>
                    </p:nvPicPr>
                    <p:blipFill>
                      <a:blip r:embed="rId7"/>
                      <a:srcRect/>
                      <a:stretch>
                        <a:fillRect/>
                      </a:stretch>
                    </p:blipFill>
                    <p:spPr bwMode="auto">
                      <a:xfrm>
                        <a:off x="417513" y="3063875"/>
                        <a:ext cx="4416425" cy="1504950"/>
                      </a:xfrm>
                      <a:prstGeom prst="rect">
                        <a:avLst/>
                      </a:prstGeom>
                      <a:solidFill>
                        <a:srgbClr val="FFFFFF"/>
                      </a:solidFill>
                      <a:ln w="9525">
                        <a:solidFill>
                          <a:srgbClr val="000000"/>
                        </a:solidFill>
                        <a:miter lim="800000"/>
                        <a:headEnd/>
                        <a:tailEnd/>
                      </a:ln>
                    </p:spPr>
                  </p:pic>
                </p:oleObj>
              </mc:Fallback>
            </mc:AlternateContent>
          </a:graphicData>
        </a:graphic>
      </p:graphicFrame>
      <p:sp>
        <p:nvSpPr>
          <p:cNvPr id="63" name="Symbol zastępczy zawartości 4">
            <a:extLst>
              <a:ext uri="{FF2B5EF4-FFF2-40B4-BE49-F238E27FC236}">
                <a16:creationId xmlns:a16="http://schemas.microsoft.com/office/drawing/2014/main" id="{8C3F1000-F140-4B33-84B8-CCD069FD772E}"/>
              </a:ext>
            </a:extLst>
          </p:cNvPr>
          <p:cNvSpPr txBox="1">
            <a:spLocks/>
          </p:cNvSpPr>
          <p:nvPr/>
        </p:nvSpPr>
        <p:spPr>
          <a:xfrm>
            <a:off x="6011584" y="3432276"/>
            <a:ext cx="2685560" cy="504056"/>
          </a:xfrm>
          <a:prstGeom prst="rect">
            <a:avLst/>
          </a:prstGeom>
        </p:spPr>
        <p:txBody>
          <a:bodyPr vert="horz" lIns="52940" tIns="26470" rIns="52940" bIns="26470" rtlCol="0">
            <a:normAutofit fontScale="92500"/>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58" defTabSz="529394">
              <a:defRPr/>
            </a:pPr>
            <a:r>
              <a:rPr lang="en-GB" sz="1300" b="1" dirty="0">
                <a:ln w="0"/>
                <a:solidFill>
                  <a:srgbClr val="008F38"/>
                </a:solidFill>
                <a:latin typeface="Open Sans" pitchFamily="34" charset="0"/>
                <a:ea typeface="Open Sans" pitchFamily="34" charset="0"/>
                <a:cs typeface="Open Sans" pitchFamily="34" charset="0"/>
              </a:rPr>
              <a:t>Projected quantity and composition of energy fraction</a:t>
            </a:r>
          </a:p>
        </p:txBody>
      </p:sp>
      <p:sp>
        <p:nvSpPr>
          <p:cNvPr id="71" name="pole tekstowe 70">
            <a:extLst>
              <a:ext uri="{FF2B5EF4-FFF2-40B4-BE49-F238E27FC236}">
                <a16:creationId xmlns:a16="http://schemas.microsoft.com/office/drawing/2014/main" id="{0A846EA2-B50C-48FE-88A6-FD80CF3302B7}"/>
              </a:ext>
            </a:extLst>
          </p:cNvPr>
          <p:cNvSpPr txBox="1"/>
          <p:nvPr/>
        </p:nvSpPr>
        <p:spPr>
          <a:xfrm>
            <a:off x="417554" y="150698"/>
            <a:ext cx="4572000" cy="646331"/>
          </a:xfrm>
          <a:prstGeom prst="rect">
            <a:avLst/>
          </a:prstGeom>
          <a:noFill/>
        </p:spPr>
        <p:txBody>
          <a:bodyPr wrap="square">
            <a:spAutoFit/>
          </a:bodyPr>
          <a:lstStyle/>
          <a:p>
            <a:pPr algn="l"/>
            <a:r>
              <a:rPr lang="en-GB" sz="1800" b="1" dirty="0">
                <a:latin typeface="Open Sans" charset="0"/>
                <a:ea typeface="Open Sans" charset="0"/>
                <a:cs typeface="Open Sans" charset="0"/>
              </a:rPr>
              <a:t>Energy fraction </a:t>
            </a:r>
          </a:p>
          <a:p>
            <a:pPr algn="l"/>
            <a:r>
              <a:rPr lang="en-GB" sz="1800" b="1" dirty="0">
                <a:latin typeface="Open Sans" charset="0"/>
                <a:ea typeface="Open Sans" charset="0"/>
                <a:cs typeface="Open Sans" charset="0"/>
              </a:rPr>
              <a:t>(non-recyclable waste) </a:t>
            </a:r>
            <a:endParaRPr lang="en-GB" sz="1800" dirty="0"/>
          </a:p>
        </p:txBody>
      </p:sp>
    </p:spTree>
    <p:extLst>
      <p:ext uri="{BB962C8B-B14F-4D97-AF65-F5344CB8AC3E}">
        <p14:creationId xmlns:p14="http://schemas.microsoft.com/office/powerpoint/2010/main" val="34261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iekt 3">
            <a:extLst>
              <a:ext uri="{FF2B5EF4-FFF2-40B4-BE49-F238E27FC236}">
                <a16:creationId xmlns:a16="http://schemas.microsoft.com/office/drawing/2014/main" id="{CFF57850-9E76-4829-A264-ED525A77DBA4}"/>
              </a:ext>
            </a:extLst>
          </p:cNvPr>
          <p:cNvGraphicFramePr>
            <a:graphicFrameLocks noChangeAspect="1"/>
          </p:cNvGraphicFramePr>
          <p:nvPr>
            <p:extLst>
              <p:ext uri="{D42A27DB-BD31-4B8C-83A1-F6EECF244321}">
                <p14:modId xmlns:p14="http://schemas.microsoft.com/office/powerpoint/2010/main" val="3326485776"/>
              </p:ext>
            </p:extLst>
          </p:nvPr>
        </p:nvGraphicFramePr>
        <p:xfrm>
          <a:off x="85725" y="1249363"/>
          <a:ext cx="8975725" cy="2276475"/>
        </p:xfrm>
        <a:graphic>
          <a:graphicData uri="http://schemas.openxmlformats.org/presentationml/2006/ole">
            <mc:AlternateContent xmlns:mc="http://schemas.openxmlformats.org/markup-compatibility/2006">
              <mc:Choice xmlns:v="urn:schemas-microsoft-com:vml" Requires="v">
                <p:oleObj name="Arkusz" r:id="rId3" imgW="9512300" imgH="2413000" progId="Excel.Sheet.12">
                  <p:embed/>
                </p:oleObj>
              </mc:Choice>
              <mc:Fallback>
                <p:oleObj name="Arkusz" r:id="rId3" imgW="9512300" imgH="2413000" progId="Excel.Sheet.12">
                  <p:embed/>
                  <p:pic>
                    <p:nvPicPr>
                      <p:cNvPr id="4" name="Obiekt 3">
                        <a:extLst>
                          <a:ext uri="{FF2B5EF4-FFF2-40B4-BE49-F238E27FC236}">
                            <a16:creationId xmlns:a16="http://schemas.microsoft.com/office/drawing/2014/main" id="{CFF57850-9E76-4829-A264-ED525A77DBA4}"/>
                          </a:ext>
                        </a:extLst>
                      </p:cNvPr>
                      <p:cNvPicPr/>
                      <p:nvPr/>
                    </p:nvPicPr>
                    <p:blipFill>
                      <a:blip r:embed="rId4"/>
                      <a:stretch>
                        <a:fillRect/>
                      </a:stretch>
                    </p:blipFill>
                    <p:spPr>
                      <a:xfrm>
                        <a:off x="85725" y="1249363"/>
                        <a:ext cx="8975725" cy="2276475"/>
                      </a:xfrm>
                      <a:prstGeom prst="rect">
                        <a:avLst/>
                      </a:prstGeom>
                    </p:spPr>
                  </p:pic>
                </p:oleObj>
              </mc:Fallback>
            </mc:AlternateContent>
          </a:graphicData>
        </a:graphic>
      </p:graphicFrame>
      <p:sp>
        <p:nvSpPr>
          <p:cNvPr id="7" name="pole tekstowe 6">
            <a:extLst>
              <a:ext uri="{FF2B5EF4-FFF2-40B4-BE49-F238E27FC236}">
                <a16:creationId xmlns:a16="http://schemas.microsoft.com/office/drawing/2014/main" id="{B68731FE-56FF-41EB-9657-0C911AC7D225}"/>
              </a:ext>
            </a:extLst>
          </p:cNvPr>
          <p:cNvSpPr txBox="1"/>
          <p:nvPr/>
        </p:nvSpPr>
        <p:spPr>
          <a:xfrm>
            <a:off x="107504" y="3507854"/>
            <a:ext cx="892899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Increased costs of energy fraction management in the years 2018/2020 – 35 </a:t>
            </a:r>
            <a:r>
              <a:rPr lang="en-GB" sz="1200" b="1" dirty="0">
                <a:solidFill>
                  <a:prstClr val="black"/>
                </a:solidFill>
                <a:latin typeface="Open Sans" panose="020B0604020202020204" charset="0"/>
                <a:ea typeface="Open Sans" panose="020B0604020202020204" charset="0"/>
                <a:cs typeface="Open Sans" panose="020B0604020202020204" charset="0"/>
              </a:rPr>
              <a:t>million</a:t>
            </a:r>
            <a:r>
              <a:rPr kumimoji="0" lang="en-GB" sz="12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 PLN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Costs of energy fraction management in ZTPO – </a:t>
            </a:r>
            <a:r>
              <a:rPr lang="en-GB" sz="1200" dirty="0">
                <a:solidFill>
                  <a:prstClr val="black"/>
                </a:solidFill>
                <a:latin typeface="Open Sans" panose="020B0604020202020204" charset="0"/>
                <a:ea typeface="Open Sans" panose="020B0604020202020204" charset="0"/>
                <a:cs typeface="Open Sans" panose="020B0604020202020204" charset="0"/>
              </a:rPr>
              <a:t>based on the current financial model of the project</a:t>
            </a:r>
            <a:r>
              <a:rPr kumimoji="0" lang="en-GB" sz="12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 (2024-2048)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Forecast based on quantitative data of individual waste streams in ZU </a:t>
            </a:r>
            <a:r>
              <a:rPr lang="en-GB" sz="1200" dirty="0">
                <a:solidFill>
                  <a:prstClr val="black"/>
                </a:solidFill>
                <a:latin typeface="Open Sans" panose="020B0604020202020204" charset="0"/>
                <a:ea typeface="Open Sans" panose="020B0604020202020204" charset="0"/>
                <a:cs typeface="Open Sans" panose="020B0604020202020204" charset="0"/>
              </a:rPr>
              <a:t>in</a:t>
            </a:r>
            <a:r>
              <a:rPr kumimoji="0" lang="en-GB" sz="12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 2019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Costs based on ZU tenders and current environmental fees for landfilling</a:t>
            </a:r>
          </a:p>
        </p:txBody>
      </p:sp>
      <p:sp>
        <p:nvSpPr>
          <p:cNvPr id="9" name="pole tekstowe 8">
            <a:extLst>
              <a:ext uri="{FF2B5EF4-FFF2-40B4-BE49-F238E27FC236}">
                <a16:creationId xmlns:a16="http://schemas.microsoft.com/office/drawing/2014/main" id="{7833B6E4-D208-464D-BEE2-943618FD166D}"/>
              </a:ext>
            </a:extLst>
          </p:cNvPr>
          <p:cNvSpPr txBox="1"/>
          <p:nvPr/>
        </p:nvSpPr>
        <p:spPr>
          <a:xfrm>
            <a:off x="107504" y="111836"/>
            <a:ext cx="8784976"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Projected impact of ZTPO on the energy fraction management costs </a:t>
            </a:r>
            <a:r>
              <a:rPr kumimoji="0" lang="en-GB" sz="24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(theoretical assumptions) on the example of ZU Sp. z o.o. </a:t>
            </a:r>
            <a:endParaRPr kumimoji="0" lang="en-GB" sz="24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cxnSp>
        <p:nvCxnSpPr>
          <p:cNvPr id="10" name="Łącznik prosty ze strzałką 9">
            <a:extLst>
              <a:ext uri="{FF2B5EF4-FFF2-40B4-BE49-F238E27FC236}">
                <a16:creationId xmlns:a16="http://schemas.microsoft.com/office/drawing/2014/main" id="{FFDDC671-C5A3-44AC-9CB6-EE9BAA757598}"/>
              </a:ext>
            </a:extLst>
          </p:cNvPr>
          <p:cNvCxnSpPr>
            <a:cxnSpLocks/>
          </p:cNvCxnSpPr>
          <p:nvPr/>
        </p:nvCxnSpPr>
        <p:spPr>
          <a:xfrm>
            <a:off x="4185252" y="3139102"/>
            <a:ext cx="674780" cy="440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DD6207D7-364A-4287-8F7E-0E28976B566B}"/>
              </a:ext>
            </a:extLst>
          </p:cNvPr>
          <p:cNvCxnSpPr>
            <a:cxnSpLocks/>
          </p:cNvCxnSpPr>
          <p:nvPr/>
        </p:nvCxnSpPr>
        <p:spPr>
          <a:xfrm flipH="1">
            <a:off x="5076056" y="3117517"/>
            <a:ext cx="792088" cy="462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664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Development of a heating network in Gdańsk</a:t>
            </a:r>
          </a:p>
        </p:txBody>
      </p:sp>
      <p:sp>
        <p:nvSpPr>
          <p:cNvPr id="3" name="Prostokąt 2">
            <a:extLst>
              <a:ext uri="{FF2B5EF4-FFF2-40B4-BE49-F238E27FC236}">
                <a16:creationId xmlns:a16="http://schemas.microsoft.com/office/drawing/2014/main" id="{AE850185-D1AB-474C-8B74-2595BA2A73FA}"/>
              </a:ext>
            </a:extLst>
          </p:cNvPr>
          <p:cNvSpPr/>
          <p:nvPr/>
        </p:nvSpPr>
        <p:spPr>
          <a:xfrm>
            <a:off x="497718" y="1152925"/>
            <a:ext cx="2124773"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defTabSz="342900">
              <a:lnSpc>
                <a:spcPct val="90000"/>
              </a:lnSpc>
              <a:defRPr/>
            </a:pPr>
            <a:r>
              <a:rPr lang="en-GB" sz="1200" dirty="0">
                <a:solidFill>
                  <a:srgbClr val="333333"/>
                </a:solidFill>
                <a:latin typeface="Open Sans" pitchFamily="34" charset="0"/>
                <a:ea typeface="Open Sans" pitchFamily="34" charset="0"/>
                <a:cs typeface="Open Sans" pitchFamily="34" charset="0"/>
              </a:rPr>
              <a:t>Total power in the heating network </a:t>
            </a:r>
          </a:p>
          <a:p>
            <a:pPr defTabSz="342900">
              <a:lnSpc>
                <a:spcPct val="90000"/>
              </a:lnSpc>
              <a:defRPr/>
            </a:pPr>
            <a:r>
              <a:rPr lang="en-GB" sz="1200" dirty="0">
                <a:solidFill>
                  <a:srgbClr val="333333"/>
                </a:solidFill>
                <a:latin typeface="Open Sans" pitchFamily="34" charset="0"/>
                <a:ea typeface="Open Sans" pitchFamily="34" charset="0"/>
                <a:cs typeface="Open Sans" pitchFamily="34" charset="0"/>
              </a:rPr>
              <a:t>of the GPEC Group</a:t>
            </a:r>
          </a:p>
          <a:p>
            <a:pPr defTabSz="342900">
              <a:lnSpc>
                <a:spcPct val="90000"/>
              </a:lnSpc>
              <a:defRPr/>
            </a:pPr>
            <a:r>
              <a:rPr lang="en-GB" sz="3600" b="1" dirty="0">
                <a:solidFill>
                  <a:srgbClr val="67A545"/>
                </a:solidFill>
                <a:latin typeface="Open Sans" pitchFamily="34" charset="0"/>
                <a:ea typeface="Open Sans" pitchFamily="34" charset="0"/>
                <a:cs typeface="Open Sans" pitchFamily="34" charset="0"/>
              </a:rPr>
              <a:t>1138 MW</a:t>
            </a:r>
          </a:p>
          <a:p>
            <a:pPr defTabSz="342900">
              <a:lnSpc>
                <a:spcPct val="90000"/>
              </a:lnSpc>
              <a:defRPr/>
            </a:pPr>
            <a:endParaRPr lang="en-GB" sz="4050" dirty="0">
              <a:solidFill>
                <a:srgbClr val="333333"/>
              </a:solidFill>
              <a:latin typeface="Open Sans" pitchFamily="34" charset="0"/>
              <a:ea typeface="Open Sans" pitchFamily="34" charset="0"/>
              <a:cs typeface="Open Sans" pitchFamily="34" charset="0"/>
            </a:endParaRPr>
          </a:p>
        </p:txBody>
      </p:sp>
      <p:graphicFrame>
        <p:nvGraphicFramePr>
          <p:cNvPr id="4" name="Wykres 3">
            <a:extLst>
              <a:ext uri="{FF2B5EF4-FFF2-40B4-BE49-F238E27FC236}">
                <a16:creationId xmlns:a16="http://schemas.microsoft.com/office/drawing/2014/main" id="{F3DE9EB3-E8BD-4307-BBAE-19BE19902BA6}"/>
              </a:ext>
            </a:extLst>
          </p:cNvPr>
          <p:cNvGraphicFramePr/>
          <p:nvPr>
            <p:extLst>
              <p:ext uri="{D42A27DB-BD31-4B8C-83A1-F6EECF244321}">
                <p14:modId xmlns:p14="http://schemas.microsoft.com/office/powerpoint/2010/main" val="3260455708"/>
              </p:ext>
            </p:extLst>
          </p:nvPr>
        </p:nvGraphicFramePr>
        <p:xfrm>
          <a:off x="4336423" y="1582538"/>
          <a:ext cx="4120405" cy="289001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Łącznik prosty 6">
            <a:extLst>
              <a:ext uri="{FF2B5EF4-FFF2-40B4-BE49-F238E27FC236}">
                <a16:creationId xmlns:a16="http://schemas.microsoft.com/office/drawing/2014/main" id="{32B26E72-2D16-4C98-B789-BEDE311DA4EE}"/>
              </a:ext>
            </a:extLst>
          </p:cNvPr>
          <p:cNvCxnSpPr/>
          <p:nvPr/>
        </p:nvCxnSpPr>
        <p:spPr>
          <a:xfrm>
            <a:off x="497718" y="2155063"/>
            <a:ext cx="2124773" cy="0"/>
          </a:xfrm>
          <a:prstGeom prst="line">
            <a:avLst/>
          </a:prstGeom>
          <a:ln>
            <a:solidFill>
              <a:srgbClr val="008F38"/>
            </a:solidFill>
          </a:ln>
        </p:spPr>
        <p:style>
          <a:lnRef idx="1">
            <a:schemeClr val="accent1"/>
          </a:lnRef>
          <a:fillRef idx="0">
            <a:schemeClr val="accent1"/>
          </a:fillRef>
          <a:effectRef idx="0">
            <a:schemeClr val="accent1"/>
          </a:effectRef>
          <a:fontRef idx="minor">
            <a:schemeClr val="tx1"/>
          </a:fontRef>
        </p:style>
      </p:cxnSp>
      <p:graphicFrame>
        <p:nvGraphicFramePr>
          <p:cNvPr id="6" name="Wykres 5">
            <a:extLst>
              <a:ext uri="{FF2B5EF4-FFF2-40B4-BE49-F238E27FC236}">
                <a16:creationId xmlns:a16="http://schemas.microsoft.com/office/drawing/2014/main" id="{144861B6-01EC-4FF3-AB3D-2A6BB67028D8}"/>
              </a:ext>
            </a:extLst>
          </p:cNvPr>
          <p:cNvGraphicFramePr/>
          <p:nvPr>
            <p:extLst>
              <p:ext uri="{D42A27DB-BD31-4B8C-83A1-F6EECF244321}">
                <p14:modId xmlns:p14="http://schemas.microsoft.com/office/powerpoint/2010/main" val="1367509954"/>
              </p:ext>
            </p:extLst>
          </p:nvPr>
        </p:nvGraphicFramePr>
        <p:xfrm>
          <a:off x="3238966" y="1597530"/>
          <a:ext cx="5509498" cy="2875021"/>
        </p:xfrm>
        <a:graphic>
          <a:graphicData uri="http://schemas.openxmlformats.org/drawingml/2006/chart">
            <c:chart xmlns:c="http://schemas.openxmlformats.org/drawingml/2006/chart" xmlns:r="http://schemas.openxmlformats.org/officeDocument/2006/relationships" r:id="rId3"/>
          </a:graphicData>
        </a:graphic>
      </p:graphicFrame>
      <p:sp>
        <p:nvSpPr>
          <p:cNvPr id="7" name="Prostokąt 6">
            <a:extLst>
              <a:ext uri="{FF2B5EF4-FFF2-40B4-BE49-F238E27FC236}">
                <a16:creationId xmlns:a16="http://schemas.microsoft.com/office/drawing/2014/main" id="{21EA3061-BC30-4A43-9F02-8E9F194457D9}"/>
              </a:ext>
            </a:extLst>
          </p:cNvPr>
          <p:cNvSpPr/>
          <p:nvPr/>
        </p:nvSpPr>
        <p:spPr>
          <a:xfrm>
            <a:off x="3237391" y="1016687"/>
            <a:ext cx="3751209" cy="296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defTabSz="342900">
              <a:defRPr/>
            </a:pPr>
            <a:r>
              <a:rPr lang="en-GB" sz="1200" b="1" dirty="0">
                <a:solidFill>
                  <a:srgbClr val="333333"/>
                </a:solidFill>
                <a:latin typeface="Source Sans Pro"/>
              </a:rPr>
              <a:t>NEW CONNECTIONS </a:t>
            </a:r>
            <a:r>
              <a:rPr lang="en-GB" sz="1200" b="1" dirty="0">
                <a:solidFill>
                  <a:srgbClr val="333333"/>
                </a:solidFill>
                <a:latin typeface="Open Sans" pitchFamily="34" charset="0"/>
                <a:ea typeface="Open Sans" pitchFamily="34" charset="0"/>
                <a:cs typeface="Open Sans" pitchFamily="34" charset="0"/>
              </a:rPr>
              <a:t>2014-2020 AND PLANNED IN</a:t>
            </a:r>
            <a:r>
              <a:rPr lang="en-GB" sz="1200" b="1" dirty="0">
                <a:solidFill>
                  <a:srgbClr val="333333"/>
                </a:solidFill>
                <a:latin typeface="Source Sans Pro"/>
              </a:rPr>
              <a:t> 2021</a:t>
            </a:r>
          </a:p>
        </p:txBody>
      </p:sp>
      <p:sp>
        <p:nvSpPr>
          <p:cNvPr id="8" name="Prostokąt 7">
            <a:extLst>
              <a:ext uri="{FF2B5EF4-FFF2-40B4-BE49-F238E27FC236}">
                <a16:creationId xmlns:a16="http://schemas.microsoft.com/office/drawing/2014/main" id="{CE6EC14A-ADD3-4B2C-A599-A1E08015774E}"/>
              </a:ext>
            </a:extLst>
          </p:cNvPr>
          <p:cNvSpPr/>
          <p:nvPr/>
        </p:nvSpPr>
        <p:spPr>
          <a:xfrm>
            <a:off x="467545" y="2351685"/>
            <a:ext cx="2124773"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defTabSz="342900">
              <a:lnSpc>
                <a:spcPct val="90000"/>
              </a:lnSpc>
              <a:defRPr/>
            </a:pPr>
            <a:r>
              <a:rPr lang="en-GB" sz="1200" dirty="0">
                <a:solidFill>
                  <a:srgbClr val="333333"/>
                </a:solidFill>
                <a:latin typeface="Open Sans" pitchFamily="34" charset="0"/>
                <a:ea typeface="Open Sans" pitchFamily="34" charset="0"/>
                <a:cs typeface="Open Sans" pitchFamily="34" charset="0"/>
              </a:rPr>
              <a:t>Number of residents connected</a:t>
            </a:r>
          </a:p>
          <a:p>
            <a:pPr defTabSz="342900">
              <a:lnSpc>
                <a:spcPct val="90000"/>
              </a:lnSpc>
              <a:defRPr/>
            </a:pPr>
            <a:r>
              <a:rPr lang="en-GB" sz="1200" dirty="0">
                <a:solidFill>
                  <a:srgbClr val="333333"/>
                </a:solidFill>
                <a:latin typeface="Open Sans" pitchFamily="34" charset="0"/>
                <a:ea typeface="Open Sans" pitchFamily="34" charset="0"/>
                <a:cs typeface="Open Sans" pitchFamily="34" charset="0"/>
              </a:rPr>
              <a:t>to the GPEC network</a:t>
            </a:r>
          </a:p>
          <a:p>
            <a:pPr defTabSz="342900">
              <a:lnSpc>
                <a:spcPct val="90000"/>
              </a:lnSpc>
              <a:defRPr/>
            </a:pPr>
            <a:r>
              <a:rPr lang="en-GB" sz="3600" b="1" dirty="0">
                <a:solidFill>
                  <a:srgbClr val="67A545"/>
                </a:solidFill>
                <a:latin typeface="Open Sans" pitchFamily="34" charset="0"/>
                <a:ea typeface="Open Sans" pitchFamily="34" charset="0"/>
                <a:cs typeface="Open Sans" pitchFamily="34" charset="0"/>
              </a:rPr>
              <a:t>&gt; 400 000 </a:t>
            </a:r>
          </a:p>
          <a:p>
            <a:pPr defTabSz="342900">
              <a:lnSpc>
                <a:spcPct val="90000"/>
              </a:lnSpc>
              <a:defRPr/>
            </a:pPr>
            <a:endParaRPr lang="en-GB" sz="4050" dirty="0">
              <a:solidFill>
                <a:srgbClr val="333333"/>
              </a:solidFill>
              <a:latin typeface="Open Sans" pitchFamily="34" charset="0"/>
              <a:ea typeface="Open Sans" pitchFamily="34" charset="0"/>
              <a:cs typeface="Open Sans" pitchFamily="34" charset="0"/>
            </a:endParaRPr>
          </a:p>
        </p:txBody>
      </p:sp>
      <p:sp>
        <p:nvSpPr>
          <p:cNvPr id="9" name="pole tekstowe 8">
            <a:extLst>
              <a:ext uri="{FF2B5EF4-FFF2-40B4-BE49-F238E27FC236}">
                <a16:creationId xmlns:a16="http://schemas.microsoft.com/office/drawing/2014/main" id="{B4BA7625-9093-4B2B-9C2F-FF7127C59369}"/>
              </a:ext>
            </a:extLst>
          </p:cNvPr>
          <p:cNvSpPr txBox="1"/>
          <p:nvPr/>
        </p:nvSpPr>
        <p:spPr>
          <a:xfrm>
            <a:off x="8198833" y="4371950"/>
            <a:ext cx="909671" cy="219291"/>
          </a:xfrm>
          <a:prstGeom prst="rect">
            <a:avLst/>
          </a:prstGeom>
          <a:noFill/>
        </p:spPr>
        <p:txBody>
          <a:bodyPr wrap="square" rtlCol="0">
            <a:spAutoFit/>
          </a:bodyPr>
          <a:lstStyle/>
          <a:p>
            <a:pPr defTabSz="342900">
              <a:defRPr/>
            </a:pPr>
            <a:r>
              <a:rPr lang="en-GB" sz="825" b="1" dirty="0">
                <a:solidFill>
                  <a:srgbClr val="C00000"/>
                </a:solidFill>
                <a:latin typeface="Open Sans" pitchFamily="34" charset="0"/>
                <a:ea typeface="Open Sans" pitchFamily="34" charset="0"/>
                <a:cs typeface="Open Sans" pitchFamily="34" charset="0"/>
              </a:rPr>
              <a:t>PLAN</a:t>
            </a:r>
            <a:endParaRPr lang="en-GB" sz="900" b="1" dirty="0">
              <a:solidFill>
                <a:srgbClr val="C00000"/>
              </a:solidFill>
              <a:latin typeface="Open Sans" pitchFamily="34" charset="0"/>
              <a:ea typeface="Open Sans" pitchFamily="34" charset="0"/>
              <a:cs typeface="Open Sans" pitchFamily="34" charset="0"/>
            </a:endParaRPr>
          </a:p>
        </p:txBody>
      </p:sp>
      <p:sp>
        <p:nvSpPr>
          <p:cNvPr id="10" name="pole tekstowe 9">
            <a:extLst>
              <a:ext uri="{FF2B5EF4-FFF2-40B4-BE49-F238E27FC236}">
                <a16:creationId xmlns:a16="http://schemas.microsoft.com/office/drawing/2014/main" id="{070C68B8-D82D-46E1-AE64-1E69850A3F24}"/>
              </a:ext>
            </a:extLst>
          </p:cNvPr>
          <p:cNvSpPr txBox="1"/>
          <p:nvPr/>
        </p:nvSpPr>
        <p:spPr>
          <a:xfrm>
            <a:off x="3130167" y="1373704"/>
            <a:ext cx="1641022" cy="219291"/>
          </a:xfrm>
          <a:prstGeom prst="rect">
            <a:avLst/>
          </a:prstGeom>
          <a:noFill/>
        </p:spPr>
        <p:txBody>
          <a:bodyPr wrap="square" rtlCol="0">
            <a:spAutoFit/>
          </a:bodyPr>
          <a:lstStyle/>
          <a:p>
            <a:pPr defTabSz="342900">
              <a:defRPr/>
            </a:pPr>
            <a:r>
              <a:rPr lang="en-GB" sz="825" dirty="0">
                <a:solidFill>
                  <a:srgbClr val="525252">
                    <a:lumMod val="60000"/>
                    <a:lumOff val="40000"/>
                  </a:srgbClr>
                </a:solidFill>
                <a:latin typeface="Source Sans Pro"/>
              </a:rPr>
              <a:t>[MW]</a:t>
            </a:r>
            <a:endParaRPr lang="en-GB" sz="900" dirty="0">
              <a:solidFill>
                <a:srgbClr val="525252">
                  <a:lumMod val="60000"/>
                  <a:lumOff val="40000"/>
                </a:srgbClr>
              </a:solidFill>
              <a:latin typeface="Source Sans Pro"/>
            </a:endParaRPr>
          </a:p>
        </p:txBody>
      </p:sp>
      <p:sp>
        <p:nvSpPr>
          <p:cNvPr id="11" name="Prostokąt 10">
            <a:extLst>
              <a:ext uri="{FF2B5EF4-FFF2-40B4-BE49-F238E27FC236}">
                <a16:creationId xmlns:a16="http://schemas.microsoft.com/office/drawing/2014/main" id="{EF452557-C904-4E03-B5D4-9FB0E28B09F8}"/>
              </a:ext>
            </a:extLst>
          </p:cNvPr>
          <p:cNvSpPr/>
          <p:nvPr/>
        </p:nvSpPr>
        <p:spPr>
          <a:xfrm>
            <a:off x="480787" y="3627516"/>
            <a:ext cx="2124773"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defTabSz="342900">
              <a:lnSpc>
                <a:spcPct val="90000"/>
              </a:lnSpc>
              <a:defRPr/>
            </a:pPr>
            <a:r>
              <a:rPr lang="en-GB" sz="1200" dirty="0">
                <a:solidFill>
                  <a:srgbClr val="333333"/>
                </a:solidFill>
                <a:latin typeface="Open Sans" pitchFamily="34" charset="0"/>
                <a:ea typeface="Open Sans" pitchFamily="34" charset="0"/>
                <a:cs typeface="Open Sans" pitchFamily="34" charset="0"/>
              </a:rPr>
              <a:t>Investments in the development </a:t>
            </a:r>
            <a:br>
              <a:rPr lang="en-GB" sz="1200" dirty="0">
                <a:solidFill>
                  <a:srgbClr val="333333"/>
                </a:solidFill>
                <a:latin typeface="Open Sans" pitchFamily="34" charset="0"/>
                <a:ea typeface="Open Sans" pitchFamily="34" charset="0"/>
                <a:cs typeface="Open Sans" pitchFamily="34" charset="0"/>
              </a:rPr>
            </a:br>
            <a:r>
              <a:rPr lang="en-GB" sz="1200" dirty="0">
                <a:solidFill>
                  <a:srgbClr val="333333"/>
                </a:solidFill>
                <a:latin typeface="Open Sans" pitchFamily="34" charset="0"/>
                <a:ea typeface="Open Sans" pitchFamily="34" charset="0"/>
                <a:cs typeface="Open Sans" pitchFamily="34" charset="0"/>
              </a:rPr>
              <a:t>of the heating network in 2019</a:t>
            </a:r>
          </a:p>
          <a:p>
            <a:pPr defTabSz="342900">
              <a:lnSpc>
                <a:spcPct val="90000"/>
              </a:lnSpc>
              <a:defRPr/>
            </a:pPr>
            <a:r>
              <a:rPr lang="en-GB" sz="3600" b="1" dirty="0">
                <a:solidFill>
                  <a:srgbClr val="67A545"/>
                </a:solidFill>
                <a:latin typeface="Open Sans" pitchFamily="34" charset="0"/>
                <a:ea typeface="Open Sans" pitchFamily="34" charset="0"/>
                <a:cs typeface="Open Sans" pitchFamily="34" charset="0"/>
              </a:rPr>
              <a:t>49,7 million</a:t>
            </a:r>
            <a:endParaRPr lang="en-GB" sz="3600" dirty="0">
              <a:solidFill>
                <a:srgbClr val="67A545"/>
              </a:solidFill>
              <a:latin typeface="Open Sans" pitchFamily="34" charset="0"/>
              <a:ea typeface="Open Sans" pitchFamily="34" charset="0"/>
              <a:cs typeface="Open Sans" pitchFamily="34" charset="0"/>
            </a:endParaRPr>
          </a:p>
        </p:txBody>
      </p:sp>
      <p:cxnSp>
        <p:nvCxnSpPr>
          <p:cNvPr id="12" name="Łącznik prosty 15">
            <a:extLst>
              <a:ext uri="{FF2B5EF4-FFF2-40B4-BE49-F238E27FC236}">
                <a16:creationId xmlns:a16="http://schemas.microsoft.com/office/drawing/2014/main" id="{EA1593C2-D2BB-49A6-BDCD-2B034E7199B8}"/>
              </a:ext>
            </a:extLst>
          </p:cNvPr>
          <p:cNvCxnSpPr/>
          <p:nvPr/>
        </p:nvCxnSpPr>
        <p:spPr>
          <a:xfrm>
            <a:off x="467544" y="3488623"/>
            <a:ext cx="2154947" cy="0"/>
          </a:xfrm>
          <a:prstGeom prst="line">
            <a:avLst/>
          </a:prstGeom>
          <a:ln>
            <a:solidFill>
              <a:srgbClr val="008F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779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ZTPO </a:t>
            </a:r>
            <a:r>
              <a:rPr lang="pl-PL" dirty="0" err="1"/>
              <a:t>construction</a:t>
            </a:r>
            <a:r>
              <a:rPr lang="pl-PL" dirty="0"/>
              <a:t> </a:t>
            </a:r>
            <a:r>
              <a:rPr lang="pl-PL" dirty="0" err="1"/>
              <a:t>financial</a:t>
            </a:r>
            <a:r>
              <a:rPr lang="pl-PL" dirty="0"/>
              <a:t> </a:t>
            </a:r>
            <a:r>
              <a:rPr lang="pl-PL" dirty="0" err="1"/>
              <a:t>structure</a:t>
            </a:r>
            <a:r>
              <a:rPr lang="pl-PL" dirty="0"/>
              <a:t> </a:t>
            </a:r>
            <a:endParaRPr lang="en-GB" dirty="0"/>
          </a:p>
        </p:txBody>
      </p:sp>
      <p:sp>
        <p:nvSpPr>
          <p:cNvPr id="3" name="Prostokąt 2">
            <a:extLst>
              <a:ext uri="{FF2B5EF4-FFF2-40B4-BE49-F238E27FC236}">
                <a16:creationId xmlns:a16="http://schemas.microsoft.com/office/drawing/2014/main" id="{AE850185-D1AB-474C-8B74-2595BA2A73FA}"/>
              </a:ext>
            </a:extLst>
          </p:cNvPr>
          <p:cNvSpPr/>
          <p:nvPr/>
        </p:nvSpPr>
        <p:spPr>
          <a:xfrm>
            <a:off x="497718" y="1152925"/>
            <a:ext cx="2124773"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defTabSz="342900">
              <a:lnSpc>
                <a:spcPct val="90000"/>
              </a:lnSpc>
              <a:defRPr/>
            </a:pPr>
            <a:endParaRPr lang="en-GB" sz="4050" dirty="0">
              <a:solidFill>
                <a:srgbClr val="333333"/>
              </a:solidFill>
              <a:latin typeface="Open Sans" pitchFamily="34" charset="0"/>
              <a:ea typeface="Open Sans" pitchFamily="34" charset="0"/>
              <a:cs typeface="Open Sans" pitchFamily="34" charset="0"/>
            </a:endParaRPr>
          </a:p>
        </p:txBody>
      </p:sp>
      <p:graphicFrame>
        <p:nvGraphicFramePr>
          <p:cNvPr id="4" name="Wykres 3">
            <a:extLst>
              <a:ext uri="{FF2B5EF4-FFF2-40B4-BE49-F238E27FC236}">
                <a16:creationId xmlns:a16="http://schemas.microsoft.com/office/drawing/2014/main" id="{F3DE9EB3-E8BD-4307-BBAE-19BE19902BA6}"/>
              </a:ext>
            </a:extLst>
          </p:cNvPr>
          <p:cNvGraphicFramePr/>
          <p:nvPr>
            <p:extLst>
              <p:ext uri="{D42A27DB-BD31-4B8C-83A1-F6EECF244321}">
                <p14:modId xmlns:p14="http://schemas.microsoft.com/office/powerpoint/2010/main" val="1140285170"/>
              </p:ext>
            </p:extLst>
          </p:nvPr>
        </p:nvGraphicFramePr>
        <p:xfrm>
          <a:off x="4262635" y="1181165"/>
          <a:ext cx="4874405" cy="2890014"/>
        </p:xfrm>
        <a:graphic>
          <a:graphicData uri="http://schemas.openxmlformats.org/drawingml/2006/chart">
            <c:chart xmlns:c="http://schemas.openxmlformats.org/drawingml/2006/chart" xmlns:r="http://schemas.openxmlformats.org/officeDocument/2006/relationships" r:id="rId3"/>
          </a:graphicData>
        </a:graphic>
      </p:graphicFrame>
      <p:sp>
        <p:nvSpPr>
          <p:cNvPr id="8" name="Prostokąt 7">
            <a:extLst>
              <a:ext uri="{FF2B5EF4-FFF2-40B4-BE49-F238E27FC236}">
                <a16:creationId xmlns:a16="http://schemas.microsoft.com/office/drawing/2014/main" id="{CE6EC14A-ADD3-4B2C-A599-A1E08015774E}"/>
              </a:ext>
            </a:extLst>
          </p:cNvPr>
          <p:cNvSpPr/>
          <p:nvPr/>
        </p:nvSpPr>
        <p:spPr>
          <a:xfrm>
            <a:off x="467545" y="2351685"/>
            <a:ext cx="2124773"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defTabSz="342900">
              <a:lnSpc>
                <a:spcPct val="90000"/>
              </a:lnSpc>
              <a:defRPr/>
            </a:pPr>
            <a:endParaRPr lang="en-GB" sz="4050" dirty="0">
              <a:solidFill>
                <a:srgbClr val="333333"/>
              </a:solidFill>
              <a:latin typeface="Open Sans" pitchFamily="34" charset="0"/>
              <a:ea typeface="Open Sans" pitchFamily="34" charset="0"/>
              <a:cs typeface="Open Sans" pitchFamily="34" charset="0"/>
            </a:endParaRPr>
          </a:p>
        </p:txBody>
      </p:sp>
      <p:sp>
        <p:nvSpPr>
          <p:cNvPr id="11" name="Prostokąt 10">
            <a:extLst>
              <a:ext uri="{FF2B5EF4-FFF2-40B4-BE49-F238E27FC236}">
                <a16:creationId xmlns:a16="http://schemas.microsoft.com/office/drawing/2014/main" id="{EF452557-C904-4E03-B5D4-9FB0E28B09F8}"/>
              </a:ext>
            </a:extLst>
          </p:cNvPr>
          <p:cNvSpPr/>
          <p:nvPr/>
        </p:nvSpPr>
        <p:spPr>
          <a:xfrm>
            <a:off x="480787" y="3627516"/>
            <a:ext cx="2124773"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defTabSz="342900">
              <a:lnSpc>
                <a:spcPct val="90000"/>
              </a:lnSpc>
              <a:defRPr/>
            </a:pPr>
            <a:endParaRPr lang="en-GB" sz="3600" dirty="0">
              <a:solidFill>
                <a:srgbClr val="67A545"/>
              </a:solidFill>
              <a:latin typeface="Open Sans" pitchFamily="34" charset="0"/>
              <a:ea typeface="Open Sans" pitchFamily="34" charset="0"/>
              <a:cs typeface="Open Sans" pitchFamily="34" charset="0"/>
            </a:endParaRPr>
          </a:p>
        </p:txBody>
      </p:sp>
      <p:cxnSp>
        <p:nvCxnSpPr>
          <p:cNvPr id="12" name="Łącznik prosty 15">
            <a:extLst>
              <a:ext uri="{FF2B5EF4-FFF2-40B4-BE49-F238E27FC236}">
                <a16:creationId xmlns:a16="http://schemas.microsoft.com/office/drawing/2014/main" id="{EA1593C2-D2BB-49A6-BDCD-2B034E7199B8}"/>
              </a:ext>
            </a:extLst>
          </p:cNvPr>
          <p:cNvCxnSpPr>
            <a:cxnSpLocks/>
          </p:cNvCxnSpPr>
          <p:nvPr/>
        </p:nvCxnSpPr>
        <p:spPr>
          <a:xfrm>
            <a:off x="3923928" y="915566"/>
            <a:ext cx="0" cy="3528392"/>
          </a:xfrm>
          <a:prstGeom prst="line">
            <a:avLst/>
          </a:prstGeom>
          <a:ln>
            <a:solidFill>
              <a:srgbClr val="008F38"/>
            </a:solidFill>
          </a:ln>
        </p:spPr>
        <p:style>
          <a:lnRef idx="1">
            <a:schemeClr val="accent1"/>
          </a:lnRef>
          <a:fillRef idx="0">
            <a:schemeClr val="accent1"/>
          </a:fillRef>
          <a:effectRef idx="0">
            <a:schemeClr val="accent1"/>
          </a:effectRef>
          <a:fontRef idx="minor">
            <a:schemeClr val="tx1"/>
          </a:fontRef>
        </p:style>
      </p:cxnSp>
      <p:graphicFrame>
        <p:nvGraphicFramePr>
          <p:cNvPr id="15" name="Wykres 14">
            <a:extLst>
              <a:ext uri="{FF2B5EF4-FFF2-40B4-BE49-F238E27FC236}">
                <a16:creationId xmlns:a16="http://schemas.microsoft.com/office/drawing/2014/main" id="{6B5E771D-21A3-4D29-B0A0-A6D0AE5A568D}"/>
              </a:ext>
            </a:extLst>
          </p:cNvPr>
          <p:cNvGraphicFramePr/>
          <p:nvPr>
            <p:extLst>
              <p:ext uri="{D42A27DB-BD31-4B8C-83A1-F6EECF244321}">
                <p14:modId xmlns:p14="http://schemas.microsoft.com/office/powerpoint/2010/main" val="2972527662"/>
              </p:ext>
            </p:extLst>
          </p:nvPr>
        </p:nvGraphicFramePr>
        <p:xfrm>
          <a:off x="35496" y="1181165"/>
          <a:ext cx="3998209" cy="31623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6553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en-GB" dirty="0"/>
              <a:t>Project of connecting ZTPO to the municipal heating network - milestones</a:t>
            </a:r>
          </a:p>
        </p:txBody>
      </p:sp>
      <p:cxnSp>
        <p:nvCxnSpPr>
          <p:cNvPr id="5" name="Łącznik prosty 3">
            <a:extLst>
              <a:ext uri="{FF2B5EF4-FFF2-40B4-BE49-F238E27FC236}">
                <a16:creationId xmlns:a16="http://schemas.microsoft.com/office/drawing/2014/main" id="{C38E2526-EA60-4D93-9AB7-8D71488EB399}"/>
              </a:ext>
            </a:extLst>
          </p:cNvPr>
          <p:cNvCxnSpPr>
            <a:cxnSpLocks/>
          </p:cNvCxnSpPr>
          <p:nvPr/>
        </p:nvCxnSpPr>
        <p:spPr>
          <a:xfrm>
            <a:off x="5004048" y="1059582"/>
            <a:ext cx="0" cy="3312368"/>
          </a:xfrm>
          <a:prstGeom prst="line">
            <a:avLst/>
          </a:prstGeom>
          <a:noFill/>
          <a:ln w="12700" cap="flat" cmpd="sng" algn="ctr">
            <a:solidFill>
              <a:srgbClr val="008F38"/>
            </a:solidFill>
            <a:prstDash val="solid"/>
            <a:miter lim="800000"/>
          </a:ln>
          <a:effectLst/>
        </p:spPr>
      </p:cxnSp>
      <p:sp>
        <p:nvSpPr>
          <p:cNvPr id="6" name="Prostokąt 5">
            <a:extLst>
              <a:ext uri="{FF2B5EF4-FFF2-40B4-BE49-F238E27FC236}">
                <a16:creationId xmlns:a16="http://schemas.microsoft.com/office/drawing/2014/main" id="{AE3BAA18-AAC2-4359-86D9-6311A79FB700}"/>
              </a:ext>
            </a:extLst>
          </p:cNvPr>
          <p:cNvSpPr/>
          <p:nvPr/>
        </p:nvSpPr>
        <p:spPr>
          <a:xfrm>
            <a:off x="5148064" y="1203598"/>
            <a:ext cx="3312368" cy="3240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R="0" lvl="0" algn="l" defTabSz="457200" rtl="0" eaLnBrk="1" fontAlgn="base" latinLnBrk="0" hangingPunct="1">
              <a:lnSpc>
                <a:spcPct val="100000"/>
              </a:lnSpc>
              <a:spcBef>
                <a:spcPct val="0"/>
              </a:spcBef>
              <a:spcAft>
                <a:spcPct val="0"/>
              </a:spcAft>
              <a:buClrTx/>
              <a:buSzTx/>
              <a:tabLst/>
              <a:defRPr/>
            </a:pPr>
            <a:r>
              <a:rPr lang="en-GB" b="1" kern="0" dirty="0">
                <a:solidFill>
                  <a:srgbClr val="E40E2E"/>
                </a:solidFill>
                <a:latin typeface="Open Sans" pitchFamily="34" charset="0"/>
                <a:ea typeface="Open Sans" pitchFamily="34" charset="0"/>
                <a:cs typeface="Open Sans" pitchFamily="34" charset="0"/>
              </a:rPr>
              <a:t>TO DO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srgbClr val="F2F2F2">
                  <a:lumMod val="10000"/>
                </a:srgbClr>
              </a:solidFill>
              <a:effectLst/>
              <a:uLnTx/>
              <a:uFillTx/>
              <a:latin typeface="Open Sans" pitchFamily="34" charset="0"/>
              <a:ea typeface="Open Sans" pitchFamily="34" charset="0"/>
              <a:cs typeface="Open Sans" pitchFamily="34" charset="0"/>
            </a:endParaRPr>
          </a:p>
          <a:p>
            <a:pPr marL="171450" lvl="0" indent="-171450" defTabSz="457200" fontAlgn="base">
              <a:spcBef>
                <a:spcPct val="0"/>
              </a:spcBef>
              <a:spcAft>
                <a:spcPts val="600"/>
              </a:spcAft>
              <a:buFont typeface="Arial" panose="020B0604020202020204" pitchFamily="34" charset="0"/>
              <a:buChar char="•"/>
              <a:defRPr/>
            </a:pPr>
            <a:r>
              <a:rPr lang="en-GB" sz="1200" dirty="0">
                <a:solidFill>
                  <a:schemeClr val="tx1"/>
                </a:solidFill>
                <a:latin typeface="Open Sans" pitchFamily="34" charset="0"/>
                <a:ea typeface="Open Sans" pitchFamily="34" charset="0"/>
                <a:cs typeface="Open Sans" pitchFamily="34" charset="0"/>
              </a:rPr>
              <a:t>Preparation of projects and obtaining construction permits (2021-2022)</a:t>
            </a:r>
          </a:p>
          <a:p>
            <a:pPr marL="171450" lvl="0" indent="-171450" defTabSz="457200" fontAlgn="base">
              <a:spcBef>
                <a:spcPct val="0"/>
              </a:spcBef>
              <a:spcAft>
                <a:spcPts val="600"/>
              </a:spcAft>
              <a:buFont typeface="Arial" panose="020B0604020202020204" pitchFamily="34" charset="0"/>
              <a:buChar char="•"/>
              <a:defRPr/>
            </a:pPr>
            <a:r>
              <a:rPr lang="en-GB" sz="1200" dirty="0">
                <a:solidFill>
                  <a:schemeClr val="tx1"/>
                </a:solidFill>
                <a:latin typeface="Open Sans" pitchFamily="34" charset="0"/>
                <a:ea typeface="Open Sans" pitchFamily="34" charset="0"/>
                <a:cs typeface="Open Sans" pitchFamily="34" charset="0"/>
              </a:rPr>
              <a:t>Preparation of documents for tender and selection of contractors (2021-2022)</a:t>
            </a:r>
          </a:p>
          <a:p>
            <a:pPr marL="171450" indent="-171450" defTabSz="457200" fontAlgn="base">
              <a:spcBef>
                <a:spcPct val="0"/>
              </a:spcBef>
              <a:spcAft>
                <a:spcPts val="600"/>
              </a:spcAft>
              <a:buFont typeface="Arial" panose="020B0604020202020204" pitchFamily="34" charset="0"/>
              <a:buChar char="•"/>
              <a:defRPr/>
            </a:pPr>
            <a:r>
              <a:rPr lang="en-GB" sz="1200" dirty="0">
                <a:solidFill>
                  <a:schemeClr val="tx1"/>
                </a:solidFill>
                <a:latin typeface="Open Sans" pitchFamily="34" charset="0"/>
                <a:ea typeface="Open Sans" pitchFamily="34" charset="0"/>
                <a:cs typeface="Open Sans" pitchFamily="34" charset="0"/>
              </a:rPr>
              <a:t>Construction of heating connection and PBS (2021-2023)</a:t>
            </a:r>
            <a:r>
              <a:rPr lang="en-GB" sz="1200" b="1" dirty="0">
                <a:solidFill>
                  <a:srgbClr val="F2F2F2">
                    <a:lumMod val="10000"/>
                  </a:srgbClr>
                </a:solidFill>
                <a:latin typeface="Open Sans" pitchFamily="34" charset="0"/>
                <a:ea typeface="Open Sans" pitchFamily="34" charset="0"/>
                <a:cs typeface="Open Sans" pitchFamily="34" charset="0"/>
              </a:rPr>
              <a:t> 1,8</a:t>
            </a:r>
            <a:r>
              <a:rPr kumimoji="0" lang="en-GB" sz="1200" b="0" i="0" u="none" strike="noStrike" kern="1200" cap="none" spc="0" normalizeH="0" baseline="0" noProof="0" dirty="0">
                <a:ln>
                  <a:noFill/>
                </a:ln>
                <a:solidFill>
                  <a:srgbClr val="F2F2F2">
                    <a:lumMod val="10000"/>
                  </a:srgbClr>
                </a:solidFill>
                <a:effectLst/>
                <a:uLnTx/>
                <a:uFillTx/>
                <a:latin typeface="Open Sans" pitchFamily="34" charset="0"/>
                <a:ea typeface="Open Sans" pitchFamily="34" charset="0"/>
                <a:cs typeface="Open Sans" pitchFamily="34" charset="0"/>
              </a:rPr>
              <a:t> </a:t>
            </a:r>
            <a:r>
              <a:rPr kumimoji="0" lang="en-GB" sz="1200" b="1" i="0" u="none" strike="noStrike" kern="1200" cap="none" spc="0" normalizeH="0" baseline="0" noProof="0" dirty="0">
                <a:ln>
                  <a:noFill/>
                </a:ln>
                <a:solidFill>
                  <a:srgbClr val="F2F2F2">
                    <a:lumMod val="10000"/>
                  </a:srgbClr>
                </a:solidFill>
                <a:effectLst/>
                <a:uLnTx/>
                <a:uFillTx/>
                <a:latin typeface="Open Sans" pitchFamily="34" charset="0"/>
                <a:ea typeface="Open Sans" pitchFamily="34" charset="0"/>
                <a:cs typeface="Open Sans" pitchFamily="34" charset="0"/>
              </a:rPr>
              <a:t>km</a:t>
            </a:r>
            <a:r>
              <a:rPr kumimoji="0" lang="en-GB" sz="1200" b="0" i="0" u="none" strike="noStrike" kern="1200" cap="none" spc="0" normalizeH="0" baseline="0" noProof="0" dirty="0">
                <a:ln>
                  <a:noFill/>
                </a:ln>
                <a:solidFill>
                  <a:srgbClr val="F2F2F2">
                    <a:lumMod val="10000"/>
                  </a:srgbClr>
                </a:solidFill>
                <a:effectLst/>
                <a:uLnTx/>
                <a:uFillTx/>
                <a:latin typeface="Open Sans" pitchFamily="34" charset="0"/>
                <a:ea typeface="Open Sans" pitchFamily="34" charset="0"/>
                <a:cs typeface="Open Sans" pitchFamily="34" charset="0"/>
              </a:rPr>
              <a:t> of a new network in Gdańsk, </a:t>
            </a:r>
            <a:r>
              <a:rPr lang="en-GB" sz="1200" b="1" dirty="0">
                <a:solidFill>
                  <a:srgbClr val="F2F2F2">
                    <a:lumMod val="10000"/>
                  </a:srgbClr>
                </a:solidFill>
                <a:latin typeface="Open Sans" pitchFamily="34" charset="0"/>
                <a:ea typeface="Open Sans" pitchFamily="34" charset="0"/>
                <a:cs typeface="Open Sans" pitchFamily="34" charset="0"/>
              </a:rPr>
              <a:t>24</a:t>
            </a:r>
            <a:r>
              <a:rPr kumimoji="0" lang="en-GB" sz="1200" b="1" i="0" u="none" strike="noStrike" kern="1200" cap="none" spc="0" normalizeH="0" baseline="0" noProof="0" dirty="0">
                <a:ln>
                  <a:noFill/>
                </a:ln>
                <a:solidFill>
                  <a:srgbClr val="F2F2F2">
                    <a:lumMod val="10000"/>
                  </a:srgbClr>
                </a:solidFill>
                <a:effectLst/>
                <a:uLnTx/>
                <a:uFillTx/>
                <a:latin typeface="Open Sans" pitchFamily="34" charset="0"/>
                <a:ea typeface="Open Sans" pitchFamily="34" charset="0"/>
                <a:cs typeface="Open Sans" pitchFamily="34" charset="0"/>
              </a:rPr>
              <a:t> million PLN </a:t>
            </a:r>
            <a:r>
              <a:rPr lang="en-GB" sz="1200" dirty="0">
                <a:solidFill>
                  <a:srgbClr val="F2F2F2">
                    <a:lumMod val="10000"/>
                  </a:srgbClr>
                </a:solidFill>
                <a:latin typeface="Open Sans" pitchFamily="34" charset="0"/>
                <a:ea typeface="Open Sans" pitchFamily="34" charset="0"/>
                <a:cs typeface="Open Sans" pitchFamily="34" charset="0"/>
              </a:rPr>
              <a:t>investment value</a:t>
            </a:r>
            <a:endParaRPr lang="en-GB" sz="1200" dirty="0">
              <a:solidFill>
                <a:schemeClr val="tx1"/>
              </a:solidFill>
              <a:latin typeface="Open Sans" pitchFamily="34" charset="0"/>
              <a:ea typeface="Open Sans" pitchFamily="34" charset="0"/>
              <a:cs typeface="Open Sans" pitchFamily="34" charset="0"/>
            </a:endParaRPr>
          </a:p>
          <a:p>
            <a:pPr marL="171450" lvl="0" indent="-171450" defTabSz="457200" fontAlgn="base">
              <a:spcBef>
                <a:spcPct val="0"/>
              </a:spcBef>
              <a:spcAft>
                <a:spcPts val="600"/>
              </a:spcAft>
              <a:buFont typeface="Arial" panose="020B0604020202020204" pitchFamily="34" charset="0"/>
              <a:buChar char="•"/>
              <a:defRPr/>
            </a:pPr>
            <a:r>
              <a:rPr lang="en-GB" sz="1200" dirty="0">
                <a:solidFill>
                  <a:schemeClr val="tx1"/>
                </a:solidFill>
                <a:latin typeface="Open Sans" pitchFamily="34" charset="0"/>
                <a:ea typeface="Open Sans" pitchFamily="34" charset="0"/>
                <a:cs typeface="Open Sans" pitchFamily="34" charset="0"/>
              </a:rPr>
              <a:t>Heat supply to ZTPOK (2023/2024)</a:t>
            </a:r>
          </a:p>
        </p:txBody>
      </p:sp>
      <p:sp>
        <p:nvSpPr>
          <p:cNvPr id="7" name="Symbol zastępczy zawartości 6">
            <a:extLst>
              <a:ext uri="{FF2B5EF4-FFF2-40B4-BE49-F238E27FC236}">
                <a16:creationId xmlns:a16="http://schemas.microsoft.com/office/drawing/2014/main" id="{1E2E9673-13E3-4DDB-97A5-8B0C0DC53232}"/>
              </a:ext>
            </a:extLst>
          </p:cNvPr>
          <p:cNvSpPr txBox="1">
            <a:spLocks/>
          </p:cNvSpPr>
          <p:nvPr/>
        </p:nvSpPr>
        <p:spPr>
          <a:xfrm>
            <a:off x="467544" y="1203598"/>
            <a:ext cx="4330824" cy="3216082"/>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defTabSz="685800">
              <a:spcBef>
                <a:spcPts val="0"/>
              </a:spcBef>
              <a:buFontTx/>
              <a:buNone/>
              <a:defRPr/>
            </a:pPr>
            <a:r>
              <a:rPr lang="en-GB" sz="1800" b="1" kern="0" dirty="0">
                <a:solidFill>
                  <a:srgbClr val="008F38"/>
                </a:solidFill>
                <a:latin typeface="Open Sans" pitchFamily="34" charset="0"/>
                <a:ea typeface="Open Sans" pitchFamily="34" charset="0"/>
                <a:cs typeface="Open Sans" pitchFamily="34" charset="0"/>
              </a:rPr>
              <a:t>COMPLETED</a:t>
            </a:r>
          </a:p>
          <a:p>
            <a:pPr marL="0" indent="0" defTabSz="685800">
              <a:spcBef>
                <a:spcPts val="0"/>
              </a:spcBef>
              <a:buFontTx/>
              <a:buNone/>
              <a:defRPr/>
            </a:pPr>
            <a:endParaRPr lang="en-GB" sz="1400" kern="0" dirty="0">
              <a:solidFill>
                <a:schemeClr val="tx1"/>
              </a:solidFill>
              <a:latin typeface="Open Sans" pitchFamily="34" charset="0"/>
              <a:ea typeface="Open Sans" pitchFamily="34" charset="0"/>
              <a:cs typeface="Open Sans" pitchFamily="34" charset="0"/>
            </a:endParaRPr>
          </a:p>
          <a:p>
            <a:pPr marL="214313" indent="-214313" defTabSz="685800">
              <a:defRPr/>
            </a:pPr>
            <a:r>
              <a:rPr lang="en-GB" sz="1200" kern="0" dirty="0">
                <a:solidFill>
                  <a:schemeClr val="tx1"/>
                </a:solidFill>
                <a:latin typeface="Open Sans" pitchFamily="34" charset="0"/>
                <a:ea typeface="Open Sans" pitchFamily="34" charset="0"/>
                <a:cs typeface="Open Sans" pitchFamily="34" charset="0"/>
              </a:rPr>
              <a:t>Issue of Technical Conditions for connecting ZTPO to the municipal heating network</a:t>
            </a:r>
          </a:p>
          <a:p>
            <a:pPr marL="214313" indent="-214313" defTabSz="685800">
              <a:defRPr/>
            </a:pPr>
            <a:r>
              <a:rPr lang="en-GB" sz="1200" kern="0" dirty="0">
                <a:solidFill>
                  <a:schemeClr val="tx1"/>
                </a:solidFill>
                <a:latin typeface="Open Sans" pitchFamily="34" charset="0"/>
                <a:ea typeface="Open Sans" pitchFamily="34" charset="0"/>
                <a:cs typeface="Open Sans" pitchFamily="34" charset="0"/>
              </a:rPr>
              <a:t>Detailed analysis of the ZTPO impact on the operation of MHN</a:t>
            </a:r>
          </a:p>
          <a:p>
            <a:pPr marL="214313" indent="-214313" defTabSz="685800">
              <a:defRPr/>
            </a:pPr>
            <a:r>
              <a:rPr lang="en-GB" sz="1200" kern="0" dirty="0">
                <a:solidFill>
                  <a:schemeClr val="tx1"/>
                </a:solidFill>
                <a:latin typeface="Open Sans" pitchFamily="34" charset="0"/>
                <a:ea typeface="Open Sans" pitchFamily="34" charset="0"/>
                <a:cs typeface="Open Sans" pitchFamily="34" charset="0"/>
              </a:rPr>
              <a:t>The concept of connection routes and technological diagrams of the pressure boosting station (PBS)</a:t>
            </a:r>
          </a:p>
          <a:p>
            <a:pPr marL="214313" indent="-214313" defTabSz="685800">
              <a:defRPr/>
            </a:pPr>
            <a:r>
              <a:rPr lang="en-GB" sz="1200" kern="0" dirty="0">
                <a:solidFill>
                  <a:schemeClr val="tx1"/>
                </a:solidFill>
                <a:latin typeface="Open Sans" pitchFamily="34" charset="0"/>
                <a:ea typeface="Open Sans" pitchFamily="34" charset="0"/>
                <a:cs typeface="Open Sans" pitchFamily="34" charset="0"/>
              </a:rPr>
              <a:t>Conclusion of the contract for the connection of heat source to MHN (14.08.2019)</a:t>
            </a:r>
          </a:p>
          <a:p>
            <a:pPr marL="214313" indent="-214313" defTabSz="685800">
              <a:defRPr/>
            </a:pPr>
            <a:r>
              <a:rPr lang="en-GB" sz="1200" kern="0" dirty="0">
                <a:solidFill>
                  <a:schemeClr val="tx1"/>
                </a:solidFill>
                <a:latin typeface="Open Sans" pitchFamily="34" charset="0"/>
                <a:ea typeface="Open Sans" pitchFamily="34" charset="0"/>
                <a:cs typeface="Open Sans" pitchFamily="34" charset="0"/>
              </a:rPr>
              <a:t>Preparation of technical specifications (TS) for the connection project and PBS</a:t>
            </a:r>
          </a:p>
          <a:p>
            <a:pPr marL="214313" indent="-214313" defTabSz="685800">
              <a:defRPr/>
            </a:pPr>
            <a:r>
              <a:rPr lang="en-GB" sz="1200" kern="0" dirty="0">
                <a:solidFill>
                  <a:schemeClr val="tx1"/>
                </a:solidFill>
                <a:latin typeface="Open Sans" pitchFamily="34" charset="0"/>
                <a:ea typeface="Open Sans" pitchFamily="34" charset="0"/>
                <a:cs typeface="Open Sans" pitchFamily="34" charset="0"/>
              </a:rPr>
              <a:t>Commencement of the project phase for the construction of the heating connection between ZTPOK and MHN and the construction of PBS</a:t>
            </a:r>
          </a:p>
          <a:p>
            <a:pPr marL="214313" indent="-214313" defTabSz="685800">
              <a:spcBef>
                <a:spcPts val="0"/>
              </a:spcBef>
              <a:defRPr/>
            </a:pPr>
            <a:endParaRPr lang="en-GB" sz="1200" dirty="0">
              <a:solidFill>
                <a:srgbClr val="333333"/>
              </a:solidFill>
              <a:latin typeface="Open Sans" pitchFamily="34" charset="0"/>
              <a:ea typeface="Open Sans" pitchFamily="34" charset="0"/>
              <a:cs typeface="Open Sans" pitchFamily="34" charset="0"/>
            </a:endParaRPr>
          </a:p>
          <a:p>
            <a:pPr marL="0" indent="0" defTabSz="685800">
              <a:spcBef>
                <a:spcPts val="0"/>
              </a:spcBef>
              <a:buFontTx/>
              <a:buNone/>
              <a:defRPr/>
            </a:pPr>
            <a:endParaRPr lang="en-GB" sz="2000" dirty="0">
              <a:solidFill>
                <a:srgbClr val="DD002F"/>
              </a:solidFill>
              <a:latin typeface="Open Sans" pitchFamily="34" charset="0"/>
              <a:ea typeface="Open Sans" pitchFamily="34" charset="0"/>
              <a:cs typeface="Open Sans" pitchFamily="34" charset="0"/>
            </a:endParaRPr>
          </a:p>
        </p:txBody>
      </p:sp>
      <p:cxnSp>
        <p:nvCxnSpPr>
          <p:cNvPr id="9" name="Łącznik prosty 3">
            <a:extLst>
              <a:ext uri="{FF2B5EF4-FFF2-40B4-BE49-F238E27FC236}">
                <a16:creationId xmlns:a16="http://schemas.microsoft.com/office/drawing/2014/main" id="{C38E2526-EA60-4D93-9AB7-8D71488EB399}"/>
              </a:ext>
            </a:extLst>
          </p:cNvPr>
          <p:cNvCxnSpPr>
            <a:cxnSpLocks/>
          </p:cNvCxnSpPr>
          <p:nvPr/>
        </p:nvCxnSpPr>
        <p:spPr>
          <a:xfrm flipH="1">
            <a:off x="395536" y="1563638"/>
            <a:ext cx="7848872" cy="0"/>
          </a:xfrm>
          <a:prstGeom prst="line">
            <a:avLst/>
          </a:prstGeom>
          <a:noFill/>
          <a:ln w="12700" cap="flat" cmpd="sng" algn="ctr">
            <a:solidFill>
              <a:srgbClr val="008F38"/>
            </a:solidFill>
            <a:prstDash val="solid"/>
            <a:miter lim="800000"/>
          </a:ln>
          <a:effectLst/>
        </p:spPr>
      </p:cxnSp>
    </p:spTree>
    <p:extLst>
      <p:ext uri="{BB962C8B-B14F-4D97-AF65-F5344CB8AC3E}">
        <p14:creationId xmlns:p14="http://schemas.microsoft.com/office/powerpoint/2010/main" val="12669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en-GB" dirty="0"/>
              <a:t>ZTPO impact on the heating network</a:t>
            </a:r>
          </a:p>
        </p:txBody>
      </p:sp>
      <p:pic>
        <p:nvPicPr>
          <p:cNvPr id="5" name="Picture 3" descr="G:\PROJEKTY\Projekty NOWE 2020.07.31\Sortownia\prezentacja podpisanie pozyczki\materialy\system cieplowniczy.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4548" b="4542"/>
          <a:stretch/>
        </p:blipFill>
        <p:spPr bwMode="auto">
          <a:xfrm>
            <a:off x="467544" y="950220"/>
            <a:ext cx="3152832" cy="3491227"/>
          </a:xfrm>
          <a:prstGeom prst="rect">
            <a:avLst/>
          </a:prstGeom>
          <a:noFill/>
          <a:ln w="12700">
            <a:solidFill>
              <a:srgbClr val="67A545"/>
            </a:solidFill>
            <a:prstDash val="solid"/>
          </a:ln>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8B2C3672-EB55-4155-B2EC-6F9AADB1EBFE}"/>
              </a:ext>
            </a:extLst>
          </p:cNvPr>
          <p:cNvSpPr txBox="1"/>
          <p:nvPr/>
        </p:nvSpPr>
        <p:spPr>
          <a:xfrm>
            <a:off x="3779912" y="948016"/>
            <a:ext cx="5256584" cy="1461939"/>
          </a:xfrm>
          <a:prstGeom prst="rect">
            <a:avLst/>
          </a:prstGeom>
          <a:noFill/>
        </p:spPr>
        <p:txBody>
          <a:bodyPr wrap="square">
            <a:spAutoFit/>
          </a:bodyPr>
          <a:lstStyle/>
          <a:p>
            <a:pPr marL="303696" indent="-257129" defTabSz="465667" fontAlgn="base">
              <a:spcBef>
                <a:spcPct val="0"/>
              </a:spcBef>
              <a:spcAft>
                <a:spcPts val="337"/>
              </a:spcAft>
              <a:buFont typeface="Wingdings" panose="05000000000000000000" pitchFamily="2" charset="2"/>
              <a:buChar char="§"/>
            </a:pPr>
            <a:r>
              <a:rPr lang="en-GB" sz="1200" dirty="0">
                <a:solidFill>
                  <a:prstClr val="black">
                    <a:lumMod val="75000"/>
                    <a:lumOff val="25000"/>
                  </a:prstClr>
                </a:solidFill>
                <a:latin typeface="Open Sans" pitchFamily="34" charset="0"/>
                <a:ea typeface="Open Sans" pitchFamily="34" charset="0"/>
                <a:cs typeface="Open Sans" pitchFamily="34" charset="0"/>
              </a:rPr>
              <a:t>The production of heat energy in ZTPO – </a:t>
            </a:r>
            <a:r>
              <a:rPr lang="en-GB" sz="1200" b="1" dirty="0">
                <a:solidFill>
                  <a:srgbClr val="E40E2E"/>
                </a:solidFill>
                <a:latin typeface="Open Sans" pitchFamily="34" charset="0"/>
                <a:ea typeface="Open Sans" pitchFamily="34" charset="0"/>
                <a:cs typeface="Open Sans" pitchFamily="34" charset="0"/>
              </a:rPr>
              <a:t>509TJ/year</a:t>
            </a:r>
            <a:br>
              <a:rPr lang="en-GB" sz="1200" dirty="0">
                <a:solidFill>
                  <a:srgbClr val="E40E2E"/>
                </a:solidFill>
                <a:latin typeface="Open Sans" pitchFamily="34" charset="0"/>
                <a:ea typeface="Open Sans" pitchFamily="34" charset="0"/>
                <a:cs typeface="Open Sans" pitchFamily="34" charset="0"/>
              </a:rPr>
            </a:br>
            <a:r>
              <a:rPr lang="en-GB" sz="1200" dirty="0">
                <a:solidFill>
                  <a:srgbClr val="4A4A4C"/>
                </a:solidFill>
                <a:latin typeface="Open Sans" pitchFamily="34" charset="0"/>
                <a:ea typeface="Open Sans" pitchFamily="34" charset="0"/>
                <a:cs typeface="Open Sans" pitchFamily="34" charset="0"/>
              </a:rPr>
              <a:t>- the heat will be supplied to the district heating network GPEC</a:t>
            </a:r>
          </a:p>
          <a:p>
            <a:pPr marL="303696" indent="-257129" defTabSz="465667" fontAlgn="base">
              <a:spcBef>
                <a:spcPct val="0"/>
              </a:spcBef>
              <a:spcAft>
                <a:spcPts val="337"/>
              </a:spcAft>
              <a:buFont typeface="Wingdings" panose="05000000000000000000" pitchFamily="2" charset="2"/>
              <a:buChar char="§"/>
            </a:pPr>
            <a:r>
              <a:rPr lang="en-GB" sz="1200" dirty="0">
                <a:solidFill>
                  <a:srgbClr val="4A4A4C"/>
                </a:solidFill>
                <a:latin typeface="Open Sans" pitchFamily="34" charset="0"/>
                <a:ea typeface="Open Sans" pitchFamily="34" charset="0"/>
                <a:cs typeface="Open Sans" pitchFamily="34" charset="0"/>
              </a:rPr>
              <a:t>Heat power in cogeneration – </a:t>
            </a:r>
            <a:r>
              <a:rPr lang="en-GB" sz="1200" b="1" dirty="0">
                <a:solidFill>
                  <a:srgbClr val="E40E2E"/>
                </a:solidFill>
                <a:latin typeface="Open Sans" pitchFamily="34" charset="0"/>
                <a:ea typeface="Open Sans" pitchFamily="34" charset="0"/>
                <a:cs typeface="Open Sans" pitchFamily="34" charset="0"/>
              </a:rPr>
              <a:t>45 MWt (out of 11 MWe)</a:t>
            </a:r>
            <a:br>
              <a:rPr lang="en-GB" sz="1200" b="1" dirty="0">
                <a:solidFill>
                  <a:srgbClr val="E40E2E"/>
                </a:solidFill>
                <a:latin typeface="Open Sans" pitchFamily="34" charset="0"/>
                <a:ea typeface="Open Sans" pitchFamily="34" charset="0"/>
                <a:cs typeface="Open Sans" pitchFamily="34" charset="0"/>
              </a:rPr>
            </a:br>
            <a:r>
              <a:rPr lang="en-GB" sz="1200" dirty="0">
                <a:solidFill>
                  <a:srgbClr val="4B4B4D"/>
                </a:solidFill>
                <a:latin typeface="Open Sans" pitchFamily="34" charset="0"/>
                <a:ea typeface="Open Sans" pitchFamily="34" charset="0"/>
                <a:cs typeface="Open Sans" pitchFamily="34" charset="0"/>
              </a:rPr>
              <a:t>- it will be on average </a:t>
            </a:r>
            <a:r>
              <a:rPr lang="en-GB" sz="1200" b="1" dirty="0">
                <a:solidFill>
                  <a:srgbClr val="E40E2E"/>
                </a:solidFill>
                <a:latin typeface="Open Sans" pitchFamily="34" charset="0"/>
                <a:ea typeface="Open Sans" pitchFamily="34" charset="0"/>
                <a:cs typeface="Open Sans" pitchFamily="34" charset="0"/>
              </a:rPr>
              <a:t>6%</a:t>
            </a:r>
            <a:r>
              <a:rPr lang="en-GB" sz="1200" dirty="0">
                <a:solidFill>
                  <a:srgbClr val="009789"/>
                </a:solidFill>
                <a:latin typeface="Open Sans" pitchFamily="34" charset="0"/>
                <a:ea typeface="Open Sans" pitchFamily="34" charset="0"/>
                <a:cs typeface="Open Sans" pitchFamily="34" charset="0"/>
              </a:rPr>
              <a:t> </a:t>
            </a:r>
            <a:r>
              <a:rPr lang="en-GB" sz="1200" dirty="0">
                <a:solidFill>
                  <a:srgbClr val="4D4D4D"/>
                </a:solidFill>
                <a:latin typeface="Open Sans" pitchFamily="34" charset="0"/>
                <a:ea typeface="Open Sans" pitchFamily="34" charset="0"/>
                <a:cs typeface="Open Sans" pitchFamily="34" charset="0"/>
              </a:rPr>
              <a:t>of the demand for heat and hot water in Gdańsk</a:t>
            </a:r>
          </a:p>
          <a:p>
            <a:pPr marL="303696" indent="-257129" defTabSz="465667" fontAlgn="base">
              <a:spcBef>
                <a:spcPct val="0"/>
              </a:spcBef>
              <a:spcAft>
                <a:spcPts val="675"/>
              </a:spcAft>
              <a:buFont typeface="Wingdings" panose="05000000000000000000" pitchFamily="2" charset="2"/>
              <a:buChar char="§"/>
            </a:pPr>
            <a:r>
              <a:rPr lang="en-GB" sz="1200" dirty="0">
                <a:solidFill>
                  <a:srgbClr val="4D4D4D"/>
                </a:solidFill>
                <a:latin typeface="Open Sans" pitchFamily="34" charset="0"/>
                <a:ea typeface="Open Sans" pitchFamily="34" charset="0"/>
                <a:cs typeface="Open Sans" pitchFamily="34" charset="0"/>
              </a:rPr>
              <a:t>The areas of Gdańsk co-supplied by Port Czystej Energii vary depending on the season:</a:t>
            </a:r>
          </a:p>
        </p:txBody>
      </p:sp>
      <p:sp>
        <p:nvSpPr>
          <p:cNvPr id="8" name="pole tekstowe 7">
            <a:extLst>
              <a:ext uri="{FF2B5EF4-FFF2-40B4-BE49-F238E27FC236}">
                <a16:creationId xmlns:a16="http://schemas.microsoft.com/office/drawing/2014/main" id="{8B2C3672-EB55-4155-B2EC-6F9AADB1EBFE}"/>
              </a:ext>
            </a:extLst>
          </p:cNvPr>
          <p:cNvSpPr txBox="1"/>
          <p:nvPr/>
        </p:nvSpPr>
        <p:spPr>
          <a:xfrm>
            <a:off x="4264028" y="2594621"/>
            <a:ext cx="4680520" cy="1844095"/>
          </a:xfrm>
          <a:prstGeom prst="rect">
            <a:avLst/>
          </a:prstGeom>
          <a:noFill/>
        </p:spPr>
        <p:txBody>
          <a:bodyPr wrap="square">
            <a:spAutoFit/>
          </a:bodyPr>
          <a:lstStyle/>
          <a:p>
            <a:pPr marL="46567" defTabSz="465667" fontAlgn="base">
              <a:spcBef>
                <a:spcPct val="0"/>
              </a:spcBef>
              <a:spcAft>
                <a:spcPts val="675"/>
              </a:spcAft>
            </a:pPr>
            <a:r>
              <a:rPr lang="en-GB" sz="1200" b="1" dirty="0">
                <a:solidFill>
                  <a:srgbClr val="008F38"/>
                </a:solidFill>
                <a:latin typeface="Open Sans" pitchFamily="34" charset="0"/>
                <a:ea typeface="Open Sans" pitchFamily="34" charset="0"/>
                <a:cs typeface="Open Sans" pitchFamily="34" charset="0"/>
              </a:rPr>
              <a:t>In the winter</a:t>
            </a:r>
            <a:r>
              <a:rPr lang="en-GB" sz="1200" dirty="0">
                <a:solidFill>
                  <a:srgbClr val="4B4B4D"/>
                </a:solidFill>
                <a:latin typeface="Open Sans" pitchFamily="34" charset="0"/>
                <a:ea typeface="Open Sans" pitchFamily="34" charset="0"/>
                <a:cs typeface="Open Sans" pitchFamily="34" charset="0"/>
              </a:rPr>
              <a:t> </a:t>
            </a:r>
            <a:r>
              <a:rPr lang="en-GB" sz="1200" b="1" dirty="0">
                <a:solidFill>
                  <a:srgbClr val="008F38"/>
                </a:solidFill>
                <a:latin typeface="Open Sans" pitchFamily="34" charset="0"/>
                <a:ea typeface="Open Sans" pitchFamily="34" charset="0"/>
                <a:cs typeface="Open Sans" pitchFamily="34" charset="0"/>
              </a:rPr>
              <a:t>46,2 km </a:t>
            </a:r>
            <a:r>
              <a:rPr lang="en-GB" sz="1200" dirty="0">
                <a:solidFill>
                  <a:srgbClr val="4B4B4D"/>
                </a:solidFill>
                <a:latin typeface="Open Sans" pitchFamily="34" charset="0"/>
                <a:ea typeface="Open Sans" pitchFamily="34" charset="0"/>
                <a:cs typeface="Open Sans" pitchFamily="34" charset="0"/>
              </a:rPr>
              <a:t>of the network will co-supply the following districts with heat and hot water:  south part of Jasień, Ujeścisko-Łostowice, Kolbudy –north-east part – </a:t>
            </a:r>
            <a:r>
              <a:rPr lang="en-GB" sz="1200" b="1" dirty="0">
                <a:solidFill>
                  <a:srgbClr val="008F38"/>
                </a:solidFill>
                <a:latin typeface="Open Sans" pitchFamily="34" charset="0"/>
                <a:ea typeface="Open Sans" pitchFamily="34" charset="0"/>
                <a:cs typeface="Open Sans" pitchFamily="34" charset="0"/>
              </a:rPr>
              <a:t>about 19 thousand households</a:t>
            </a:r>
          </a:p>
          <a:p>
            <a:pPr marL="46567" defTabSz="465667" fontAlgn="base">
              <a:spcBef>
                <a:spcPct val="0"/>
              </a:spcBef>
              <a:spcAft>
                <a:spcPts val="675"/>
              </a:spcAft>
            </a:pPr>
            <a:r>
              <a:rPr lang="en-GB" sz="1200" b="1" dirty="0">
                <a:solidFill>
                  <a:srgbClr val="008F38"/>
                </a:solidFill>
                <a:latin typeface="Open Sans" pitchFamily="34" charset="0"/>
                <a:ea typeface="Open Sans" pitchFamily="34" charset="0"/>
                <a:cs typeface="Open Sans" pitchFamily="34" charset="0"/>
              </a:rPr>
              <a:t>In the summer</a:t>
            </a:r>
            <a:r>
              <a:rPr lang="en-GB" sz="1200" b="1" dirty="0">
                <a:solidFill>
                  <a:srgbClr val="4B4B4D"/>
                </a:solidFill>
                <a:latin typeface="Open Sans" pitchFamily="34" charset="0"/>
                <a:ea typeface="Open Sans" pitchFamily="34" charset="0"/>
                <a:cs typeface="Open Sans" pitchFamily="34" charset="0"/>
              </a:rPr>
              <a:t> </a:t>
            </a:r>
            <a:r>
              <a:rPr lang="en-GB" sz="1200" dirty="0">
                <a:solidFill>
                  <a:srgbClr val="4B4B4D"/>
                </a:solidFill>
                <a:latin typeface="Open Sans" pitchFamily="34" charset="0"/>
                <a:ea typeface="Open Sans" pitchFamily="34" charset="0"/>
                <a:cs typeface="Open Sans" pitchFamily="34" charset="0"/>
              </a:rPr>
              <a:t>over </a:t>
            </a:r>
            <a:r>
              <a:rPr lang="en-GB" sz="1200" b="1" dirty="0">
                <a:solidFill>
                  <a:srgbClr val="008F38"/>
                </a:solidFill>
                <a:latin typeface="Open Sans" pitchFamily="34" charset="0"/>
                <a:ea typeface="Open Sans" pitchFamily="34" charset="0"/>
                <a:cs typeface="Open Sans" pitchFamily="34" charset="0"/>
              </a:rPr>
              <a:t>160 km </a:t>
            </a:r>
            <a:r>
              <a:rPr lang="en-GB" sz="1200" dirty="0">
                <a:solidFill>
                  <a:srgbClr val="4B4B4D"/>
                </a:solidFill>
                <a:latin typeface="Open Sans" pitchFamily="34" charset="0"/>
                <a:ea typeface="Open Sans" pitchFamily="34" charset="0"/>
                <a:cs typeface="Open Sans" pitchFamily="34" charset="0"/>
              </a:rPr>
              <a:t>of the network will additionally co-supply the following districts: Chełm, Wzgórze Mickiewicza, Siedlce, Suchanino, Wrzeszcz Górny – south part, Piecki-Migowo – south part, Aniołki – south part – </a:t>
            </a:r>
            <a:r>
              <a:rPr lang="en-GB" sz="1200" b="1" dirty="0">
                <a:solidFill>
                  <a:srgbClr val="008F38"/>
                </a:solidFill>
                <a:latin typeface="Open Sans" pitchFamily="34" charset="0"/>
                <a:ea typeface="Open Sans" pitchFamily="34" charset="0"/>
                <a:cs typeface="Open Sans" pitchFamily="34" charset="0"/>
              </a:rPr>
              <a:t>about 70 thousand households</a:t>
            </a:r>
          </a:p>
        </p:txBody>
      </p:sp>
      <p:sp>
        <p:nvSpPr>
          <p:cNvPr id="9" name="Elipsa 8"/>
          <p:cNvSpPr/>
          <p:nvPr/>
        </p:nvSpPr>
        <p:spPr>
          <a:xfrm>
            <a:off x="3809267" y="2655209"/>
            <a:ext cx="436485" cy="436485"/>
          </a:xfrm>
          <a:prstGeom prst="ellipse">
            <a:avLst/>
          </a:prstGeom>
          <a:solidFill>
            <a:srgbClr val="008F3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514259" fontAlgn="base">
              <a:spcBef>
                <a:spcPct val="0"/>
              </a:spcBef>
              <a:spcAft>
                <a:spcPct val="0"/>
              </a:spcAft>
            </a:pPr>
            <a:endParaRPr lang="en-GB" sz="1631" dirty="0">
              <a:solidFill>
                <a:prstClr val="white"/>
              </a:solidFill>
              <a:latin typeface="Khand"/>
            </a:endParaRPr>
          </a:p>
        </p:txBody>
      </p:sp>
      <p:sp>
        <p:nvSpPr>
          <p:cNvPr id="10" name="Elipsa 9"/>
          <p:cNvSpPr/>
          <p:nvPr/>
        </p:nvSpPr>
        <p:spPr>
          <a:xfrm>
            <a:off x="3809267" y="3702773"/>
            <a:ext cx="436485" cy="436485"/>
          </a:xfrm>
          <a:prstGeom prst="ellipse">
            <a:avLst/>
          </a:prstGeom>
          <a:solidFill>
            <a:srgbClr val="008F3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514259" fontAlgn="base">
              <a:spcBef>
                <a:spcPct val="0"/>
              </a:spcBef>
              <a:spcAft>
                <a:spcPct val="0"/>
              </a:spcAft>
            </a:pPr>
            <a:endParaRPr lang="en-GB" sz="1631" dirty="0">
              <a:solidFill>
                <a:prstClr val="white"/>
              </a:solidFill>
              <a:latin typeface="Khand"/>
            </a:endParaRPr>
          </a:p>
        </p:txBody>
      </p:sp>
      <p:pic>
        <p:nvPicPr>
          <p:cNvPr id="11" name="Picture 4" descr="G:\PROJEKTY\Projekty NOWE 2020.07.31\Sortownia\prezentacja podpisanie pozyczki\materialy\su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6979" y="3749081"/>
            <a:ext cx="361060" cy="3438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G:\PROJEKTY\Projekty NOWE 2020.07.31\Sortownia\prezentacja podpisanie pozyczki\materialy\ic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7496" y="2701764"/>
            <a:ext cx="360543" cy="343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642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a:t>Post-production waste management</a:t>
            </a:r>
          </a:p>
        </p:txBody>
      </p:sp>
      <p:sp>
        <p:nvSpPr>
          <p:cNvPr id="4" name="Symbol zastępczy zawartości 2">
            <a:extLst>
              <a:ext uri="{FF2B5EF4-FFF2-40B4-BE49-F238E27FC236}">
                <a16:creationId xmlns:a16="http://schemas.microsoft.com/office/drawing/2014/main" id="{DA8E54F3-2637-4D2D-A90E-9097E76E6E96}"/>
              </a:ext>
            </a:extLst>
          </p:cNvPr>
          <p:cNvSpPr txBox="1">
            <a:spLocks/>
          </p:cNvSpPr>
          <p:nvPr/>
        </p:nvSpPr>
        <p:spPr>
          <a:xfrm>
            <a:off x="601216" y="1187961"/>
            <a:ext cx="4658374" cy="325599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400" b="1" dirty="0">
                <a:solidFill>
                  <a:srgbClr val="A1CE88"/>
                </a:solidFill>
              </a:rPr>
              <a:t>SLAG</a:t>
            </a:r>
          </a:p>
          <a:p>
            <a:r>
              <a:rPr lang="en-GB" sz="1400" dirty="0"/>
              <a:t>The slag management lies with the Ordering Party, the entity responsible for the slag management/collection will be selected by tender;</a:t>
            </a:r>
          </a:p>
          <a:p>
            <a:r>
              <a:rPr lang="en-GB" sz="1400" dirty="0"/>
              <a:t>The amount of slag is about 20-25% of the waste stream burnt on the grate;</a:t>
            </a:r>
          </a:p>
          <a:p>
            <a:r>
              <a:rPr lang="en-GB" sz="1400" dirty="0"/>
              <a:t>The slag valorisation segment will work 8 hours a day, 5 days a week</a:t>
            </a:r>
          </a:p>
          <a:p>
            <a:r>
              <a:rPr lang="en-GB" sz="1400" dirty="0"/>
              <a:t>The slag will be managed depending on current capabilities: </a:t>
            </a:r>
          </a:p>
          <a:p>
            <a:pPr lvl="1">
              <a:buFont typeface="Wingdings" pitchFamily="2" charset="2"/>
              <a:buChar char="ü"/>
            </a:pPr>
            <a:r>
              <a:rPr lang="en-GB" sz="1200" dirty="0"/>
              <a:t>disposed of and used e.g. in the construction sector, for road construction, etc.</a:t>
            </a:r>
          </a:p>
          <a:p>
            <a:pPr lvl="1">
              <a:buFont typeface="Wingdings" pitchFamily="2" charset="2"/>
              <a:buChar char="ü"/>
            </a:pPr>
            <a:r>
              <a:rPr lang="en-GB" sz="1200" dirty="0"/>
              <a:t>landfilled</a:t>
            </a:r>
          </a:p>
        </p:txBody>
      </p:sp>
      <p:sp>
        <p:nvSpPr>
          <p:cNvPr id="5" name="Symbol zastępczy zawartości 2">
            <a:extLst>
              <a:ext uri="{FF2B5EF4-FFF2-40B4-BE49-F238E27FC236}">
                <a16:creationId xmlns:a16="http://schemas.microsoft.com/office/drawing/2014/main" id="{DA8E54F3-2637-4D2D-A90E-9097E76E6E96}"/>
              </a:ext>
            </a:extLst>
          </p:cNvPr>
          <p:cNvSpPr txBox="1">
            <a:spLocks/>
          </p:cNvSpPr>
          <p:nvPr/>
        </p:nvSpPr>
        <p:spPr>
          <a:xfrm>
            <a:off x="5705832" y="1195778"/>
            <a:ext cx="2880320" cy="303997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400" b="1" dirty="0">
                <a:solidFill>
                  <a:srgbClr val="008F38"/>
                </a:solidFill>
              </a:rPr>
              <a:t>ASH</a:t>
            </a:r>
          </a:p>
          <a:p>
            <a:pPr>
              <a:spcAft>
                <a:spcPts val="600"/>
              </a:spcAft>
            </a:pPr>
            <a:r>
              <a:rPr lang="en-GB" sz="1400" dirty="0"/>
              <a:t>The ash management from the exhaust gas treatment system lies with the Contractor and he is obliged to manage the waste outside the incineration plant, i.e. in the inactive mines</a:t>
            </a:r>
          </a:p>
          <a:p>
            <a:pPr>
              <a:spcAft>
                <a:spcPts val="600"/>
              </a:spcAft>
            </a:pPr>
            <a:r>
              <a:rPr lang="en-GB" sz="1400" dirty="0"/>
              <a:t>The amount of ash is about 4,5% of the waste stream burnt on the grate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967575"/>
            <a:ext cx="543574" cy="50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8772" y="1058229"/>
            <a:ext cx="1008112" cy="41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rostokąt 6"/>
          <p:cNvSpPr/>
          <p:nvPr/>
        </p:nvSpPr>
        <p:spPr>
          <a:xfrm>
            <a:off x="457200" y="915566"/>
            <a:ext cx="4834880" cy="3600399"/>
          </a:xfrm>
          <a:prstGeom prst="rect">
            <a:avLst/>
          </a:prstGeom>
          <a:noFill/>
          <a:ln>
            <a:solidFill>
              <a:srgbClr val="A1C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A1CE88"/>
              </a:solidFill>
            </a:endParaRPr>
          </a:p>
        </p:txBody>
      </p:sp>
      <p:sp>
        <p:nvSpPr>
          <p:cNvPr id="10" name="Prostokąt 9"/>
          <p:cNvSpPr/>
          <p:nvPr/>
        </p:nvSpPr>
        <p:spPr>
          <a:xfrm>
            <a:off x="5580112" y="915566"/>
            <a:ext cx="3150056" cy="3600399"/>
          </a:xfrm>
          <a:prstGeom prst="rect">
            <a:avLst/>
          </a:prstGeom>
          <a:noFill/>
          <a:ln>
            <a:solidFill>
              <a:srgbClr val="67A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Symbol zastępczy zawartości 2">
            <a:extLst>
              <a:ext uri="{FF2B5EF4-FFF2-40B4-BE49-F238E27FC236}">
                <a16:creationId xmlns:a16="http://schemas.microsoft.com/office/drawing/2014/main" id="{DA8E54F3-2637-4D2D-A90E-9097E76E6E96}"/>
              </a:ext>
            </a:extLst>
          </p:cNvPr>
          <p:cNvSpPr txBox="1">
            <a:spLocks/>
          </p:cNvSpPr>
          <p:nvPr/>
        </p:nvSpPr>
        <p:spPr>
          <a:xfrm>
            <a:off x="3090664" y="1036380"/>
            <a:ext cx="1522512" cy="46291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dirty="0">
                <a:solidFill>
                  <a:srgbClr val="A1CE88"/>
                </a:solidFill>
              </a:rPr>
              <a:t>20-25%</a:t>
            </a:r>
            <a:endParaRPr lang="en-GB" sz="2400" dirty="0"/>
          </a:p>
        </p:txBody>
      </p:sp>
      <p:sp>
        <p:nvSpPr>
          <p:cNvPr id="12" name="Symbol zastępczy zawartości 2">
            <a:extLst>
              <a:ext uri="{FF2B5EF4-FFF2-40B4-BE49-F238E27FC236}">
                <a16:creationId xmlns:a16="http://schemas.microsoft.com/office/drawing/2014/main" id="{DA8E54F3-2637-4D2D-A90E-9097E76E6E96}"/>
              </a:ext>
            </a:extLst>
          </p:cNvPr>
          <p:cNvSpPr txBox="1">
            <a:spLocks/>
          </p:cNvSpPr>
          <p:nvPr/>
        </p:nvSpPr>
        <p:spPr>
          <a:xfrm>
            <a:off x="7802016" y="1059582"/>
            <a:ext cx="1522512" cy="46291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l-PL" sz="2400" b="1" dirty="0">
                <a:solidFill>
                  <a:srgbClr val="008F38"/>
                </a:solidFill>
              </a:rPr>
              <a:t> </a:t>
            </a:r>
            <a:r>
              <a:rPr lang="en-GB" sz="2400" b="1" dirty="0">
                <a:solidFill>
                  <a:srgbClr val="008F38"/>
                </a:solidFill>
              </a:rPr>
              <a:t>5%</a:t>
            </a:r>
            <a:endParaRPr lang="en-GB" sz="2400" dirty="0">
              <a:solidFill>
                <a:srgbClr val="008F38"/>
              </a:solidFill>
            </a:endParaRPr>
          </a:p>
        </p:txBody>
      </p:sp>
    </p:spTree>
    <p:extLst>
      <p:ext uri="{BB962C8B-B14F-4D97-AF65-F5344CB8AC3E}">
        <p14:creationId xmlns:p14="http://schemas.microsoft.com/office/powerpoint/2010/main" val="3701194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67544" y="267494"/>
            <a:ext cx="8229600" cy="486054"/>
          </a:xfrm>
        </p:spPr>
        <p:txBody>
          <a:bodyPr>
            <a:noAutofit/>
          </a:bodyPr>
          <a:lstStyle/>
          <a:p>
            <a:pPr algn="just"/>
            <a:r>
              <a:rPr lang="en-GB" sz="2500" b="1" dirty="0">
                <a:latin typeface="Open Sans" charset="0"/>
                <a:ea typeface="Open Sans" charset="0"/>
                <a:cs typeface="Open Sans" charset="0"/>
              </a:rPr>
              <a:t>Advantages of ZTPO</a:t>
            </a:r>
          </a:p>
        </p:txBody>
      </p:sp>
      <p:sp>
        <p:nvSpPr>
          <p:cNvPr id="5" name="TextBox 13">
            <a:extLst>
              <a:ext uri="{FF2B5EF4-FFF2-40B4-BE49-F238E27FC236}">
                <a16:creationId xmlns:a16="http://schemas.microsoft.com/office/drawing/2014/main" id="{3C696856-61DA-4FFE-95DC-20A7359BC032}"/>
              </a:ext>
            </a:extLst>
          </p:cNvPr>
          <p:cNvSpPr txBox="1">
            <a:spLocks noChangeArrowheads="1"/>
          </p:cNvSpPr>
          <p:nvPr/>
        </p:nvSpPr>
        <p:spPr bwMode="auto">
          <a:xfrm>
            <a:off x="535660" y="987574"/>
            <a:ext cx="4871101" cy="3237408"/>
          </a:xfrm>
          <a:prstGeom prst="rect">
            <a:avLst/>
          </a:prstGeom>
          <a:noFill/>
          <a:ln>
            <a:noFill/>
          </a:ln>
        </p:spPr>
        <p:txBody>
          <a:bodyPr wrap="square" lIns="51417" tIns="25709" rIns="51417" bIns="25709">
            <a:spAutoFit/>
          </a:bodyPr>
          <a:lstStyle>
            <a:lvl1pPr marL="0" indent="0" algn="l" defTabSz="514174" rtl="0" eaLnBrk="1" fontAlgn="base" latinLnBrk="0" hangingPunct="1">
              <a:spcBef>
                <a:spcPct val="0"/>
              </a:spcBef>
              <a:spcAft>
                <a:spcPct val="0"/>
              </a:spcAft>
              <a:buFont typeface="Arial" panose="020B0604020202020204" pitchFamily="34" charset="0"/>
              <a:buNone/>
              <a:defRPr lang="pl-PL" sz="1300" kern="1200">
                <a:solidFill>
                  <a:schemeClr val="tx1"/>
                </a:solidFill>
                <a:latin typeface="Lato" pitchFamily="34" charset="0"/>
                <a:ea typeface="+mj-ea"/>
                <a:cs typeface="Khand Light" panose="02000000000000000000" pitchFamily="2" charset="-18"/>
              </a:defRPr>
            </a:lvl1pPr>
            <a:lvl2pPr marL="742950" indent="-285750" algn="ctr" defTabSz="514174" rtl="0" eaLnBrk="1" latinLnBrk="0" hangingPunct="1">
              <a:spcBef>
                <a:spcPct val="20000"/>
              </a:spcBef>
              <a:buFont typeface="Arial" panose="020B0604020202020204" pitchFamily="34" charset="0"/>
              <a:buNone/>
              <a:defRPr sz="1600" kern="1200">
                <a:solidFill>
                  <a:schemeClr val="tx1"/>
                </a:solidFill>
                <a:latin typeface="Lato" pitchFamily="34" charset="0"/>
                <a:ea typeface="+mn-ea"/>
                <a:cs typeface="+mn-cs"/>
              </a:defRPr>
            </a:lvl2pPr>
            <a:lvl3pPr marL="1143000" indent="-228600" algn="ctr" defTabSz="514174" rtl="0" eaLnBrk="1" latinLnBrk="0" hangingPunct="1">
              <a:spcBef>
                <a:spcPct val="20000"/>
              </a:spcBef>
              <a:buFont typeface="Arial" panose="020B0604020202020204" pitchFamily="34" charset="0"/>
              <a:buNone/>
              <a:defRPr sz="1300" kern="1200">
                <a:solidFill>
                  <a:schemeClr val="tx1"/>
                </a:solidFill>
                <a:latin typeface="Lato" pitchFamily="34" charset="0"/>
                <a:ea typeface="+mn-ea"/>
                <a:cs typeface="+mn-cs"/>
              </a:defRPr>
            </a:lvl3pPr>
            <a:lvl4pPr marL="1600200" indent="-228600" algn="ctr" defTabSz="514174" rtl="0" eaLnBrk="1" latinLnBrk="0" hangingPunct="1">
              <a:spcBef>
                <a:spcPct val="20000"/>
              </a:spcBef>
              <a:buFont typeface="Arial" panose="020B0604020202020204" pitchFamily="34" charset="0"/>
              <a:buNone/>
              <a:defRPr sz="1100" kern="1200">
                <a:solidFill>
                  <a:schemeClr val="tx1"/>
                </a:solidFill>
                <a:latin typeface="Lato" pitchFamily="34" charset="0"/>
                <a:ea typeface="+mn-ea"/>
                <a:cs typeface="+mn-cs"/>
              </a:defRPr>
            </a:lvl4pPr>
            <a:lvl5pPr marL="2057400" indent="-228600" algn="ctr" defTabSz="514174" rtl="0" eaLnBrk="1" latinLnBrk="0" hangingPunct="1">
              <a:spcBef>
                <a:spcPct val="20000"/>
              </a:spcBef>
              <a:buFont typeface="Arial" panose="020B0604020202020204" pitchFamily="34" charset="0"/>
              <a:buNone/>
              <a:defRPr sz="1100" kern="1200">
                <a:solidFill>
                  <a:schemeClr val="tx1"/>
                </a:solidFill>
                <a:latin typeface="Lato" pitchFamily="34" charset="0"/>
                <a:ea typeface="+mn-ea"/>
                <a:cs typeface="+mn-cs"/>
              </a:defRPr>
            </a:lvl5pPr>
            <a:lvl6pPr marL="2514600" indent="-228600" algn="ctr" defTabSz="514174" rtl="0" eaLnBrk="1" fontAlgn="base" latinLnBrk="0" hangingPunct="1">
              <a:spcBef>
                <a:spcPct val="0"/>
              </a:spcBef>
              <a:spcAft>
                <a:spcPct val="0"/>
              </a:spcAft>
              <a:buFont typeface="Arial" panose="020B0604020202020204" pitchFamily="34" charset="0"/>
              <a:buNone/>
              <a:defRPr sz="1100" kern="1200">
                <a:solidFill>
                  <a:schemeClr val="tx1"/>
                </a:solidFill>
                <a:latin typeface="Lato" pitchFamily="34" charset="0"/>
                <a:ea typeface="+mn-ea"/>
                <a:cs typeface="+mn-cs"/>
              </a:defRPr>
            </a:lvl6pPr>
            <a:lvl7pPr marL="2971800" indent="-228600" algn="ctr" defTabSz="514174" rtl="0" eaLnBrk="1" fontAlgn="base" latinLnBrk="0" hangingPunct="1">
              <a:spcBef>
                <a:spcPct val="0"/>
              </a:spcBef>
              <a:spcAft>
                <a:spcPct val="0"/>
              </a:spcAft>
              <a:buFont typeface="Arial" panose="020B0604020202020204" pitchFamily="34" charset="0"/>
              <a:buNone/>
              <a:defRPr sz="1100" kern="1200">
                <a:solidFill>
                  <a:schemeClr val="tx1"/>
                </a:solidFill>
                <a:latin typeface="Lato" pitchFamily="34" charset="0"/>
                <a:ea typeface="+mn-ea"/>
                <a:cs typeface="+mn-cs"/>
              </a:defRPr>
            </a:lvl7pPr>
            <a:lvl8pPr marL="3429000" indent="-228600" algn="ctr" defTabSz="514174" rtl="0" eaLnBrk="1" fontAlgn="base" latinLnBrk="0" hangingPunct="1">
              <a:spcBef>
                <a:spcPct val="0"/>
              </a:spcBef>
              <a:spcAft>
                <a:spcPct val="0"/>
              </a:spcAft>
              <a:buFont typeface="Arial" panose="020B0604020202020204" pitchFamily="34" charset="0"/>
              <a:buNone/>
              <a:defRPr sz="1100" kern="1200">
                <a:solidFill>
                  <a:schemeClr val="tx1"/>
                </a:solidFill>
                <a:latin typeface="Lato" pitchFamily="34" charset="0"/>
                <a:ea typeface="+mn-ea"/>
                <a:cs typeface="+mn-cs"/>
              </a:defRPr>
            </a:lvl8pPr>
            <a:lvl9pPr marL="3886200" indent="-228600" algn="ctr" defTabSz="514174" rtl="0" eaLnBrk="1" fontAlgn="base" latinLnBrk="0" hangingPunct="1">
              <a:spcBef>
                <a:spcPct val="0"/>
              </a:spcBef>
              <a:spcAft>
                <a:spcPct val="0"/>
              </a:spcAft>
              <a:buFont typeface="Arial" panose="020B0604020202020204" pitchFamily="34" charset="0"/>
              <a:buNone/>
              <a:defRPr sz="1100" kern="1200">
                <a:solidFill>
                  <a:schemeClr val="tx1"/>
                </a:solidFill>
                <a:latin typeface="Lato" pitchFamily="34" charset="0"/>
                <a:ea typeface="+mn-ea"/>
                <a:cs typeface="+mn-cs"/>
              </a:defRPr>
            </a:lvl9pPr>
          </a:lstStyle>
          <a:p>
            <a:pPr marL="0" marR="0" lvl="0" indent="0" algn="l" defTabSz="514174" rtl="0" eaLnBrk="1" fontAlgn="base" latinLnBrk="0" hangingPunct="1">
              <a:lnSpc>
                <a:spcPct val="100000"/>
              </a:lnSpc>
              <a:spcBef>
                <a:spcPct val="0"/>
              </a:spcBef>
              <a:spcAft>
                <a:spcPct val="0"/>
              </a:spcAft>
              <a:buClrTx/>
              <a:buSzTx/>
              <a:buFont typeface="Arial" panose="020B0604020202020204" pitchFamily="34" charset="0"/>
              <a:buNone/>
              <a:tabLst/>
              <a:defRPr/>
            </a:pPr>
            <a:r>
              <a:rPr lang="en-GB" altLang="pl-PL" sz="1600" b="1" dirty="0">
                <a:solidFill>
                  <a:srgbClr val="E40E2E"/>
                </a:solidFill>
                <a:latin typeface="Open Sans" pitchFamily="34" charset="0"/>
                <a:ea typeface="Open Sans" pitchFamily="34" charset="0"/>
                <a:cs typeface="Open Sans" pitchFamily="34" charset="0"/>
              </a:rPr>
              <a:t>How the incineration plant will influence the costs of the waste management system</a:t>
            </a:r>
            <a:r>
              <a:rPr kumimoji="0" lang="en-GB" altLang="pl-PL" sz="1600" b="1" i="0" u="none" strike="noStrike" kern="1200" cap="none" spc="0" normalizeH="0" baseline="0" noProof="0" dirty="0">
                <a:ln>
                  <a:noFill/>
                </a:ln>
                <a:solidFill>
                  <a:srgbClr val="E40E2E"/>
                </a:solidFill>
                <a:effectLst/>
                <a:uLnTx/>
                <a:uFillTx/>
                <a:latin typeface="Open Sans" pitchFamily="34" charset="0"/>
                <a:ea typeface="Open Sans" pitchFamily="34" charset="0"/>
                <a:cs typeface="Open Sans" pitchFamily="34" charset="0"/>
              </a:rPr>
              <a:t>:</a:t>
            </a:r>
          </a:p>
          <a:p>
            <a:pPr marL="192815" marR="0" lvl="0" indent="-192815" algn="l" defTabSz="514174"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altLang="pl-PL" sz="1100" b="0" i="0" u="none" strike="noStrike" kern="1200" cap="none" spc="0" normalizeH="0" baseline="0" noProof="0" dirty="0">
                <a:ln>
                  <a:noFill/>
                </a:ln>
                <a:solidFill>
                  <a:sysClr val="windowText" lastClr="000000"/>
                </a:solidFill>
                <a:effectLst/>
                <a:uLnTx/>
                <a:uFillTx/>
                <a:latin typeface="Open Sans" pitchFamily="34" charset="0"/>
                <a:ea typeface="Open Sans" pitchFamily="34" charset="0"/>
                <a:cs typeface="Open Sans" pitchFamily="34" charset="0"/>
              </a:rPr>
              <a:t>Lower prices for energy fraction management</a:t>
            </a:r>
          </a:p>
          <a:p>
            <a:pPr marL="192815" marR="0" lvl="0" indent="-192815" algn="l" defTabSz="514174"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altLang="pl-PL" sz="1100" b="0" i="0" u="none" strike="noStrike" kern="1200" cap="none" spc="0" normalizeH="0" baseline="0" noProof="0" dirty="0">
                <a:ln>
                  <a:noFill/>
                </a:ln>
                <a:solidFill>
                  <a:sysClr val="windowText" lastClr="000000"/>
                </a:solidFill>
                <a:effectLst/>
                <a:uLnTx/>
                <a:uFillTx/>
                <a:latin typeface="Open Sans" pitchFamily="34" charset="0"/>
                <a:ea typeface="Open Sans" pitchFamily="34" charset="0"/>
                <a:cs typeface="Open Sans" pitchFamily="34" charset="0"/>
              </a:rPr>
              <a:t>Predictable prices for</a:t>
            </a:r>
            <a:r>
              <a:rPr kumimoji="0" lang="en-GB" altLang="pl-PL" sz="1100" b="0" i="0" u="none" strike="noStrike" kern="1200" cap="none" spc="0" normalizeH="0" noProof="0" dirty="0">
                <a:ln>
                  <a:noFill/>
                </a:ln>
                <a:solidFill>
                  <a:sysClr val="windowText" lastClr="000000"/>
                </a:solidFill>
                <a:effectLst/>
                <a:uLnTx/>
                <a:uFillTx/>
                <a:latin typeface="Open Sans" pitchFamily="34" charset="0"/>
                <a:ea typeface="Open Sans" pitchFamily="34" charset="0"/>
                <a:cs typeface="Open Sans" pitchFamily="34" charset="0"/>
              </a:rPr>
              <a:t> thermal waste treatment</a:t>
            </a:r>
            <a:r>
              <a:rPr kumimoji="0" lang="en-GB" altLang="pl-PL" sz="1100" b="0" i="0" u="none" strike="noStrike" kern="1200" cap="none" spc="0" normalizeH="0" baseline="0" noProof="0" dirty="0">
                <a:ln>
                  <a:noFill/>
                </a:ln>
                <a:solidFill>
                  <a:sysClr val="windowText" lastClr="000000"/>
                </a:solidFill>
                <a:effectLst/>
                <a:uLnTx/>
                <a:uFillTx/>
                <a:latin typeface="Open Sans" pitchFamily="34" charset="0"/>
                <a:ea typeface="Open Sans" pitchFamily="34" charset="0"/>
                <a:cs typeface="Open Sans" pitchFamily="34" charset="0"/>
              </a:rPr>
              <a:t> </a:t>
            </a:r>
          </a:p>
          <a:p>
            <a:pPr marL="192815" marR="0" lvl="0" indent="-192815" algn="l" defTabSz="514174"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altLang="pl-PL" sz="1100" b="0" i="0" u="none" strike="noStrike" kern="1200" cap="none" spc="0" normalizeH="0" baseline="0" noProof="0" dirty="0">
                <a:ln>
                  <a:noFill/>
                </a:ln>
                <a:solidFill>
                  <a:sysClr val="windowText" lastClr="000000"/>
                </a:solidFill>
                <a:effectLst/>
                <a:uLnTx/>
                <a:uFillTx/>
                <a:latin typeface="Open Sans" pitchFamily="34" charset="0"/>
                <a:ea typeface="Open Sans" pitchFamily="34" charset="0"/>
                <a:cs typeface="Open Sans" pitchFamily="34" charset="0"/>
              </a:rPr>
              <a:t>Reduction of waste landfill fees</a:t>
            </a:r>
          </a:p>
          <a:p>
            <a:pPr marL="192815" marR="0" lvl="0" indent="-192815" algn="l" defTabSz="514174"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altLang="pl-PL" sz="1100" b="0" i="0" u="none" strike="noStrike" kern="1200" cap="none" spc="0" normalizeH="0" baseline="0" noProof="0" dirty="0">
                <a:ln>
                  <a:noFill/>
                </a:ln>
                <a:solidFill>
                  <a:sysClr val="windowText" lastClr="000000"/>
                </a:solidFill>
                <a:effectLst/>
                <a:uLnTx/>
                <a:uFillTx/>
                <a:latin typeface="Open Sans" pitchFamily="34" charset="0"/>
                <a:ea typeface="Open Sans" pitchFamily="34" charset="0"/>
                <a:cs typeface="Open Sans" pitchFamily="34" charset="0"/>
              </a:rPr>
              <a:t>Income from the sale of electricity</a:t>
            </a:r>
            <a:r>
              <a:rPr kumimoji="0" lang="en-GB" altLang="pl-PL" sz="1100" b="0" i="0" u="none" strike="noStrike" kern="1200" cap="none" spc="0" normalizeH="0" noProof="0" dirty="0">
                <a:ln>
                  <a:noFill/>
                </a:ln>
                <a:solidFill>
                  <a:sysClr val="windowText" lastClr="000000"/>
                </a:solidFill>
                <a:effectLst/>
                <a:uLnTx/>
                <a:uFillTx/>
                <a:latin typeface="Open Sans" pitchFamily="34" charset="0"/>
                <a:ea typeface="Open Sans" pitchFamily="34" charset="0"/>
                <a:cs typeface="Open Sans" pitchFamily="34" charset="0"/>
              </a:rPr>
              <a:t> and heat from waste will lower the </a:t>
            </a:r>
            <a:r>
              <a:rPr kumimoji="0" lang="en-GB" altLang="pl-PL" sz="1100" b="0" i="0" u="none" strike="noStrike" kern="1200" cap="none" spc="0" normalizeH="0" baseline="0" noProof="0" dirty="0">
                <a:ln>
                  <a:noFill/>
                </a:ln>
                <a:solidFill>
                  <a:sysClr val="windowText" lastClr="000000"/>
                </a:solidFill>
                <a:effectLst/>
                <a:uLnTx/>
                <a:uFillTx/>
                <a:latin typeface="Open Sans" pitchFamily="34" charset="0"/>
                <a:ea typeface="Open Sans" pitchFamily="34" charset="0"/>
                <a:cs typeface="Open Sans" pitchFamily="34" charset="0"/>
              </a:rPr>
              <a:t> gate fee</a:t>
            </a:r>
          </a:p>
          <a:p>
            <a:pPr marL="0" marR="0" lvl="0" indent="0" algn="l" defTabSz="514174"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pl-PL" sz="1100" b="0" i="0" u="none" strike="noStrike" kern="1200" cap="none" spc="0" normalizeH="0" baseline="0" noProof="0" dirty="0">
              <a:ln>
                <a:noFill/>
              </a:ln>
              <a:solidFill>
                <a:sysClr val="windowText" lastClr="000000"/>
              </a:solidFill>
              <a:effectLst/>
              <a:uLnTx/>
              <a:uFillTx/>
              <a:latin typeface="Open Sans" pitchFamily="34" charset="0"/>
              <a:ea typeface="Open Sans" pitchFamily="34" charset="0"/>
              <a:cs typeface="Open Sans" pitchFamily="34" charset="0"/>
            </a:endParaRPr>
          </a:p>
          <a:p>
            <a:pPr marL="0" marR="0" lvl="0" indent="0" algn="l" defTabSz="514174"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pl-PL" sz="1100" b="0" i="0" u="none" strike="noStrike" kern="1200" cap="none" spc="0" normalizeH="0" baseline="0" noProof="0" dirty="0">
              <a:ln>
                <a:noFill/>
              </a:ln>
              <a:solidFill>
                <a:sysClr val="windowText" lastClr="000000"/>
              </a:solidFill>
              <a:effectLst/>
              <a:uLnTx/>
              <a:uFillTx/>
              <a:latin typeface="Open Sans" pitchFamily="34" charset="0"/>
              <a:ea typeface="Open Sans" pitchFamily="34" charset="0"/>
              <a:cs typeface="Open Sans" pitchFamily="34" charset="0"/>
            </a:endParaRPr>
          </a:p>
          <a:p>
            <a:pPr marL="0" marR="0" lvl="0" indent="0" algn="l" defTabSz="514174"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pl-PL" sz="1600" b="1" i="0" u="none" strike="noStrike" kern="1200" cap="none" spc="0" normalizeH="0" baseline="0" noProof="0" dirty="0">
                <a:ln>
                  <a:noFill/>
                </a:ln>
                <a:solidFill>
                  <a:srgbClr val="E40E2E"/>
                </a:solidFill>
                <a:effectLst/>
                <a:uLnTx/>
                <a:uFillTx/>
                <a:latin typeface="Open Sans" pitchFamily="34" charset="0"/>
                <a:ea typeface="Open Sans" pitchFamily="34" charset="0"/>
                <a:cs typeface="Open Sans" pitchFamily="34" charset="0"/>
              </a:rPr>
              <a:t>Non-financial advantages of the</a:t>
            </a:r>
            <a:r>
              <a:rPr kumimoji="0" lang="en-GB" altLang="pl-PL" sz="1600" b="1" i="0" u="none" strike="noStrike" kern="1200" cap="none" spc="0" normalizeH="0" noProof="0" dirty="0">
                <a:ln>
                  <a:noFill/>
                </a:ln>
                <a:solidFill>
                  <a:srgbClr val="E40E2E"/>
                </a:solidFill>
                <a:effectLst/>
                <a:uLnTx/>
                <a:uFillTx/>
                <a:latin typeface="Open Sans" pitchFamily="34" charset="0"/>
                <a:ea typeface="Open Sans" pitchFamily="34" charset="0"/>
                <a:cs typeface="Open Sans" pitchFamily="34" charset="0"/>
              </a:rPr>
              <a:t> incineration plant</a:t>
            </a:r>
            <a:r>
              <a:rPr kumimoji="0" lang="en-GB" altLang="pl-PL" sz="1600" b="1" i="0" u="none" strike="noStrike" kern="1200" cap="none" spc="0" normalizeH="0" baseline="0" noProof="0" dirty="0">
                <a:ln>
                  <a:noFill/>
                </a:ln>
                <a:solidFill>
                  <a:srgbClr val="E40E2E"/>
                </a:solidFill>
                <a:effectLst/>
                <a:uLnTx/>
                <a:uFillTx/>
                <a:latin typeface="Open Sans" pitchFamily="34" charset="0"/>
                <a:ea typeface="Open Sans" pitchFamily="34" charset="0"/>
                <a:cs typeface="Open Sans" pitchFamily="34" charset="0"/>
              </a:rPr>
              <a:t>:</a:t>
            </a:r>
          </a:p>
          <a:p>
            <a:pPr marL="192815" marR="0" lvl="0" indent="-192815" algn="l" defTabSz="514174"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altLang="pl-PL" sz="1100" b="0" i="0" u="none" strike="noStrike" kern="1200" cap="none" spc="0" normalizeH="0" baseline="0" noProof="0" dirty="0">
                <a:ln>
                  <a:noFill/>
                </a:ln>
                <a:solidFill>
                  <a:sysClr val="windowText" lastClr="000000"/>
                </a:solidFill>
                <a:effectLst/>
                <a:uLnTx/>
                <a:uFillTx/>
                <a:latin typeface="Open Sans" pitchFamily="34" charset="0"/>
                <a:ea typeface="Open Sans" pitchFamily="34" charset="0"/>
                <a:cs typeface="Open Sans" pitchFamily="34" charset="0"/>
              </a:rPr>
              <a:t>Management of non-recyclable waste</a:t>
            </a:r>
          </a:p>
          <a:p>
            <a:pPr marL="192815" marR="0" lvl="0" indent="-192815" algn="l" defTabSz="514174"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altLang="pl-PL" sz="1100" b="0" i="0" u="none" strike="noStrike" kern="1200" cap="none" spc="0" normalizeH="0" baseline="0" noProof="0" dirty="0">
                <a:ln>
                  <a:noFill/>
                </a:ln>
                <a:solidFill>
                  <a:sysClr val="windowText" lastClr="000000"/>
                </a:solidFill>
                <a:effectLst/>
                <a:uLnTx/>
                <a:uFillTx/>
                <a:latin typeface="Open Sans" pitchFamily="34" charset="0"/>
                <a:ea typeface="Open Sans" pitchFamily="34" charset="0"/>
                <a:cs typeface="Open Sans" pitchFamily="34" charset="0"/>
              </a:rPr>
              <a:t>Management of the</a:t>
            </a:r>
            <a:r>
              <a:rPr kumimoji="0" lang="en-GB" altLang="pl-PL" sz="1100" b="0" i="0" u="none" strike="noStrike" kern="1200" cap="none" spc="0" normalizeH="0" noProof="0" dirty="0">
                <a:ln>
                  <a:noFill/>
                </a:ln>
                <a:solidFill>
                  <a:sysClr val="windowText" lastClr="000000"/>
                </a:solidFill>
                <a:effectLst/>
                <a:uLnTx/>
                <a:uFillTx/>
                <a:latin typeface="Open Sans" pitchFamily="34" charset="0"/>
                <a:ea typeface="Open Sans" pitchFamily="34" charset="0"/>
                <a:cs typeface="Open Sans" pitchFamily="34" charset="0"/>
              </a:rPr>
              <a:t> troublesome subscreen fraction</a:t>
            </a:r>
            <a:endParaRPr kumimoji="0" lang="en-GB" altLang="pl-PL" sz="1100" b="0" i="0" u="none" strike="noStrike" kern="1200" cap="none" spc="0" normalizeH="0" baseline="0" noProof="0" dirty="0">
              <a:ln>
                <a:noFill/>
              </a:ln>
              <a:solidFill>
                <a:sysClr val="windowText" lastClr="000000"/>
              </a:solidFill>
              <a:effectLst/>
              <a:uLnTx/>
              <a:uFillTx/>
              <a:latin typeface="Open Sans" pitchFamily="34" charset="0"/>
              <a:ea typeface="Open Sans" pitchFamily="34" charset="0"/>
              <a:cs typeface="Open Sans" pitchFamily="34" charset="0"/>
            </a:endParaRPr>
          </a:p>
          <a:p>
            <a:pPr marL="192815" marR="0" lvl="0" indent="-192815" algn="l" defTabSz="514174"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altLang="pl-PL" sz="1100" b="0" i="0" u="none" strike="noStrike" kern="1200" cap="none" spc="0" normalizeH="0" baseline="0" noProof="0" dirty="0">
                <a:ln>
                  <a:noFill/>
                </a:ln>
                <a:solidFill>
                  <a:sysClr val="windowText" lastClr="000000"/>
                </a:solidFill>
                <a:effectLst/>
                <a:uLnTx/>
                <a:uFillTx/>
                <a:latin typeface="Open Sans" pitchFamily="34" charset="0"/>
                <a:ea typeface="Open Sans" pitchFamily="34" charset="0"/>
                <a:cs typeface="Open Sans" pitchFamily="34" charset="0"/>
              </a:rPr>
              <a:t>Reduction of the amount</a:t>
            </a:r>
            <a:r>
              <a:rPr kumimoji="0" lang="en-GB" altLang="pl-PL" sz="1100" b="0" i="0" u="none" strike="noStrike" kern="1200" cap="none" spc="0" normalizeH="0" noProof="0" dirty="0">
                <a:ln>
                  <a:noFill/>
                </a:ln>
                <a:solidFill>
                  <a:sysClr val="windowText" lastClr="000000"/>
                </a:solidFill>
                <a:effectLst/>
                <a:uLnTx/>
                <a:uFillTx/>
                <a:latin typeface="Open Sans" pitchFamily="34" charset="0"/>
                <a:ea typeface="Open Sans" pitchFamily="34" charset="0"/>
                <a:cs typeface="Open Sans" pitchFamily="34" charset="0"/>
              </a:rPr>
              <a:t> of waste collected in landfills</a:t>
            </a:r>
            <a:r>
              <a:rPr kumimoji="0" lang="en-GB" altLang="pl-PL" sz="1100" b="0" i="0" u="none" strike="noStrike" kern="1200" cap="none" spc="0" normalizeH="0" baseline="0" noProof="0" dirty="0">
                <a:ln>
                  <a:noFill/>
                </a:ln>
                <a:solidFill>
                  <a:sysClr val="windowText" lastClr="000000"/>
                </a:solidFill>
                <a:effectLst/>
                <a:uLnTx/>
                <a:uFillTx/>
                <a:latin typeface="Open Sans" pitchFamily="34" charset="0"/>
                <a:ea typeface="Open Sans" pitchFamily="34" charset="0"/>
                <a:cs typeface="Open Sans" pitchFamily="34" charset="0"/>
              </a:rPr>
              <a:t> </a:t>
            </a:r>
          </a:p>
          <a:p>
            <a:pPr marL="192815" marR="0" lvl="0" indent="-192815" algn="l" defTabSz="514174"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altLang="pl-PL" sz="1100" b="0" i="0" u="none" strike="noStrike" kern="1200" cap="none" spc="0" normalizeH="0" baseline="0" noProof="0" dirty="0">
                <a:ln>
                  <a:noFill/>
                </a:ln>
                <a:solidFill>
                  <a:sysClr val="windowText" lastClr="000000"/>
                </a:solidFill>
                <a:effectLst/>
                <a:uLnTx/>
                <a:uFillTx/>
                <a:latin typeface="Open Sans" pitchFamily="34" charset="0"/>
                <a:ea typeface="Open Sans" pitchFamily="34" charset="0"/>
                <a:cs typeface="Open Sans" pitchFamily="34" charset="0"/>
              </a:rPr>
              <a:t>Use of waste for diversifying heat</a:t>
            </a:r>
            <a:r>
              <a:rPr kumimoji="0" lang="en-GB" altLang="pl-PL" sz="1100" b="0" i="0" u="none" strike="noStrike" kern="1200" cap="none" spc="0" normalizeH="0" noProof="0" dirty="0">
                <a:ln>
                  <a:noFill/>
                </a:ln>
                <a:solidFill>
                  <a:sysClr val="windowText" lastClr="000000"/>
                </a:solidFill>
                <a:effectLst/>
                <a:uLnTx/>
                <a:uFillTx/>
                <a:latin typeface="Open Sans" pitchFamily="34" charset="0"/>
                <a:ea typeface="Open Sans" pitchFamily="34" charset="0"/>
                <a:cs typeface="Open Sans" pitchFamily="34" charset="0"/>
              </a:rPr>
              <a:t> and electricity sources</a:t>
            </a:r>
            <a:endParaRPr kumimoji="0" lang="en-GB" altLang="pl-PL" sz="1100" b="0" i="0" u="none" strike="noStrike" kern="1200" cap="none" spc="0" normalizeH="0" baseline="0" noProof="0" dirty="0">
              <a:ln>
                <a:noFill/>
              </a:ln>
              <a:solidFill>
                <a:sysClr val="windowText" lastClr="000000"/>
              </a:solidFill>
              <a:effectLst/>
              <a:uLnTx/>
              <a:uFillTx/>
              <a:latin typeface="Open Sans" pitchFamily="34" charset="0"/>
              <a:ea typeface="Open Sans" pitchFamily="34" charset="0"/>
              <a:cs typeface="Open Sans" pitchFamily="34" charset="0"/>
            </a:endParaRPr>
          </a:p>
          <a:p>
            <a:pPr marL="192815" marR="0" lvl="0" indent="-192815" algn="l" defTabSz="514174"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altLang="pl-PL" sz="1100" b="0" i="0" u="none" strike="noStrike" kern="1200" cap="none" spc="0" normalizeH="0" baseline="0" noProof="0" dirty="0">
                <a:ln>
                  <a:noFill/>
                </a:ln>
                <a:solidFill>
                  <a:sysClr val="windowText" lastClr="000000"/>
                </a:solidFill>
                <a:effectLst/>
                <a:uLnTx/>
                <a:uFillTx/>
                <a:latin typeface="Open Sans" pitchFamily="34" charset="0"/>
                <a:ea typeface="Open Sans" pitchFamily="34" charset="0"/>
                <a:cs typeface="Open Sans" pitchFamily="34" charset="0"/>
              </a:rPr>
              <a:t>Environmental effects: reduction</a:t>
            </a:r>
            <a:r>
              <a:rPr kumimoji="0" lang="en-GB" altLang="pl-PL" sz="1100" b="0" i="0" u="none" strike="noStrike" kern="1200" cap="none" spc="0" normalizeH="0" noProof="0" dirty="0">
                <a:ln>
                  <a:noFill/>
                </a:ln>
                <a:solidFill>
                  <a:sysClr val="windowText" lastClr="000000"/>
                </a:solidFill>
                <a:effectLst/>
                <a:uLnTx/>
                <a:uFillTx/>
                <a:latin typeface="Open Sans" pitchFamily="34" charset="0"/>
                <a:ea typeface="Open Sans" pitchFamily="34" charset="0"/>
                <a:cs typeface="Open Sans" pitchFamily="34" charset="0"/>
              </a:rPr>
              <a:t> of pollutant air emissions, reduction of fossil fuel use</a:t>
            </a:r>
            <a:endParaRPr kumimoji="0" lang="en-GB" altLang="pl-PL" sz="1100" b="0" i="0" u="none" strike="noStrike" kern="1200" cap="none" spc="0" normalizeH="0" baseline="0" noProof="0" dirty="0">
              <a:ln>
                <a:noFill/>
              </a:ln>
              <a:solidFill>
                <a:sysClr val="windowText" lastClr="000000"/>
              </a:solidFill>
              <a:effectLst/>
              <a:uLnTx/>
              <a:uFillTx/>
              <a:latin typeface="Open Sans" pitchFamily="34" charset="0"/>
              <a:ea typeface="Open Sans" pitchFamily="34" charset="0"/>
              <a:cs typeface="Open Sans" pitchFamily="34" charset="0"/>
            </a:endParaRPr>
          </a:p>
        </p:txBody>
      </p:sp>
      <p:sp>
        <p:nvSpPr>
          <p:cNvPr id="7" name="Symbol zastępczy zawartości 4">
            <a:extLst>
              <a:ext uri="{FF2B5EF4-FFF2-40B4-BE49-F238E27FC236}">
                <a16:creationId xmlns:a16="http://schemas.microsoft.com/office/drawing/2014/main" id="{B9944227-906F-42BC-ABEB-06EDFE75C626}"/>
              </a:ext>
            </a:extLst>
          </p:cNvPr>
          <p:cNvSpPr txBox="1">
            <a:spLocks/>
          </p:cNvSpPr>
          <p:nvPr/>
        </p:nvSpPr>
        <p:spPr>
          <a:xfrm>
            <a:off x="5534803" y="1419622"/>
            <a:ext cx="3122893" cy="1031299"/>
          </a:xfrm>
          <a:prstGeom prst="rect">
            <a:avLst/>
          </a:prstGeom>
        </p:spPr>
        <p:txBody>
          <a:bodyPr vert="horz" lIns="52940" tIns="26470" rIns="52940" bIns="26470" rtlCol="0">
            <a:normAutofit/>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58" marR="0" lvl="0" indent="0" algn="l" defTabSz="529394"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1300" b="1" i="0" u="none" strike="noStrike" kern="1200" cap="none" spc="0" normalizeH="0" baseline="0" noProof="0" dirty="0">
                <a:ln w="0"/>
                <a:solidFill>
                  <a:srgbClr val="008F38"/>
                </a:solidFill>
                <a:effectLst/>
                <a:uLnTx/>
                <a:uFillTx/>
                <a:latin typeface="Open Sans" pitchFamily="34" charset="0"/>
                <a:ea typeface="Open Sans" pitchFamily="34" charset="0"/>
                <a:cs typeface="Open Sans" pitchFamily="34" charset="0"/>
              </a:rPr>
              <a:t>Annual production of electricity generated in the incineration plant will be enough to power the entire tram fleet in Gdańsk for 3,5 years</a:t>
            </a:r>
          </a:p>
        </p:txBody>
      </p:sp>
      <p:grpSp>
        <p:nvGrpSpPr>
          <p:cNvPr id="2" name="Grupa 1"/>
          <p:cNvGrpSpPr/>
          <p:nvPr/>
        </p:nvGrpSpPr>
        <p:grpSpPr>
          <a:xfrm>
            <a:off x="5436096" y="2507744"/>
            <a:ext cx="3040380" cy="1277150"/>
            <a:chOff x="5436096" y="2507744"/>
            <a:chExt cx="3040380" cy="1277150"/>
          </a:xfrm>
        </p:grpSpPr>
        <p:pic>
          <p:nvPicPr>
            <p:cNvPr id="6" name="Obraz 5">
              <a:extLst>
                <a:ext uri="{FF2B5EF4-FFF2-40B4-BE49-F238E27FC236}">
                  <a16:creationId xmlns:a16="http://schemas.microsoft.com/office/drawing/2014/main" id="{844AC7BA-A08D-4272-8D92-01C96F29C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2507744"/>
              <a:ext cx="3040380" cy="1277150"/>
            </a:xfrm>
            <a:prstGeom prst="rect">
              <a:avLst/>
            </a:prstGeom>
          </p:spPr>
        </p:pic>
        <p:sp>
          <p:nvSpPr>
            <p:cNvPr id="8" name="Symbol zastępczy zawartości 4">
              <a:extLst>
                <a:ext uri="{FF2B5EF4-FFF2-40B4-BE49-F238E27FC236}">
                  <a16:creationId xmlns:a16="http://schemas.microsoft.com/office/drawing/2014/main" id="{B9944227-906F-42BC-ABEB-06EDFE75C626}"/>
                </a:ext>
              </a:extLst>
            </p:cNvPr>
            <p:cNvSpPr txBox="1">
              <a:spLocks/>
            </p:cNvSpPr>
            <p:nvPr/>
          </p:nvSpPr>
          <p:spPr>
            <a:xfrm>
              <a:off x="6012160" y="2743200"/>
              <a:ext cx="742777" cy="248816"/>
            </a:xfrm>
            <a:prstGeom prst="rect">
              <a:avLst/>
            </a:prstGeom>
            <a:solidFill>
              <a:schemeClr val="bg1"/>
            </a:solidFill>
          </p:spPr>
          <p:txBody>
            <a:bodyPr vert="horz" lIns="0" tIns="0" rIns="0" bIns="0" rtlCol="0">
              <a:noAutofit/>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58" marR="0" lvl="0" indent="0" defTabSz="529394"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pl-PL" sz="1600" b="1" i="0" u="none" strike="noStrike" kern="1200" cap="none" spc="0" normalizeH="0" baseline="0" noProof="0" dirty="0">
                  <a:ln w="0"/>
                  <a:solidFill>
                    <a:srgbClr val="008F38"/>
                  </a:solidFill>
                  <a:effectLst/>
                  <a:uLnTx/>
                  <a:uFillTx/>
                  <a:latin typeface="Open Sans" pitchFamily="34" charset="0"/>
                  <a:ea typeface="Open Sans" pitchFamily="34" charset="0"/>
                  <a:cs typeface="Open Sans" pitchFamily="34" charset="0"/>
                </a:rPr>
                <a:t>1 </a:t>
              </a:r>
              <a:r>
                <a:rPr kumimoji="0" lang="pl-PL" sz="1600" b="1" i="0" u="none" strike="noStrike" kern="1200" cap="none" spc="0" normalizeH="0" baseline="0" noProof="0" dirty="0" err="1">
                  <a:ln w="0"/>
                  <a:solidFill>
                    <a:srgbClr val="008F38"/>
                  </a:solidFill>
                  <a:effectLst/>
                  <a:uLnTx/>
                  <a:uFillTx/>
                  <a:latin typeface="Open Sans" pitchFamily="34" charset="0"/>
                  <a:ea typeface="Open Sans" pitchFamily="34" charset="0"/>
                  <a:cs typeface="Open Sans" pitchFamily="34" charset="0"/>
                </a:rPr>
                <a:t>year</a:t>
              </a:r>
              <a:endParaRPr kumimoji="0" lang="en-GB" sz="1600" b="1" i="0" u="none" strike="noStrike" kern="1200" cap="none" spc="0" normalizeH="0" baseline="0" noProof="0" dirty="0">
                <a:ln w="0"/>
                <a:solidFill>
                  <a:srgbClr val="008F38"/>
                </a:solidFill>
                <a:effectLst/>
                <a:uLnTx/>
                <a:uFillTx/>
                <a:latin typeface="Open Sans" pitchFamily="34" charset="0"/>
                <a:ea typeface="Open Sans" pitchFamily="34" charset="0"/>
                <a:cs typeface="Open Sans" pitchFamily="34" charset="0"/>
              </a:endParaRPr>
            </a:p>
          </p:txBody>
        </p:sp>
        <p:sp>
          <p:nvSpPr>
            <p:cNvPr id="10" name="Symbol zastępczy zawartości 4">
              <a:extLst>
                <a:ext uri="{FF2B5EF4-FFF2-40B4-BE49-F238E27FC236}">
                  <a16:creationId xmlns:a16="http://schemas.microsoft.com/office/drawing/2014/main" id="{B9944227-906F-42BC-ABEB-06EDFE75C626}"/>
                </a:ext>
              </a:extLst>
            </p:cNvPr>
            <p:cNvSpPr txBox="1">
              <a:spLocks/>
            </p:cNvSpPr>
            <p:nvPr/>
          </p:nvSpPr>
          <p:spPr>
            <a:xfrm>
              <a:off x="7308304" y="2715766"/>
              <a:ext cx="961231" cy="276250"/>
            </a:xfrm>
            <a:prstGeom prst="rect">
              <a:avLst/>
            </a:prstGeom>
            <a:solidFill>
              <a:schemeClr val="bg1"/>
            </a:solidFill>
          </p:spPr>
          <p:txBody>
            <a:bodyPr vert="horz" lIns="0" tIns="0" rIns="0" bIns="0" rtlCol="0">
              <a:noAutofit/>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58" marR="0" lvl="0" indent="0" algn="ctr" defTabSz="529394" rtl="0" eaLnBrk="1" fontAlgn="base" latinLnBrk="0" hangingPunct="1">
                <a:lnSpc>
                  <a:spcPct val="100000"/>
                </a:lnSpc>
                <a:spcBef>
                  <a:spcPct val="0"/>
                </a:spcBef>
                <a:spcAft>
                  <a:spcPct val="0"/>
                </a:spcAft>
                <a:buClrTx/>
                <a:buSzTx/>
                <a:buFont typeface="Arial" panose="020B0604020202020204" pitchFamily="34" charset="0"/>
                <a:buNone/>
                <a:tabLst/>
                <a:defRPr/>
              </a:pPr>
              <a:r>
                <a:rPr lang="pl-PL" sz="1600" b="1" dirty="0">
                  <a:ln w="0"/>
                  <a:solidFill>
                    <a:schemeClr val="bg1">
                      <a:lumMod val="65000"/>
                    </a:schemeClr>
                  </a:solidFill>
                  <a:latin typeface="Open Sans" pitchFamily="34" charset="0"/>
                  <a:ea typeface="Open Sans" pitchFamily="34" charset="0"/>
                  <a:cs typeface="Open Sans" pitchFamily="34" charset="0"/>
                </a:rPr>
                <a:t>3,5</a:t>
              </a:r>
              <a:r>
                <a:rPr kumimoji="0" lang="pl-PL" sz="1600" b="1" i="0" u="none" strike="noStrike" kern="1200" cap="none" spc="0" normalizeH="0" baseline="0" noProof="0" dirty="0">
                  <a:ln w="0"/>
                  <a:solidFill>
                    <a:schemeClr val="bg1">
                      <a:lumMod val="65000"/>
                    </a:schemeClr>
                  </a:solidFill>
                  <a:effectLst/>
                  <a:uLnTx/>
                  <a:uFillTx/>
                  <a:latin typeface="Open Sans" pitchFamily="34" charset="0"/>
                  <a:ea typeface="Open Sans" pitchFamily="34" charset="0"/>
                  <a:cs typeface="Open Sans" pitchFamily="34" charset="0"/>
                </a:rPr>
                <a:t> </a:t>
              </a:r>
              <a:r>
                <a:rPr kumimoji="0" lang="pl-PL" sz="1600" b="1" i="0" u="none" strike="noStrike" kern="1200" cap="none" spc="0" normalizeH="0" baseline="0" noProof="0" dirty="0" err="1">
                  <a:ln w="0"/>
                  <a:solidFill>
                    <a:schemeClr val="bg1">
                      <a:lumMod val="65000"/>
                    </a:schemeClr>
                  </a:solidFill>
                  <a:effectLst/>
                  <a:uLnTx/>
                  <a:uFillTx/>
                  <a:latin typeface="Open Sans" pitchFamily="34" charset="0"/>
                  <a:ea typeface="Open Sans" pitchFamily="34" charset="0"/>
                  <a:cs typeface="Open Sans" pitchFamily="34" charset="0"/>
                </a:rPr>
                <a:t>years</a:t>
              </a:r>
              <a:endParaRPr kumimoji="0" lang="en-GB" sz="1600" b="1" i="0" u="none" strike="noStrike" kern="1200" cap="none" spc="0" normalizeH="0" baseline="0" noProof="0" dirty="0">
                <a:ln w="0"/>
                <a:solidFill>
                  <a:schemeClr val="bg1">
                    <a:lumMod val="65000"/>
                  </a:schemeClr>
                </a:solidFill>
                <a:effectLst/>
                <a:uLnTx/>
                <a:uFillTx/>
                <a:latin typeface="Open Sans" pitchFamily="34" charset="0"/>
                <a:ea typeface="Open Sans" pitchFamily="34" charset="0"/>
                <a:cs typeface="Open Sans" pitchFamily="34" charset="0"/>
              </a:endParaRPr>
            </a:p>
          </p:txBody>
        </p:sp>
      </p:grpSp>
    </p:spTree>
    <p:extLst>
      <p:ext uri="{BB962C8B-B14F-4D97-AF65-F5344CB8AC3E}">
        <p14:creationId xmlns:p14="http://schemas.microsoft.com/office/powerpoint/2010/main" val="137242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33C192F5-E2BD-49CF-BDD9-3BFCE8A599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75" t="12440" r="5186" b="2068"/>
          <a:stretch/>
        </p:blipFill>
        <p:spPr>
          <a:xfrm>
            <a:off x="251519" y="538976"/>
            <a:ext cx="4356484" cy="4154944"/>
          </a:xfrm>
          <a:prstGeom prst="rect">
            <a:avLst/>
          </a:prstGeom>
        </p:spPr>
      </p:pic>
      <p:sp>
        <p:nvSpPr>
          <p:cNvPr id="6" name="pole tekstowe 5">
            <a:extLst>
              <a:ext uri="{FF2B5EF4-FFF2-40B4-BE49-F238E27FC236}">
                <a16:creationId xmlns:a16="http://schemas.microsoft.com/office/drawing/2014/main" id="{82F3178E-30E9-4080-BAF1-F482518A2796}"/>
              </a:ext>
            </a:extLst>
          </p:cNvPr>
          <p:cNvSpPr txBox="1"/>
          <p:nvPr/>
        </p:nvSpPr>
        <p:spPr>
          <a:xfrm>
            <a:off x="4572000" y="699542"/>
            <a:ext cx="4176464" cy="3277820"/>
          </a:xfrm>
          <a:prstGeom prst="rect">
            <a:avLst/>
          </a:prstGeom>
          <a:noFill/>
        </p:spPr>
        <p:txBody>
          <a:bodyPr wrap="square">
            <a:spAutoFit/>
          </a:bodyPr>
          <a:lstStyle/>
          <a:p>
            <a:r>
              <a:rPr lang="en-GB" sz="1600" dirty="0">
                <a:latin typeface="Open Sans" panose="020B0604020202020204" charset="0"/>
                <a:ea typeface="Open Sans" panose="020B0604020202020204" charset="0"/>
                <a:cs typeface="Open Sans" panose="020B0604020202020204" charset="0"/>
              </a:rPr>
              <a:t>WHY DO WE NEED A MODERN WASTE INCINERATION PLANT?</a:t>
            </a:r>
          </a:p>
          <a:p>
            <a:endParaRPr lang="en-GB" sz="1500" dirty="0">
              <a:latin typeface="Open Sans" panose="020B0604020202020204" charset="0"/>
              <a:ea typeface="Open Sans" panose="020B0604020202020204" charset="0"/>
              <a:cs typeface="Open Sans" panose="020B0604020202020204" charset="0"/>
            </a:endParaRPr>
          </a:p>
          <a:p>
            <a:pPr marL="285750" indent="-285750">
              <a:spcBef>
                <a:spcPts val="600"/>
              </a:spcBef>
              <a:buFont typeface="Wingdings" panose="05000000000000000000" pitchFamily="2" charset="2"/>
              <a:buChar char="Ø"/>
            </a:pPr>
            <a:r>
              <a:rPr lang="en-GB" sz="1500" dirty="0">
                <a:latin typeface="Open Sans" panose="020B0604020202020204" charset="0"/>
                <a:ea typeface="Open Sans" panose="020B0604020202020204" charset="0"/>
                <a:cs typeface="Open Sans" panose="020B0604020202020204" charset="0"/>
              </a:rPr>
              <a:t>increased quantity of waste generated</a:t>
            </a:r>
          </a:p>
          <a:p>
            <a:pPr marL="285750" indent="-285750">
              <a:spcBef>
                <a:spcPts val="600"/>
              </a:spcBef>
              <a:buFont typeface="Wingdings" panose="05000000000000000000" pitchFamily="2" charset="2"/>
              <a:buChar char="Ø"/>
            </a:pPr>
            <a:r>
              <a:rPr lang="en-GB" sz="1500" dirty="0">
                <a:latin typeface="Open Sans" panose="020B0604020202020204" charset="0"/>
                <a:ea typeface="Open Sans" panose="020B0604020202020204" charset="0"/>
                <a:cs typeface="Open Sans" panose="020B0604020202020204" charset="0"/>
              </a:rPr>
              <a:t>lack of other possibility to process non-recyclable waste (the so called energy fraction from municipal waste)</a:t>
            </a:r>
          </a:p>
          <a:p>
            <a:pPr marL="285750" indent="-285750">
              <a:spcBef>
                <a:spcPts val="600"/>
              </a:spcBef>
              <a:buFont typeface="Wingdings" panose="05000000000000000000" pitchFamily="2" charset="2"/>
              <a:buChar char="Ø"/>
            </a:pPr>
            <a:r>
              <a:rPr lang="en-GB" sz="1500" dirty="0">
                <a:latin typeface="Open Sans" panose="020B0604020202020204" charset="0"/>
                <a:ea typeface="Open Sans" panose="020B0604020202020204" charset="0"/>
                <a:cs typeface="Open Sans" panose="020B0604020202020204" charset="0"/>
              </a:rPr>
              <a:t>the need to stabilise prices for energy fraction management</a:t>
            </a:r>
          </a:p>
          <a:p>
            <a:pPr marL="285750" indent="-285750">
              <a:spcBef>
                <a:spcPts val="600"/>
              </a:spcBef>
              <a:buFont typeface="Wingdings" panose="05000000000000000000" pitchFamily="2" charset="2"/>
              <a:buChar char="Ø"/>
            </a:pPr>
            <a:r>
              <a:rPr lang="en-GB" sz="1500" dirty="0">
                <a:latin typeface="Open Sans" panose="020B0604020202020204" charset="0"/>
                <a:ea typeface="Open Sans" panose="020B0604020202020204" charset="0"/>
                <a:cs typeface="Open Sans" panose="020B0604020202020204" charset="0"/>
              </a:rPr>
              <a:t>landfilling of energy fraction prohibited</a:t>
            </a:r>
          </a:p>
          <a:p>
            <a:pPr marL="285750" indent="-285750">
              <a:spcBef>
                <a:spcPts val="600"/>
              </a:spcBef>
              <a:buFont typeface="Wingdings" panose="05000000000000000000" pitchFamily="2" charset="2"/>
              <a:buChar char="Ø"/>
            </a:pPr>
            <a:r>
              <a:rPr lang="en-GB" sz="1500" dirty="0">
                <a:latin typeface="Open Sans" panose="020B0604020202020204" charset="0"/>
                <a:ea typeface="Open Sans" panose="020B0604020202020204" charset="0"/>
                <a:cs typeface="Open Sans" panose="020B0604020202020204" charset="0"/>
              </a:rPr>
              <a:t>less landfill space/landfill limit up to 10% in 2030 </a:t>
            </a:r>
          </a:p>
        </p:txBody>
      </p:sp>
      <p:sp>
        <p:nvSpPr>
          <p:cNvPr id="8" name="pole tekstowe 7">
            <a:extLst>
              <a:ext uri="{FF2B5EF4-FFF2-40B4-BE49-F238E27FC236}">
                <a16:creationId xmlns:a16="http://schemas.microsoft.com/office/drawing/2014/main" id="{4B6092DD-478E-495A-9FA5-CF3BB3C644BC}"/>
              </a:ext>
            </a:extLst>
          </p:cNvPr>
          <p:cNvSpPr txBox="1"/>
          <p:nvPr/>
        </p:nvSpPr>
        <p:spPr>
          <a:xfrm>
            <a:off x="251519" y="123478"/>
            <a:ext cx="8712969" cy="415498"/>
          </a:xfrm>
          <a:prstGeom prst="rect">
            <a:avLst/>
          </a:prstGeom>
          <a:noFill/>
        </p:spPr>
        <p:txBody>
          <a:bodyPr wrap="square">
            <a:spAutoFit/>
          </a:bodyPr>
          <a:lstStyle/>
          <a:p>
            <a:r>
              <a:rPr lang="en-GB" sz="2100" b="1" cap="all" dirty="0">
                <a:latin typeface="Open Sans" panose="020B0604020202020204" charset="0"/>
                <a:ea typeface="Open Sans" panose="020B0604020202020204" charset="0"/>
                <a:cs typeface="Open Sans" panose="020B0604020202020204" charset="0"/>
              </a:rPr>
              <a:t>MUNICIPAL WASTE MANAGEMENT SYSTEM IN gdańsk</a:t>
            </a:r>
            <a:endParaRPr lang="en-GB" sz="21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4156067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en-GB" sz="2800" dirty="0"/>
              <a:t>Rainwater – types of sewage systems</a:t>
            </a:r>
            <a:endParaRPr lang="en-GB" dirty="0"/>
          </a:p>
        </p:txBody>
      </p:sp>
      <p:sp>
        <p:nvSpPr>
          <p:cNvPr id="4" name="Symbol zastępczy zawartości 2">
            <a:extLst>
              <a:ext uri="{FF2B5EF4-FFF2-40B4-BE49-F238E27FC236}">
                <a16:creationId xmlns:a16="http://schemas.microsoft.com/office/drawing/2014/main" id="{DA8E54F3-2637-4D2D-A90E-9097E76E6E96}"/>
              </a:ext>
            </a:extLst>
          </p:cNvPr>
          <p:cNvSpPr txBox="1">
            <a:spLocks/>
          </p:cNvSpPr>
          <p:nvPr/>
        </p:nvSpPr>
        <p:spPr>
          <a:xfrm>
            <a:off x="457200" y="987574"/>
            <a:ext cx="8229600" cy="86409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ts val="800"/>
              </a:spcAft>
              <a:buFont typeface="Arial" pitchFamily="34" charset="0"/>
              <a:buNone/>
            </a:pPr>
            <a:r>
              <a:rPr lang="en-GB" sz="1700" dirty="0"/>
              <a:t>Rainwater and meltwater will be directed to the rainwater drainage system which will consist of </a:t>
            </a:r>
            <a:r>
              <a:rPr lang="en-GB" sz="1700" b="1" dirty="0"/>
              <a:t>2 networks</a:t>
            </a:r>
            <a:r>
              <a:rPr lang="en-GB" sz="1700" dirty="0"/>
              <a:t>:</a:t>
            </a:r>
          </a:p>
        </p:txBody>
      </p:sp>
      <p:sp>
        <p:nvSpPr>
          <p:cNvPr id="5" name="Symbol zastępczy zawartości 2">
            <a:extLst>
              <a:ext uri="{FF2B5EF4-FFF2-40B4-BE49-F238E27FC236}">
                <a16:creationId xmlns:a16="http://schemas.microsoft.com/office/drawing/2014/main" id="{DA8E54F3-2637-4D2D-A90E-9097E76E6E96}"/>
              </a:ext>
            </a:extLst>
          </p:cNvPr>
          <p:cNvSpPr txBox="1">
            <a:spLocks/>
          </p:cNvSpPr>
          <p:nvPr/>
        </p:nvSpPr>
        <p:spPr>
          <a:xfrm>
            <a:off x="457200" y="1975440"/>
            <a:ext cx="3970784" cy="247528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ts val="800"/>
              </a:spcAft>
              <a:buNone/>
              <a:tabLst>
                <a:tab pos="997585" algn="l"/>
                <a:tab pos="457200" algn="l"/>
              </a:tabLst>
            </a:pPr>
            <a:r>
              <a:rPr lang="en-GB" sz="2000" dirty="0"/>
              <a:t>     “</a:t>
            </a:r>
            <a:r>
              <a:rPr lang="en-GB" sz="2000" b="1" dirty="0">
                <a:solidFill>
                  <a:srgbClr val="008F38"/>
                </a:solidFill>
              </a:rPr>
              <a:t>clean</a:t>
            </a:r>
            <a:r>
              <a:rPr lang="en-GB" sz="2000" dirty="0"/>
              <a:t>”</a:t>
            </a:r>
          </a:p>
          <a:p>
            <a:pPr marL="400050" lvl="1" indent="0">
              <a:lnSpc>
                <a:spcPct val="110000"/>
              </a:lnSpc>
              <a:spcAft>
                <a:spcPts val="800"/>
              </a:spcAft>
              <a:buFont typeface="Arial" pitchFamily="34" charset="0"/>
              <a:buNone/>
              <a:tabLst>
                <a:tab pos="997585" algn="l"/>
                <a:tab pos="457200" algn="l"/>
              </a:tabLst>
            </a:pPr>
            <a:r>
              <a:rPr lang="en-GB" sz="1200" dirty="0"/>
              <a:t>- Collection of rainwater or meltwater from roofs of buildings and facilities. </a:t>
            </a:r>
          </a:p>
          <a:p>
            <a:pPr marL="400050" lvl="1" indent="0">
              <a:lnSpc>
                <a:spcPct val="110000"/>
              </a:lnSpc>
              <a:spcAft>
                <a:spcPts val="800"/>
              </a:spcAft>
              <a:buFont typeface="Arial" pitchFamily="34" charset="0"/>
              <a:buNone/>
              <a:tabLst>
                <a:tab pos="997585" algn="l"/>
                <a:tab pos="457200" algn="l"/>
              </a:tabLst>
            </a:pPr>
            <a:r>
              <a:rPr lang="en-GB" sz="1200" dirty="0"/>
              <a:t>Rainwater from roofs will be directed to a retention tank with a capacity of 140 m</a:t>
            </a:r>
            <a:r>
              <a:rPr lang="en-GB" sz="1200" baseline="30000" dirty="0"/>
              <a:t>3</a:t>
            </a:r>
            <a:r>
              <a:rPr lang="en-GB" sz="1200" dirty="0"/>
              <a:t>, and subsequently used on an ongoing basis e.g. for cleaning floors, watering plants or depending on the possibilities for technological purposes.</a:t>
            </a:r>
          </a:p>
        </p:txBody>
      </p:sp>
      <p:sp>
        <p:nvSpPr>
          <p:cNvPr id="6" name="Symbol zastępczy zawartości 2">
            <a:extLst>
              <a:ext uri="{FF2B5EF4-FFF2-40B4-BE49-F238E27FC236}">
                <a16:creationId xmlns:a16="http://schemas.microsoft.com/office/drawing/2014/main" id="{DA8E54F3-2637-4D2D-A90E-9097E76E6E96}"/>
              </a:ext>
            </a:extLst>
          </p:cNvPr>
          <p:cNvSpPr txBox="1">
            <a:spLocks/>
          </p:cNvSpPr>
          <p:nvPr/>
        </p:nvSpPr>
        <p:spPr>
          <a:xfrm>
            <a:off x="5220072" y="1995686"/>
            <a:ext cx="3024336" cy="230425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0000"/>
              </a:lnSpc>
              <a:spcAft>
                <a:spcPts val="800"/>
              </a:spcAft>
              <a:buNone/>
              <a:tabLst>
                <a:tab pos="997585" algn="l"/>
                <a:tab pos="457200" algn="l"/>
              </a:tabLst>
            </a:pPr>
            <a:r>
              <a:rPr lang="en-GB" sz="2000" dirty="0"/>
              <a:t>     “</a:t>
            </a:r>
            <a:r>
              <a:rPr lang="en-GB" sz="2000" b="1" dirty="0">
                <a:solidFill>
                  <a:srgbClr val="E40E2E"/>
                </a:solidFill>
              </a:rPr>
              <a:t>dirty</a:t>
            </a:r>
            <a:r>
              <a:rPr lang="en-GB" sz="2000" dirty="0"/>
              <a:t>”</a:t>
            </a:r>
          </a:p>
          <a:p>
            <a:pPr marL="400050" lvl="1" indent="0">
              <a:lnSpc>
                <a:spcPct val="110000"/>
              </a:lnSpc>
              <a:spcBef>
                <a:spcPts val="0"/>
              </a:spcBef>
              <a:buFont typeface="Arial" pitchFamily="34" charset="0"/>
              <a:buNone/>
            </a:pPr>
            <a:r>
              <a:rPr lang="en-GB" sz="1200" dirty="0"/>
              <a:t>- Collection of other rainwater or meltwater, e.g. from streets and squares.</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6402" y="1975440"/>
            <a:ext cx="380287" cy="38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6148" y="1990741"/>
            <a:ext cx="367427" cy="364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Łącznik prosty ze strzałką 7"/>
          <p:cNvCxnSpPr/>
          <p:nvPr/>
        </p:nvCxnSpPr>
        <p:spPr>
          <a:xfrm flipH="1">
            <a:off x="2627784" y="1635646"/>
            <a:ext cx="792088" cy="560208"/>
          </a:xfrm>
          <a:prstGeom prst="straightConnector1">
            <a:avLst/>
          </a:prstGeom>
          <a:ln>
            <a:solidFill>
              <a:srgbClr val="A1CE88"/>
            </a:solidFill>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3635896" y="1635646"/>
            <a:ext cx="1368152" cy="569683"/>
          </a:xfrm>
          <a:prstGeom prst="straightConnector1">
            <a:avLst/>
          </a:prstGeom>
          <a:ln>
            <a:solidFill>
              <a:srgbClr val="A1CE8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640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en-GB" sz="2800" dirty="0"/>
              <a:t>Rainwater - devices</a:t>
            </a:r>
            <a:endParaRPr lang="en-GB" dirty="0"/>
          </a:p>
        </p:txBody>
      </p:sp>
      <p:sp>
        <p:nvSpPr>
          <p:cNvPr id="5" name="Symbol zastępczy zawartości 2">
            <a:extLst>
              <a:ext uri="{FF2B5EF4-FFF2-40B4-BE49-F238E27FC236}">
                <a16:creationId xmlns:a16="http://schemas.microsoft.com/office/drawing/2014/main" id="{DA8E54F3-2637-4D2D-A90E-9097E76E6E96}"/>
              </a:ext>
            </a:extLst>
          </p:cNvPr>
          <p:cNvSpPr txBox="1">
            <a:spLocks/>
          </p:cNvSpPr>
          <p:nvPr/>
        </p:nvSpPr>
        <p:spPr>
          <a:xfrm>
            <a:off x="457200" y="987574"/>
            <a:ext cx="8229600" cy="339447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0000"/>
              </a:lnSpc>
              <a:spcAft>
                <a:spcPts val="800"/>
              </a:spcAft>
              <a:buFont typeface="Arial" pitchFamily="34" charset="0"/>
              <a:buNone/>
            </a:pPr>
            <a:r>
              <a:rPr lang="en-GB" sz="1400" dirty="0"/>
              <a:t>Devices for the collection, treatment and drainage of rainwater and meltwater include: </a:t>
            </a:r>
          </a:p>
          <a:p>
            <a:pPr algn="just">
              <a:lnSpc>
                <a:spcPct val="110000"/>
              </a:lnSpc>
              <a:spcBef>
                <a:spcPts val="0"/>
              </a:spcBef>
              <a:spcAft>
                <a:spcPts val="600"/>
              </a:spcAft>
              <a:buFont typeface="Symbol" panose="05050102010706020507" pitchFamily="18" charset="2"/>
              <a:buChar char=""/>
              <a:tabLst>
                <a:tab pos="997585" algn="l"/>
                <a:tab pos="457200" algn="l"/>
              </a:tabLst>
            </a:pPr>
            <a:r>
              <a:rPr lang="en-GB" sz="1400" dirty="0"/>
              <a:t>Retention tank for rainwater from roofs,</a:t>
            </a:r>
          </a:p>
          <a:p>
            <a:pPr algn="just">
              <a:lnSpc>
                <a:spcPct val="110000"/>
              </a:lnSpc>
              <a:spcBef>
                <a:spcPts val="0"/>
              </a:spcBef>
              <a:spcAft>
                <a:spcPts val="600"/>
              </a:spcAft>
              <a:buFont typeface="Symbol" panose="05050102010706020507" pitchFamily="18" charset="2"/>
              <a:buChar char=""/>
              <a:tabLst>
                <a:tab pos="997585" algn="l"/>
                <a:tab pos="457200" algn="l"/>
              </a:tabLst>
            </a:pPr>
            <a:r>
              <a:rPr lang="en-GB" sz="1400" dirty="0"/>
              <a:t>Retention tank for rainwater from streets and pavements together with a drain controller,</a:t>
            </a:r>
          </a:p>
          <a:p>
            <a:pPr algn="just">
              <a:lnSpc>
                <a:spcPct val="110000"/>
              </a:lnSpc>
              <a:spcBef>
                <a:spcPts val="0"/>
              </a:spcBef>
              <a:spcAft>
                <a:spcPts val="600"/>
              </a:spcAft>
              <a:buFont typeface="Symbol" panose="05050102010706020507" pitchFamily="18" charset="2"/>
              <a:buChar char=""/>
              <a:tabLst>
                <a:tab pos="997585" algn="l"/>
                <a:tab pos="457200" algn="l"/>
              </a:tabLst>
            </a:pPr>
            <a:r>
              <a:rPr lang="en-GB" sz="1400" dirty="0"/>
              <a:t>Oil derivatives separator integrated with the tank,</a:t>
            </a:r>
          </a:p>
          <a:p>
            <a:pPr algn="just">
              <a:lnSpc>
                <a:spcPct val="110000"/>
              </a:lnSpc>
              <a:spcBef>
                <a:spcPts val="0"/>
              </a:spcBef>
              <a:spcAft>
                <a:spcPts val="600"/>
              </a:spcAft>
              <a:buFont typeface="Symbol" panose="05050102010706020507" pitchFamily="18" charset="2"/>
              <a:buChar char=""/>
              <a:tabLst>
                <a:tab pos="997585" algn="l"/>
                <a:tab pos="457200" algn="l"/>
              </a:tabLst>
            </a:pPr>
            <a:r>
              <a:rPr lang="en-GB" sz="1400" dirty="0"/>
              <a:t>Rain gardens,</a:t>
            </a:r>
          </a:p>
          <a:p>
            <a:pPr algn="just">
              <a:lnSpc>
                <a:spcPct val="110000"/>
              </a:lnSpc>
              <a:spcBef>
                <a:spcPts val="0"/>
              </a:spcBef>
              <a:spcAft>
                <a:spcPts val="600"/>
              </a:spcAft>
              <a:buFont typeface="Symbol" panose="05050102010706020507" pitchFamily="18" charset="2"/>
              <a:buChar char=""/>
              <a:tabLst>
                <a:tab pos="997585" algn="l"/>
                <a:tab pos="457200" algn="l"/>
              </a:tabLst>
            </a:pPr>
            <a:r>
              <a:rPr lang="en-GB" sz="1400" dirty="0"/>
              <a:t>Reed bed,</a:t>
            </a:r>
          </a:p>
          <a:p>
            <a:pPr algn="just">
              <a:lnSpc>
                <a:spcPct val="110000"/>
              </a:lnSpc>
              <a:spcBef>
                <a:spcPts val="0"/>
              </a:spcBef>
              <a:spcAft>
                <a:spcPts val="600"/>
              </a:spcAft>
              <a:buFont typeface="Symbol" panose="05050102010706020507" pitchFamily="18" charset="2"/>
              <a:buChar char=""/>
              <a:tabLst>
                <a:tab pos="997585" algn="l"/>
                <a:tab pos="457200" algn="l"/>
              </a:tabLst>
            </a:pPr>
            <a:r>
              <a:rPr lang="en-GB" sz="1400" dirty="0"/>
              <a:t>Outlet to the Kozacki Stream.</a:t>
            </a:r>
          </a:p>
        </p:txBody>
      </p:sp>
    </p:spTree>
    <p:extLst>
      <p:ext uri="{BB962C8B-B14F-4D97-AF65-F5344CB8AC3E}">
        <p14:creationId xmlns:p14="http://schemas.microsoft.com/office/powerpoint/2010/main" val="2447717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4"/>
          <p:cNvSpPr/>
          <p:nvPr/>
        </p:nvSpPr>
        <p:spPr>
          <a:xfrm>
            <a:off x="387094" y="1364758"/>
            <a:ext cx="6088287" cy="2674142"/>
          </a:xfrm>
          <a:prstGeom prst="rect">
            <a:avLst/>
          </a:prstGeom>
          <a:blipFill>
            <a:blip r:embed="rId3" cstate="print"/>
            <a:stretch>
              <a:fillRect/>
            </a:stretch>
          </a:blipFill>
        </p:spPr>
        <p:txBody>
          <a:bodyPr wrap="square" lIns="0" tIns="0" rIns="0" bIns="0" rtlCol="0">
            <a:noAutofit/>
          </a:bodyPr>
          <a:lstStyle/>
          <a:p>
            <a:endParaRPr lang="en-GB" dirty="0"/>
          </a:p>
        </p:txBody>
      </p:sp>
      <p:sp>
        <p:nvSpPr>
          <p:cNvPr id="4" name="Tytuł 3"/>
          <p:cNvSpPr>
            <a:spLocks noGrp="1"/>
          </p:cNvSpPr>
          <p:nvPr>
            <p:ph type="title"/>
          </p:nvPr>
        </p:nvSpPr>
        <p:spPr/>
        <p:txBody>
          <a:bodyPr>
            <a:normAutofit/>
          </a:bodyPr>
          <a:lstStyle/>
          <a:p>
            <a:r>
              <a:rPr lang="en-GB" dirty="0"/>
              <a:t>Climate protection and rainwater management</a:t>
            </a:r>
          </a:p>
        </p:txBody>
      </p:sp>
      <p:sp>
        <p:nvSpPr>
          <p:cNvPr id="6" name="pole tekstowe 5">
            <a:extLst>
              <a:ext uri="{FF2B5EF4-FFF2-40B4-BE49-F238E27FC236}">
                <a16:creationId xmlns:a16="http://schemas.microsoft.com/office/drawing/2014/main" id="{8B2C3672-EB55-4155-B2EC-6F9AADB1EBFE}"/>
              </a:ext>
            </a:extLst>
          </p:cNvPr>
          <p:cNvSpPr txBox="1"/>
          <p:nvPr/>
        </p:nvSpPr>
        <p:spPr>
          <a:xfrm>
            <a:off x="6475381" y="1491630"/>
            <a:ext cx="2389351" cy="3119068"/>
          </a:xfrm>
          <a:prstGeom prst="rect">
            <a:avLst/>
          </a:prstGeom>
          <a:noFill/>
        </p:spPr>
        <p:txBody>
          <a:bodyPr wrap="square">
            <a:noAutofit/>
          </a:bodyPr>
          <a:lstStyle/>
          <a:p>
            <a:pPr defTabSz="514259" fontAlgn="base">
              <a:spcBef>
                <a:spcPct val="0"/>
              </a:spcBef>
              <a:spcAft>
                <a:spcPts val="337"/>
              </a:spcAft>
            </a:pPr>
            <a:r>
              <a:rPr lang="en-GB" sz="1200" dirty="0">
                <a:solidFill>
                  <a:prstClr val="black">
                    <a:lumMod val="75000"/>
                    <a:lumOff val="25000"/>
                  </a:prstClr>
                </a:solidFill>
                <a:latin typeface="Open Sans" pitchFamily="34" charset="0"/>
                <a:ea typeface="Open Sans" pitchFamily="34" charset="0"/>
                <a:cs typeface="Open Sans" pitchFamily="34" charset="0"/>
              </a:rPr>
              <a:t>Devices for retention of rainwater or meltwater from sealed areas will include four rain gardens with the following capacities:</a:t>
            </a:r>
          </a:p>
          <a:p>
            <a:pPr marL="192847" indent="-192847" defTabSz="514259" fontAlgn="base">
              <a:spcBef>
                <a:spcPct val="0"/>
              </a:spcBef>
              <a:spcAft>
                <a:spcPts val="337"/>
              </a:spcAft>
              <a:buFont typeface="Wingdings" panose="05000000000000000000" pitchFamily="2" charset="2"/>
              <a:buChar char="§"/>
            </a:pPr>
            <a:r>
              <a:rPr lang="en-GB" sz="1400" b="1" dirty="0">
                <a:solidFill>
                  <a:srgbClr val="E40E2E"/>
                </a:solidFill>
                <a:latin typeface="Open Sans" pitchFamily="34" charset="0"/>
                <a:ea typeface="Open Sans" pitchFamily="34" charset="0"/>
                <a:cs typeface="Open Sans" pitchFamily="34" charset="0"/>
              </a:rPr>
              <a:t>179,63 m</a:t>
            </a:r>
            <a:r>
              <a:rPr lang="en-GB" sz="1400" b="1" baseline="30000" dirty="0">
                <a:solidFill>
                  <a:srgbClr val="E40E2E"/>
                </a:solidFill>
                <a:latin typeface="Open Sans" pitchFamily="34" charset="0"/>
                <a:ea typeface="Open Sans" pitchFamily="34" charset="0"/>
                <a:cs typeface="Open Sans" pitchFamily="34" charset="0"/>
              </a:rPr>
              <a:t>3</a:t>
            </a:r>
            <a:r>
              <a:rPr lang="en-GB" sz="1400" b="1" dirty="0">
                <a:solidFill>
                  <a:srgbClr val="E40E2E"/>
                </a:solidFill>
                <a:latin typeface="Open Sans" pitchFamily="34" charset="0"/>
                <a:ea typeface="Open Sans" pitchFamily="34" charset="0"/>
                <a:cs typeface="Open Sans" pitchFamily="34" charset="0"/>
              </a:rPr>
              <a:t> </a:t>
            </a:r>
            <a:r>
              <a:rPr lang="en-GB" sz="1400" dirty="0">
                <a:solidFill>
                  <a:prstClr val="black">
                    <a:lumMod val="75000"/>
                    <a:lumOff val="25000"/>
                  </a:prstClr>
                </a:solidFill>
                <a:latin typeface="Open Sans" pitchFamily="34" charset="0"/>
                <a:ea typeface="Open Sans" pitchFamily="34" charset="0"/>
                <a:cs typeface="Open Sans" pitchFamily="34" charset="0"/>
              </a:rPr>
              <a:t>–eastern rain garden</a:t>
            </a:r>
          </a:p>
          <a:p>
            <a:pPr marL="192847" indent="-192847" defTabSz="514259" fontAlgn="base">
              <a:spcBef>
                <a:spcPct val="0"/>
              </a:spcBef>
              <a:spcAft>
                <a:spcPts val="337"/>
              </a:spcAft>
              <a:buFont typeface="Wingdings" panose="05000000000000000000" pitchFamily="2" charset="2"/>
              <a:buChar char="§"/>
            </a:pPr>
            <a:r>
              <a:rPr lang="en-GB" sz="1400" b="1" dirty="0">
                <a:solidFill>
                  <a:srgbClr val="E40E2E"/>
                </a:solidFill>
                <a:latin typeface="Open Sans" pitchFamily="34" charset="0"/>
                <a:ea typeface="Open Sans" pitchFamily="34" charset="0"/>
                <a:cs typeface="Open Sans" pitchFamily="34" charset="0"/>
              </a:rPr>
              <a:t>78,8 m</a:t>
            </a:r>
            <a:r>
              <a:rPr lang="en-GB" sz="1400" b="1" baseline="30000" dirty="0">
                <a:solidFill>
                  <a:srgbClr val="E40E2E"/>
                </a:solidFill>
                <a:latin typeface="Open Sans" pitchFamily="34" charset="0"/>
                <a:ea typeface="Open Sans" pitchFamily="34" charset="0"/>
                <a:cs typeface="Open Sans" pitchFamily="34" charset="0"/>
              </a:rPr>
              <a:t>3</a:t>
            </a:r>
            <a:r>
              <a:rPr lang="en-GB" sz="1400" b="1" dirty="0">
                <a:solidFill>
                  <a:srgbClr val="E40E2E"/>
                </a:solidFill>
                <a:latin typeface="Open Sans" pitchFamily="34" charset="0"/>
                <a:ea typeface="Open Sans" pitchFamily="34" charset="0"/>
                <a:cs typeface="Open Sans" pitchFamily="34" charset="0"/>
              </a:rPr>
              <a:t> and 60 m</a:t>
            </a:r>
            <a:r>
              <a:rPr lang="en-GB" sz="1400" b="1" baseline="30000" dirty="0">
                <a:solidFill>
                  <a:srgbClr val="E40E2E"/>
                </a:solidFill>
                <a:latin typeface="Open Sans" pitchFamily="34" charset="0"/>
                <a:ea typeface="Open Sans" pitchFamily="34" charset="0"/>
                <a:cs typeface="Open Sans" pitchFamily="34" charset="0"/>
              </a:rPr>
              <a:t>3</a:t>
            </a:r>
            <a:r>
              <a:rPr lang="en-GB" sz="1400" b="1" dirty="0">
                <a:solidFill>
                  <a:srgbClr val="E40E2E"/>
                </a:solidFill>
                <a:latin typeface="Open Sans" pitchFamily="34" charset="0"/>
                <a:ea typeface="Open Sans" pitchFamily="34" charset="0"/>
                <a:cs typeface="Open Sans" pitchFamily="34" charset="0"/>
              </a:rPr>
              <a:t> </a:t>
            </a:r>
            <a:r>
              <a:rPr lang="en-GB" sz="1400" dirty="0">
                <a:solidFill>
                  <a:prstClr val="black">
                    <a:lumMod val="75000"/>
                    <a:lumOff val="25000"/>
                  </a:prstClr>
                </a:solidFill>
                <a:latin typeface="Open Sans" pitchFamily="34" charset="0"/>
                <a:ea typeface="Open Sans" pitchFamily="34" charset="0"/>
                <a:cs typeface="Open Sans" pitchFamily="34" charset="0"/>
              </a:rPr>
              <a:t>–central rain gardens </a:t>
            </a:r>
          </a:p>
          <a:p>
            <a:pPr marL="192847" indent="-192847" defTabSz="514259" fontAlgn="base">
              <a:spcBef>
                <a:spcPct val="0"/>
              </a:spcBef>
              <a:spcAft>
                <a:spcPts val="337"/>
              </a:spcAft>
              <a:buFont typeface="Wingdings" panose="05000000000000000000" pitchFamily="2" charset="2"/>
              <a:buChar char="§"/>
            </a:pPr>
            <a:r>
              <a:rPr lang="en-GB" sz="1400" b="1" dirty="0">
                <a:solidFill>
                  <a:srgbClr val="E40E2E"/>
                </a:solidFill>
                <a:latin typeface="Open Sans" pitchFamily="34" charset="0"/>
                <a:ea typeface="Open Sans" pitchFamily="34" charset="0"/>
                <a:cs typeface="Open Sans" pitchFamily="34" charset="0"/>
              </a:rPr>
              <a:t>203 m</a:t>
            </a:r>
            <a:r>
              <a:rPr lang="en-GB" sz="1400" b="1" baseline="30000" dirty="0">
                <a:solidFill>
                  <a:srgbClr val="E40E2E"/>
                </a:solidFill>
                <a:latin typeface="Open Sans" pitchFamily="34" charset="0"/>
                <a:ea typeface="Open Sans" pitchFamily="34" charset="0"/>
                <a:cs typeface="Open Sans" pitchFamily="34" charset="0"/>
              </a:rPr>
              <a:t>3</a:t>
            </a:r>
            <a:r>
              <a:rPr lang="en-GB" sz="1400" b="1" dirty="0">
                <a:solidFill>
                  <a:srgbClr val="E40E2E"/>
                </a:solidFill>
                <a:latin typeface="Open Sans" pitchFamily="34" charset="0"/>
                <a:ea typeface="Open Sans" pitchFamily="34" charset="0"/>
                <a:cs typeface="Open Sans" pitchFamily="34" charset="0"/>
              </a:rPr>
              <a:t> </a:t>
            </a:r>
            <a:r>
              <a:rPr lang="en-GB" sz="1400" dirty="0">
                <a:solidFill>
                  <a:prstClr val="black">
                    <a:lumMod val="75000"/>
                    <a:lumOff val="25000"/>
                  </a:prstClr>
                </a:solidFill>
                <a:latin typeface="Open Sans" pitchFamily="34" charset="0"/>
                <a:ea typeface="Open Sans" pitchFamily="34" charset="0"/>
                <a:cs typeface="Open Sans" pitchFamily="34" charset="0"/>
              </a:rPr>
              <a:t>– western rain garden – car park</a:t>
            </a:r>
          </a:p>
        </p:txBody>
      </p:sp>
      <p:sp>
        <p:nvSpPr>
          <p:cNvPr id="8" name="object 2"/>
          <p:cNvSpPr txBox="1"/>
          <p:nvPr/>
        </p:nvSpPr>
        <p:spPr>
          <a:xfrm rot="60000">
            <a:off x="5518323" y="3397231"/>
            <a:ext cx="336809" cy="172178"/>
          </a:xfrm>
          <a:prstGeom prst="rect">
            <a:avLst/>
          </a:prstGeom>
        </p:spPr>
        <p:txBody>
          <a:bodyPr vert="horz" wrap="square" lIns="0" tIns="0" rIns="0" bIns="0" rtlCol="0">
            <a:noAutofit/>
          </a:bodyPr>
          <a:lstStyle/>
          <a:p>
            <a:pPr>
              <a:lnSpc>
                <a:spcPct val="100000"/>
              </a:lnSpc>
            </a:pPr>
            <a:r>
              <a:rPr lang="en-GB" sz="1250" b="1" spc="35" dirty="0">
                <a:latin typeface="Open Sans"/>
                <a:cs typeface="Open Sans"/>
              </a:rPr>
              <a:t>2%</a:t>
            </a:r>
            <a:endParaRPr lang="en-GB" sz="1250" dirty="0">
              <a:latin typeface="Open Sans"/>
              <a:cs typeface="Open Sans"/>
            </a:endParaRPr>
          </a:p>
        </p:txBody>
      </p:sp>
      <p:sp>
        <p:nvSpPr>
          <p:cNvPr id="9" name="object 3"/>
          <p:cNvSpPr/>
          <p:nvPr/>
        </p:nvSpPr>
        <p:spPr>
          <a:xfrm>
            <a:off x="1316001" y="3750473"/>
            <a:ext cx="2983884" cy="332221"/>
          </a:xfrm>
          <a:custGeom>
            <a:avLst/>
            <a:gdLst/>
            <a:ahLst/>
            <a:cxnLst/>
            <a:rect l="l" t="t" r="r" b="b"/>
            <a:pathLst>
              <a:path w="2767571" h="306311">
                <a:moveTo>
                  <a:pt x="0" y="0"/>
                </a:moveTo>
                <a:lnTo>
                  <a:pt x="396240" y="306311"/>
                </a:lnTo>
                <a:lnTo>
                  <a:pt x="2758452" y="306311"/>
                </a:lnTo>
                <a:lnTo>
                  <a:pt x="2767571" y="298704"/>
                </a:lnTo>
              </a:path>
            </a:pathLst>
          </a:custGeom>
          <a:ln w="7620">
            <a:solidFill>
              <a:srgbClr val="000000"/>
            </a:solidFill>
          </a:ln>
        </p:spPr>
        <p:txBody>
          <a:bodyPr wrap="square" lIns="0" tIns="0" rIns="0" bIns="0" rtlCol="0">
            <a:noAutofit/>
          </a:bodyPr>
          <a:lstStyle/>
          <a:p>
            <a:endParaRPr lang="en-GB" dirty="0"/>
          </a:p>
        </p:txBody>
      </p:sp>
      <p:sp>
        <p:nvSpPr>
          <p:cNvPr id="11" name="object 5"/>
          <p:cNvSpPr txBox="1"/>
          <p:nvPr/>
        </p:nvSpPr>
        <p:spPr>
          <a:xfrm>
            <a:off x="3469520" y="2368244"/>
            <a:ext cx="2117565" cy="861300"/>
          </a:xfrm>
          <a:prstGeom prst="rect">
            <a:avLst/>
          </a:prstGeom>
        </p:spPr>
        <p:txBody>
          <a:bodyPr vert="horz" wrap="square" lIns="0" tIns="0" rIns="0" bIns="0" rtlCol="0">
            <a:noAutofit/>
          </a:bodyPr>
          <a:lstStyle/>
          <a:p>
            <a:pPr marL="12700" marR="12700" indent="52069">
              <a:lnSpc>
                <a:spcPct val="112500"/>
              </a:lnSpc>
              <a:spcAft>
                <a:spcPts val="100"/>
              </a:spcAft>
              <a:tabLst>
                <a:tab pos="420370" algn="l"/>
              </a:tabLst>
            </a:pPr>
            <a:r>
              <a:rPr lang="en-GB" sz="800" spc="-10" dirty="0">
                <a:latin typeface="Open Sans"/>
                <a:cs typeface="Open Sans"/>
              </a:rPr>
              <a:t>  5</a:t>
            </a:r>
            <a:r>
              <a:rPr lang="en-GB" sz="800" spc="-5" dirty="0">
                <a:latin typeface="Open Sans"/>
                <a:cs typeface="Open Sans"/>
              </a:rPr>
              <a:t> </a:t>
            </a:r>
            <a:r>
              <a:rPr lang="en-GB" sz="800" spc="-10" dirty="0">
                <a:latin typeface="Open Sans"/>
                <a:cs typeface="Open Sans"/>
              </a:rPr>
              <a:t>cm	</a:t>
            </a:r>
            <a:r>
              <a:rPr lang="en-GB" sz="800" spc="-5" dirty="0">
                <a:latin typeface="Open Sans"/>
                <a:cs typeface="Open Sans"/>
              </a:rPr>
              <a:t>rock (</a:t>
            </a:r>
            <a:r>
              <a:rPr lang="en-GB" sz="800" spc="-10" dirty="0">
                <a:latin typeface="Open Sans"/>
                <a:cs typeface="Open Sans"/>
              </a:rPr>
              <a:t>3-6</a:t>
            </a:r>
            <a:r>
              <a:rPr lang="en-GB" sz="800" spc="-5" dirty="0">
                <a:latin typeface="Open Sans"/>
                <a:cs typeface="Open Sans"/>
              </a:rPr>
              <a:t> cm fraction) </a:t>
            </a:r>
          </a:p>
          <a:p>
            <a:pPr marL="12700" marR="12700" indent="52069">
              <a:lnSpc>
                <a:spcPct val="112500"/>
              </a:lnSpc>
              <a:spcAft>
                <a:spcPts val="100"/>
              </a:spcAft>
              <a:tabLst>
                <a:tab pos="420370" algn="l"/>
              </a:tabLst>
            </a:pPr>
            <a:r>
              <a:rPr lang="en-GB" sz="800" spc="-10" dirty="0">
                <a:latin typeface="Open Sans"/>
                <a:cs typeface="Open Sans"/>
              </a:rPr>
              <a:t>40</a:t>
            </a:r>
            <a:r>
              <a:rPr lang="en-GB" sz="800" spc="-5" dirty="0">
                <a:latin typeface="Open Sans"/>
                <a:cs typeface="Open Sans"/>
              </a:rPr>
              <a:t> </a:t>
            </a:r>
            <a:r>
              <a:rPr lang="en-GB" sz="800" spc="-10" dirty="0">
                <a:latin typeface="Open Sans"/>
                <a:cs typeface="Open Sans"/>
              </a:rPr>
              <a:t>cm	</a:t>
            </a:r>
            <a:r>
              <a:rPr lang="en-GB" sz="800" spc="-170" dirty="0">
                <a:latin typeface="Open Sans"/>
                <a:cs typeface="Open Sans"/>
              </a:rPr>
              <a:t> </a:t>
            </a:r>
            <a:r>
              <a:rPr lang="en-GB" sz="800" spc="-10" dirty="0">
                <a:latin typeface="Open Sans"/>
                <a:cs typeface="Open Sans"/>
              </a:rPr>
              <a:t>mixture of earth and sand (1:3)</a:t>
            </a:r>
            <a:endParaRPr lang="en-GB" sz="800" dirty="0">
              <a:latin typeface="Open Sans"/>
              <a:cs typeface="Open Sans"/>
            </a:endParaRPr>
          </a:p>
          <a:p>
            <a:pPr marL="12700">
              <a:lnSpc>
                <a:spcPct val="100000"/>
              </a:lnSpc>
              <a:spcBef>
                <a:spcPts val="215"/>
              </a:spcBef>
              <a:spcAft>
                <a:spcPts val="100"/>
              </a:spcAft>
              <a:tabLst>
                <a:tab pos="425450" algn="l"/>
              </a:tabLst>
            </a:pPr>
            <a:r>
              <a:rPr lang="en-GB" sz="800" spc="-10" dirty="0">
                <a:latin typeface="Open Sans"/>
                <a:cs typeface="Open Sans"/>
              </a:rPr>
              <a:t>  10</a:t>
            </a:r>
            <a:r>
              <a:rPr lang="en-GB" sz="800" spc="-5" dirty="0">
                <a:latin typeface="Open Sans"/>
                <a:cs typeface="Open Sans"/>
              </a:rPr>
              <a:t> </a:t>
            </a:r>
            <a:r>
              <a:rPr lang="en-GB" sz="800" spc="-10" dirty="0">
                <a:latin typeface="Open Sans"/>
                <a:cs typeface="Open Sans"/>
              </a:rPr>
              <a:t>cm	</a:t>
            </a:r>
            <a:r>
              <a:rPr lang="en-GB" sz="800" spc="-5" dirty="0">
                <a:latin typeface="Open Sans"/>
                <a:cs typeface="Open Sans"/>
              </a:rPr>
              <a:t>sand</a:t>
            </a:r>
            <a:endParaRPr lang="en-GB" sz="800" dirty="0">
              <a:latin typeface="Open Sans"/>
              <a:cs typeface="Open Sans"/>
            </a:endParaRPr>
          </a:p>
          <a:p>
            <a:pPr marL="12700">
              <a:lnSpc>
                <a:spcPct val="100000"/>
              </a:lnSpc>
              <a:spcBef>
                <a:spcPts val="225"/>
              </a:spcBef>
              <a:spcAft>
                <a:spcPts val="100"/>
              </a:spcAft>
              <a:tabLst>
                <a:tab pos="425450" algn="l"/>
              </a:tabLst>
            </a:pPr>
            <a:r>
              <a:rPr lang="en-GB" sz="800" spc="-10" dirty="0">
                <a:latin typeface="Open Sans"/>
                <a:cs typeface="Open Sans"/>
              </a:rPr>
              <a:t>  20</a:t>
            </a:r>
            <a:r>
              <a:rPr lang="en-GB" sz="800" spc="-5" dirty="0">
                <a:latin typeface="Open Sans"/>
                <a:cs typeface="Open Sans"/>
              </a:rPr>
              <a:t> </a:t>
            </a:r>
            <a:r>
              <a:rPr lang="en-GB" sz="800" spc="-15" dirty="0">
                <a:latin typeface="Open Sans"/>
                <a:cs typeface="Open Sans"/>
              </a:rPr>
              <a:t>cm	</a:t>
            </a:r>
            <a:r>
              <a:rPr lang="en-GB" sz="800" spc="-10" dirty="0">
                <a:latin typeface="Open Sans"/>
                <a:cs typeface="Open Sans"/>
              </a:rPr>
              <a:t>gravel</a:t>
            </a:r>
            <a:endParaRPr lang="en-GB" sz="800" dirty="0">
              <a:latin typeface="Open Sans"/>
              <a:cs typeface="Open Sans"/>
            </a:endParaRPr>
          </a:p>
          <a:p>
            <a:pPr marL="12700">
              <a:lnSpc>
                <a:spcPct val="100000"/>
              </a:lnSpc>
              <a:spcBef>
                <a:spcPts val="225"/>
              </a:spcBef>
              <a:spcAft>
                <a:spcPts val="100"/>
              </a:spcAft>
              <a:tabLst>
                <a:tab pos="425450" algn="l"/>
              </a:tabLst>
            </a:pPr>
            <a:r>
              <a:rPr lang="en-GB" sz="800" spc="-10" dirty="0">
                <a:latin typeface="Open Sans"/>
                <a:cs typeface="Open Sans"/>
              </a:rPr>
              <a:t>                pcv foil</a:t>
            </a:r>
            <a:endParaRPr lang="en-GB" sz="600" dirty="0"/>
          </a:p>
        </p:txBody>
      </p:sp>
      <p:sp>
        <p:nvSpPr>
          <p:cNvPr id="12" name="object 6"/>
          <p:cNvSpPr txBox="1"/>
          <p:nvPr/>
        </p:nvSpPr>
        <p:spPr>
          <a:xfrm>
            <a:off x="2822175" y="3320700"/>
            <a:ext cx="1006152" cy="87487"/>
          </a:xfrm>
          <a:prstGeom prst="rect">
            <a:avLst/>
          </a:prstGeom>
        </p:spPr>
        <p:txBody>
          <a:bodyPr vert="horz" wrap="square" lIns="0" tIns="0" rIns="0" bIns="0" rtlCol="0">
            <a:noAutofit/>
          </a:bodyPr>
          <a:lstStyle/>
          <a:p>
            <a:pPr marL="12700">
              <a:lnSpc>
                <a:spcPct val="100000"/>
              </a:lnSpc>
            </a:pPr>
            <a:r>
              <a:rPr lang="en-GB" sz="800" spc="-10" dirty="0">
                <a:latin typeface="Open Sans"/>
                <a:cs typeface="Open Sans"/>
              </a:rPr>
              <a:t>Emergency overflow</a:t>
            </a:r>
            <a:endParaRPr lang="en-GB" sz="800" dirty="0">
              <a:latin typeface="Open Sans"/>
              <a:cs typeface="Open Sans"/>
            </a:endParaRPr>
          </a:p>
        </p:txBody>
      </p:sp>
      <p:sp>
        <p:nvSpPr>
          <p:cNvPr id="13" name="object 7"/>
          <p:cNvSpPr/>
          <p:nvPr/>
        </p:nvSpPr>
        <p:spPr>
          <a:xfrm>
            <a:off x="2847396" y="3408310"/>
            <a:ext cx="484705" cy="0"/>
          </a:xfrm>
          <a:custGeom>
            <a:avLst/>
            <a:gdLst/>
            <a:ahLst/>
            <a:cxnLst/>
            <a:rect l="l" t="t" r="r" b="b"/>
            <a:pathLst>
              <a:path w="449567">
                <a:moveTo>
                  <a:pt x="449567" y="0"/>
                </a:moveTo>
                <a:lnTo>
                  <a:pt x="0" y="0"/>
                </a:lnTo>
              </a:path>
            </a:pathLst>
          </a:custGeom>
          <a:ln w="3175">
            <a:solidFill>
              <a:srgbClr val="000000"/>
            </a:solidFill>
          </a:ln>
        </p:spPr>
        <p:txBody>
          <a:bodyPr wrap="square" lIns="0" tIns="0" rIns="0" bIns="0" rtlCol="0">
            <a:noAutofit/>
          </a:bodyPr>
          <a:lstStyle/>
          <a:p>
            <a:endParaRPr lang="en-GB" dirty="0"/>
          </a:p>
        </p:txBody>
      </p:sp>
      <p:sp>
        <p:nvSpPr>
          <p:cNvPr id="14" name="object 8"/>
          <p:cNvSpPr/>
          <p:nvPr/>
        </p:nvSpPr>
        <p:spPr>
          <a:xfrm>
            <a:off x="1743211" y="4082695"/>
            <a:ext cx="2546838" cy="0"/>
          </a:xfrm>
          <a:custGeom>
            <a:avLst/>
            <a:gdLst/>
            <a:ahLst/>
            <a:cxnLst/>
            <a:rect l="l" t="t" r="r" b="b"/>
            <a:pathLst>
              <a:path w="2362208">
                <a:moveTo>
                  <a:pt x="0" y="0"/>
                </a:moveTo>
                <a:lnTo>
                  <a:pt x="2362208" y="0"/>
                </a:lnTo>
              </a:path>
            </a:pathLst>
          </a:custGeom>
          <a:ln w="3175">
            <a:solidFill>
              <a:srgbClr val="000000"/>
            </a:solidFill>
          </a:ln>
        </p:spPr>
        <p:txBody>
          <a:bodyPr wrap="square" lIns="0" tIns="0" rIns="0" bIns="0" rtlCol="0">
            <a:noAutofit/>
          </a:bodyPr>
          <a:lstStyle/>
          <a:p>
            <a:endParaRPr lang="en-GB" dirty="0"/>
          </a:p>
        </p:txBody>
      </p:sp>
      <p:sp>
        <p:nvSpPr>
          <p:cNvPr id="15" name="object 9"/>
          <p:cNvSpPr/>
          <p:nvPr/>
        </p:nvSpPr>
        <p:spPr>
          <a:xfrm>
            <a:off x="1642981" y="4005013"/>
            <a:ext cx="1316136" cy="0"/>
          </a:xfrm>
          <a:custGeom>
            <a:avLst/>
            <a:gdLst/>
            <a:ahLst/>
            <a:cxnLst/>
            <a:rect l="l" t="t" r="r" b="b"/>
            <a:pathLst>
              <a:path w="1220724">
                <a:moveTo>
                  <a:pt x="1220724" y="0"/>
                </a:moveTo>
                <a:lnTo>
                  <a:pt x="0" y="0"/>
                </a:lnTo>
              </a:path>
            </a:pathLst>
          </a:custGeom>
          <a:ln w="3175">
            <a:solidFill>
              <a:srgbClr val="000000"/>
            </a:solidFill>
          </a:ln>
        </p:spPr>
        <p:txBody>
          <a:bodyPr wrap="square" lIns="0" tIns="0" rIns="0" bIns="0" rtlCol="0">
            <a:noAutofit/>
          </a:bodyPr>
          <a:lstStyle/>
          <a:p>
            <a:endParaRPr lang="en-GB" dirty="0"/>
          </a:p>
        </p:txBody>
      </p:sp>
      <p:sp>
        <p:nvSpPr>
          <p:cNvPr id="16" name="object 10"/>
          <p:cNvSpPr/>
          <p:nvPr/>
        </p:nvSpPr>
        <p:spPr>
          <a:xfrm>
            <a:off x="1654485" y="4005007"/>
            <a:ext cx="8215" cy="8278"/>
          </a:xfrm>
          <a:custGeom>
            <a:avLst/>
            <a:gdLst/>
            <a:ahLst/>
            <a:cxnLst/>
            <a:rect l="l" t="t" r="r" b="b"/>
            <a:pathLst>
              <a:path w="7619" h="7632">
                <a:moveTo>
                  <a:pt x="0" y="7632"/>
                </a:moveTo>
                <a:lnTo>
                  <a:pt x="7620" y="0"/>
                </a:lnTo>
              </a:path>
            </a:pathLst>
          </a:custGeom>
          <a:ln w="3175">
            <a:solidFill>
              <a:srgbClr val="000000"/>
            </a:solidFill>
          </a:ln>
        </p:spPr>
        <p:txBody>
          <a:bodyPr wrap="square" lIns="0" tIns="0" rIns="0" bIns="0" rtlCol="0">
            <a:noAutofit/>
          </a:bodyPr>
          <a:lstStyle/>
          <a:p>
            <a:endParaRPr lang="en-GB" dirty="0"/>
          </a:p>
        </p:txBody>
      </p:sp>
      <p:sp>
        <p:nvSpPr>
          <p:cNvPr id="17" name="object 11"/>
          <p:cNvSpPr/>
          <p:nvPr/>
        </p:nvSpPr>
        <p:spPr>
          <a:xfrm>
            <a:off x="1692274" y="4005010"/>
            <a:ext cx="39434" cy="38016"/>
          </a:xfrm>
          <a:custGeom>
            <a:avLst/>
            <a:gdLst/>
            <a:ahLst/>
            <a:cxnLst/>
            <a:rect l="l" t="t" r="r" b="b"/>
            <a:pathLst>
              <a:path w="36575" h="35051">
                <a:moveTo>
                  <a:pt x="0" y="35052"/>
                </a:moveTo>
                <a:lnTo>
                  <a:pt x="36576" y="0"/>
                </a:lnTo>
              </a:path>
            </a:pathLst>
          </a:custGeom>
          <a:ln w="3175">
            <a:solidFill>
              <a:srgbClr val="000000"/>
            </a:solidFill>
          </a:ln>
        </p:spPr>
        <p:txBody>
          <a:bodyPr wrap="square" lIns="0" tIns="0" rIns="0" bIns="0" rtlCol="0">
            <a:noAutofit/>
          </a:bodyPr>
          <a:lstStyle/>
          <a:p>
            <a:endParaRPr lang="en-GB" dirty="0"/>
          </a:p>
        </p:txBody>
      </p:sp>
      <p:sp>
        <p:nvSpPr>
          <p:cNvPr id="18" name="object 12"/>
          <p:cNvSpPr/>
          <p:nvPr/>
        </p:nvSpPr>
        <p:spPr>
          <a:xfrm>
            <a:off x="1731715" y="4005013"/>
            <a:ext cx="67368" cy="69421"/>
          </a:xfrm>
          <a:custGeom>
            <a:avLst/>
            <a:gdLst/>
            <a:ahLst/>
            <a:cxnLst/>
            <a:rect l="l" t="t" r="r" b="b"/>
            <a:pathLst>
              <a:path w="62484" h="64007">
                <a:moveTo>
                  <a:pt x="0" y="64007"/>
                </a:moveTo>
                <a:lnTo>
                  <a:pt x="62484" y="0"/>
                </a:lnTo>
              </a:path>
            </a:pathLst>
          </a:custGeom>
          <a:ln w="3175">
            <a:solidFill>
              <a:srgbClr val="000000"/>
            </a:solidFill>
          </a:ln>
        </p:spPr>
        <p:txBody>
          <a:bodyPr wrap="square" lIns="0" tIns="0" rIns="0" bIns="0" rtlCol="0">
            <a:noAutofit/>
          </a:bodyPr>
          <a:lstStyle/>
          <a:p>
            <a:endParaRPr lang="en-GB" dirty="0"/>
          </a:p>
        </p:txBody>
      </p:sp>
      <p:sp>
        <p:nvSpPr>
          <p:cNvPr id="19" name="object 13"/>
          <p:cNvSpPr/>
          <p:nvPr/>
        </p:nvSpPr>
        <p:spPr>
          <a:xfrm>
            <a:off x="1790864" y="4005008"/>
            <a:ext cx="77226" cy="77687"/>
          </a:xfrm>
          <a:custGeom>
            <a:avLst/>
            <a:gdLst/>
            <a:ahLst/>
            <a:cxnLst/>
            <a:rect l="l" t="t" r="r" b="b"/>
            <a:pathLst>
              <a:path w="71628" h="71627">
                <a:moveTo>
                  <a:pt x="0" y="71628"/>
                </a:moveTo>
                <a:lnTo>
                  <a:pt x="71628" y="0"/>
                </a:lnTo>
              </a:path>
            </a:pathLst>
          </a:custGeom>
          <a:ln w="3175">
            <a:solidFill>
              <a:srgbClr val="000000"/>
            </a:solidFill>
          </a:ln>
        </p:spPr>
        <p:txBody>
          <a:bodyPr wrap="square" lIns="0" tIns="0" rIns="0" bIns="0" rtlCol="0">
            <a:noAutofit/>
          </a:bodyPr>
          <a:lstStyle/>
          <a:p>
            <a:endParaRPr lang="en-GB" dirty="0"/>
          </a:p>
        </p:txBody>
      </p:sp>
      <p:sp>
        <p:nvSpPr>
          <p:cNvPr id="20" name="object 14"/>
          <p:cNvSpPr/>
          <p:nvPr/>
        </p:nvSpPr>
        <p:spPr>
          <a:xfrm>
            <a:off x="1859874" y="4005008"/>
            <a:ext cx="77226" cy="77687"/>
          </a:xfrm>
          <a:custGeom>
            <a:avLst/>
            <a:gdLst/>
            <a:ahLst/>
            <a:cxnLst/>
            <a:rect l="l" t="t" r="r" b="b"/>
            <a:pathLst>
              <a:path w="71628" h="71627">
                <a:moveTo>
                  <a:pt x="0" y="71628"/>
                </a:moveTo>
                <a:lnTo>
                  <a:pt x="71628" y="0"/>
                </a:lnTo>
              </a:path>
            </a:pathLst>
          </a:custGeom>
          <a:ln w="3175">
            <a:solidFill>
              <a:srgbClr val="000000"/>
            </a:solidFill>
          </a:ln>
        </p:spPr>
        <p:txBody>
          <a:bodyPr wrap="square" lIns="0" tIns="0" rIns="0" bIns="0" rtlCol="0">
            <a:noAutofit/>
          </a:bodyPr>
          <a:lstStyle/>
          <a:p>
            <a:endParaRPr lang="en-GB" dirty="0"/>
          </a:p>
        </p:txBody>
      </p:sp>
      <p:sp>
        <p:nvSpPr>
          <p:cNvPr id="21" name="object 15"/>
          <p:cNvSpPr/>
          <p:nvPr/>
        </p:nvSpPr>
        <p:spPr>
          <a:xfrm>
            <a:off x="1927242" y="4005008"/>
            <a:ext cx="78870" cy="77687"/>
          </a:xfrm>
          <a:custGeom>
            <a:avLst/>
            <a:gdLst/>
            <a:ahLst/>
            <a:cxnLst/>
            <a:rect l="l" t="t" r="r" b="b"/>
            <a:pathLst>
              <a:path w="73152" h="71627">
                <a:moveTo>
                  <a:pt x="0" y="71628"/>
                </a:moveTo>
                <a:lnTo>
                  <a:pt x="73152" y="0"/>
                </a:lnTo>
              </a:path>
            </a:pathLst>
          </a:custGeom>
          <a:ln w="3175">
            <a:solidFill>
              <a:srgbClr val="000000"/>
            </a:solidFill>
          </a:ln>
        </p:spPr>
        <p:txBody>
          <a:bodyPr wrap="square" lIns="0" tIns="0" rIns="0" bIns="0" rtlCol="0">
            <a:noAutofit/>
          </a:bodyPr>
          <a:lstStyle/>
          <a:p>
            <a:endParaRPr lang="en-GB" dirty="0"/>
          </a:p>
        </p:txBody>
      </p:sp>
      <p:sp>
        <p:nvSpPr>
          <p:cNvPr id="22" name="object 16"/>
          <p:cNvSpPr/>
          <p:nvPr/>
        </p:nvSpPr>
        <p:spPr>
          <a:xfrm>
            <a:off x="1996253" y="4005008"/>
            <a:ext cx="77225" cy="77687"/>
          </a:xfrm>
          <a:custGeom>
            <a:avLst/>
            <a:gdLst/>
            <a:ahLst/>
            <a:cxnLst/>
            <a:rect l="l" t="t" r="r" b="b"/>
            <a:pathLst>
              <a:path w="71627" h="71627">
                <a:moveTo>
                  <a:pt x="0" y="71628"/>
                </a:moveTo>
                <a:lnTo>
                  <a:pt x="71628" y="0"/>
                </a:lnTo>
              </a:path>
            </a:pathLst>
          </a:custGeom>
          <a:ln w="3175">
            <a:solidFill>
              <a:srgbClr val="000000"/>
            </a:solidFill>
          </a:ln>
        </p:spPr>
        <p:txBody>
          <a:bodyPr wrap="square" lIns="0" tIns="0" rIns="0" bIns="0" rtlCol="0">
            <a:noAutofit/>
          </a:bodyPr>
          <a:lstStyle/>
          <a:p>
            <a:endParaRPr lang="en-GB" dirty="0"/>
          </a:p>
        </p:txBody>
      </p:sp>
      <p:sp>
        <p:nvSpPr>
          <p:cNvPr id="23" name="object 17"/>
          <p:cNvSpPr/>
          <p:nvPr/>
        </p:nvSpPr>
        <p:spPr>
          <a:xfrm>
            <a:off x="2065264" y="4005008"/>
            <a:ext cx="77225" cy="77687"/>
          </a:xfrm>
          <a:custGeom>
            <a:avLst/>
            <a:gdLst/>
            <a:ahLst/>
            <a:cxnLst/>
            <a:rect l="l" t="t" r="r" b="b"/>
            <a:pathLst>
              <a:path w="71627" h="71627">
                <a:moveTo>
                  <a:pt x="0" y="71628"/>
                </a:moveTo>
                <a:lnTo>
                  <a:pt x="71628" y="0"/>
                </a:lnTo>
              </a:path>
            </a:pathLst>
          </a:custGeom>
          <a:ln w="3175">
            <a:solidFill>
              <a:srgbClr val="000000"/>
            </a:solidFill>
          </a:ln>
        </p:spPr>
        <p:txBody>
          <a:bodyPr wrap="square" lIns="0" tIns="0" rIns="0" bIns="0" rtlCol="0">
            <a:noAutofit/>
          </a:bodyPr>
          <a:lstStyle/>
          <a:p>
            <a:endParaRPr lang="en-GB" dirty="0"/>
          </a:p>
        </p:txBody>
      </p:sp>
      <p:sp>
        <p:nvSpPr>
          <p:cNvPr id="24" name="object 18"/>
          <p:cNvSpPr/>
          <p:nvPr/>
        </p:nvSpPr>
        <p:spPr>
          <a:xfrm>
            <a:off x="2134276" y="4005008"/>
            <a:ext cx="77225" cy="77687"/>
          </a:xfrm>
          <a:custGeom>
            <a:avLst/>
            <a:gdLst/>
            <a:ahLst/>
            <a:cxnLst/>
            <a:rect l="l" t="t" r="r" b="b"/>
            <a:pathLst>
              <a:path w="71627" h="71627">
                <a:moveTo>
                  <a:pt x="0" y="71628"/>
                </a:moveTo>
                <a:lnTo>
                  <a:pt x="71628" y="0"/>
                </a:lnTo>
              </a:path>
            </a:pathLst>
          </a:custGeom>
          <a:ln w="3175">
            <a:solidFill>
              <a:srgbClr val="000000"/>
            </a:solidFill>
          </a:ln>
        </p:spPr>
        <p:txBody>
          <a:bodyPr wrap="square" lIns="0" tIns="0" rIns="0" bIns="0" rtlCol="0">
            <a:noAutofit/>
          </a:bodyPr>
          <a:lstStyle/>
          <a:p>
            <a:endParaRPr lang="en-GB" dirty="0"/>
          </a:p>
        </p:txBody>
      </p:sp>
      <p:sp>
        <p:nvSpPr>
          <p:cNvPr id="25" name="object 19"/>
          <p:cNvSpPr/>
          <p:nvPr/>
        </p:nvSpPr>
        <p:spPr>
          <a:xfrm>
            <a:off x="2201642" y="4005008"/>
            <a:ext cx="78868" cy="77687"/>
          </a:xfrm>
          <a:custGeom>
            <a:avLst/>
            <a:gdLst/>
            <a:ahLst/>
            <a:cxnLst/>
            <a:rect l="l" t="t" r="r" b="b"/>
            <a:pathLst>
              <a:path w="73151" h="71627">
                <a:moveTo>
                  <a:pt x="0" y="71628"/>
                </a:moveTo>
                <a:lnTo>
                  <a:pt x="73152" y="0"/>
                </a:lnTo>
              </a:path>
            </a:pathLst>
          </a:custGeom>
          <a:ln w="3175">
            <a:solidFill>
              <a:srgbClr val="000000"/>
            </a:solidFill>
          </a:ln>
        </p:spPr>
        <p:txBody>
          <a:bodyPr wrap="square" lIns="0" tIns="0" rIns="0" bIns="0" rtlCol="0">
            <a:noAutofit/>
          </a:bodyPr>
          <a:lstStyle/>
          <a:p>
            <a:endParaRPr lang="en-GB" dirty="0"/>
          </a:p>
        </p:txBody>
      </p:sp>
      <p:sp>
        <p:nvSpPr>
          <p:cNvPr id="26" name="object 20"/>
          <p:cNvSpPr/>
          <p:nvPr/>
        </p:nvSpPr>
        <p:spPr>
          <a:xfrm>
            <a:off x="2270653" y="4005008"/>
            <a:ext cx="77225" cy="77687"/>
          </a:xfrm>
          <a:custGeom>
            <a:avLst/>
            <a:gdLst/>
            <a:ahLst/>
            <a:cxnLst/>
            <a:rect l="l" t="t" r="r" b="b"/>
            <a:pathLst>
              <a:path w="71627" h="71627">
                <a:moveTo>
                  <a:pt x="0" y="71628"/>
                </a:moveTo>
                <a:lnTo>
                  <a:pt x="71628" y="0"/>
                </a:lnTo>
              </a:path>
            </a:pathLst>
          </a:custGeom>
          <a:ln w="3175">
            <a:solidFill>
              <a:srgbClr val="000000"/>
            </a:solidFill>
          </a:ln>
        </p:spPr>
        <p:txBody>
          <a:bodyPr wrap="square" lIns="0" tIns="0" rIns="0" bIns="0" rtlCol="0">
            <a:noAutofit/>
          </a:bodyPr>
          <a:lstStyle/>
          <a:p>
            <a:endParaRPr lang="en-GB" dirty="0"/>
          </a:p>
        </p:txBody>
      </p:sp>
      <p:sp>
        <p:nvSpPr>
          <p:cNvPr id="27" name="object 21"/>
          <p:cNvSpPr/>
          <p:nvPr/>
        </p:nvSpPr>
        <p:spPr>
          <a:xfrm>
            <a:off x="2339665" y="4005008"/>
            <a:ext cx="77225" cy="77687"/>
          </a:xfrm>
          <a:custGeom>
            <a:avLst/>
            <a:gdLst/>
            <a:ahLst/>
            <a:cxnLst/>
            <a:rect l="l" t="t" r="r" b="b"/>
            <a:pathLst>
              <a:path w="71627" h="71627">
                <a:moveTo>
                  <a:pt x="0" y="71628"/>
                </a:moveTo>
                <a:lnTo>
                  <a:pt x="71628" y="0"/>
                </a:lnTo>
              </a:path>
            </a:pathLst>
          </a:custGeom>
          <a:ln w="3175">
            <a:solidFill>
              <a:srgbClr val="000000"/>
            </a:solidFill>
          </a:ln>
        </p:spPr>
        <p:txBody>
          <a:bodyPr wrap="square" lIns="0" tIns="0" rIns="0" bIns="0" rtlCol="0">
            <a:noAutofit/>
          </a:bodyPr>
          <a:lstStyle/>
          <a:p>
            <a:endParaRPr lang="en-GB" dirty="0"/>
          </a:p>
        </p:txBody>
      </p:sp>
      <p:sp>
        <p:nvSpPr>
          <p:cNvPr id="28" name="object 22"/>
          <p:cNvSpPr/>
          <p:nvPr/>
        </p:nvSpPr>
        <p:spPr>
          <a:xfrm>
            <a:off x="2408677" y="4005008"/>
            <a:ext cx="77225" cy="77687"/>
          </a:xfrm>
          <a:custGeom>
            <a:avLst/>
            <a:gdLst/>
            <a:ahLst/>
            <a:cxnLst/>
            <a:rect l="l" t="t" r="r" b="b"/>
            <a:pathLst>
              <a:path w="71627" h="71627">
                <a:moveTo>
                  <a:pt x="0" y="71628"/>
                </a:moveTo>
                <a:lnTo>
                  <a:pt x="71628" y="0"/>
                </a:lnTo>
              </a:path>
            </a:pathLst>
          </a:custGeom>
          <a:ln w="3175">
            <a:solidFill>
              <a:srgbClr val="000000"/>
            </a:solidFill>
          </a:ln>
        </p:spPr>
        <p:txBody>
          <a:bodyPr wrap="square" lIns="0" tIns="0" rIns="0" bIns="0" rtlCol="0">
            <a:noAutofit/>
          </a:bodyPr>
          <a:lstStyle/>
          <a:p>
            <a:endParaRPr lang="en-GB" dirty="0"/>
          </a:p>
        </p:txBody>
      </p:sp>
      <p:sp>
        <p:nvSpPr>
          <p:cNvPr id="29" name="object 23"/>
          <p:cNvSpPr/>
          <p:nvPr/>
        </p:nvSpPr>
        <p:spPr>
          <a:xfrm>
            <a:off x="2476043" y="4005008"/>
            <a:ext cx="78868" cy="77687"/>
          </a:xfrm>
          <a:custGeom>
            <a:avLst/>
            <a:gdLst/>
            <a:ahLst/>
            <a:cxnLst/>
            <a:rect l="l" t="t" r="r" b="b"/>
            <a:pathLst>
              <a:path w="73151" h="71627">
                <a:moveTo>
                  <a:pt x="0" y="71628"/>
                </a:moveTo>
                <a:lnTo>
                  <a:pt x="73152" y="0"/>
                </a:lnTo>
              </a:path>
            </a:pathLst>
          </a:custGeom>
          <a:ln w="3175">
            <a:solidFill>
              <a:srgbClr val="000000"/>
            </a:solidFill>
          </a:ln>
        </p:spPr>
        <p:txBody>
          <a:bodyPr wrap="square" lIns="0" tIns="0" rIns="0" bIns="0" rtlCol="0">
            <a:noAutofit/>
          </a:bodyPr>
          <a:lstStyle/>
          <a:p>
            <a:endParaRPr lang="en-GB" dirty="0"/>
          </a:p>
        </p:txBody>
      </p:sp>
      <p:sp>
        <p:nvSpPr>
          <p:cNvPr id="30" name="object 24"/>
          <p:cNvSpPr/>
          <p:nvPr/>
        </p:nvSpPr>
        <p:spPr>
          <a:xfrm>
            <a:off x="2545055" y="4005008"/>
            <a:ext cx="77225" cy="77687"/>
          </a:xfrm>
          <a:custGeom>
            <a:avLst/>
            <a:gdLst/>
            <a:ahLst/>
            <a:cxnLst/>
            <a:rect l="l" t="t" r="r" b="b"/>
            <a:pathLst>
              <a:path w="71627" h="71627">
                <a:moveTo>
                  <a:pt x="0" y="71628"/>
                </a:moveTo>
                <a:lnTo>
                  <a:pt x="71628" y="0"/>
                </a:lnTo>
              </a:path>
            </a:pathLst>
          </a:custGeom>
          <a:ln w="3175">
            <a:solidFill>
              <a:srgbClr val="000000"/>
            </a:solidFill>
          </a:ln>
        </p:spPr>
        <p:txBody>
          <a:bodyPr wrap="square" lIns="0" tIns="0" rIns="0" bIns="0" rtlCol="0">
            <a:noAutofit/>
          </a:bodyPr>
          <a:lstStyle/>
          <a:p>
            <a:endParaRPr lang="en-GB" dirty="0"/>
          </a:p>
        </p:txBody>
      </p:sp>
      <p:sp>
        <p:nvSpPr>
          <p:cNvPr id="31" name="object 25"/>
          <p:cNvSpPr/>
          <p:nvPr/>
        </p:nvSpPr>
        <p:spPr>
          <a:xfrm>
            <a:off x="2614067" y="4005008"/>
            <a:ext cx="77225" cy="77687"/>
          </a:xfrm>
          <a:custGeom>
            <a:avLst/>
            <a:gdLst/>
            <a:ahLst/>
            <a:cxnLst/>
            <a:rect l="l" t="t" r="r" b="b"/>
            <a:pathLst>
              <a:path w="71627" h="71627">
                <a:moveTo>
                  <a:pt x="0" y="71628"/>
                </a:moveTo>
                <a:lnTo>
                  <a:pt x="71628" y="0"/>
                </a:lnTo>
              </a:path>
            </a:pathLst>
          </a:custGeom>
          <a:ln w="3175">
            <a:solidFill>
              <a:srgbClr val="000000"/>
            </a:solidFill>
          </a:ln>
        </p:spPr>
        <p:txBody>
          <a:bodyPr wrap="square" lIns="0" tIns="0" rIns="0" bIns="0" rtlCol="0">
            <a:noAutofit/>
          </a:bodyPr>
          <a:lstStyle/>
          <a:p>
            <a:endParaRPr lang="en-GB" dirty="0"/>
          </a:p>
        </p:txBody>
      </p:sp>
      <p:sp>
        <p:nvSpPr>
          <p:cNvPr id="32" name="object 26"/>
          <p:cNvSpPr/>
          <p:nvPr/>
        </p:nvSpPr>
        <p:spPr>
          <a:xfrm>
            <a:off x="2683079" y="4005008"/>
            <a:ext cx="77225" cy="77687"/>
          </a:xfrm>
          <a:custGeom>
            <a:avLst/>
            <a:gdLst/>
            <a:ahLst/>
            <a:cxnLst/>
            <a:rect l="l" t="t" r="r" b="b"/>
            <a:pathLst>
              <a:path w="71627" h="71627">
                <a:moveTo>
                  <a:pt x="0" y="71628"/>
                </a:moveTo>
                <a:lnTo>
                  <a:pt x="71628" y="0"/>
                </a:lnTo>
              </a:path>
            </a:pathLst>
          </a:custGeom>
          <a:ln w="3175">
            <a:solidFill>
              <a:srgbClr val="000000"/>
            </a:solidFill>
          </a:ln>
        </p:spPr>
        <p:txBody>
          <a:bodyPr wrap="square" lIns="0" tIns="0" rIns="0" bIns="0" rtlCol="0">
            <a:noAutofit/>
          </a:bodyPr>
          <a:lstStyle/>
          <a:p>
            <a:endParaRPr lang="en-GB" dirty="0"/>
          </a:p>
        </p:txBody>
      </p:sp>
      <p:sp>
        <p:nvSpPr>
          <p:cNvPr id="33" name="object 27"/>
          <p:cNvSpPr/>
          <p:nvPr/>
        </p:nvSpPr>
        <p:spPr>
          <a:xfrm>
            <a:off x="2752089" y="4005008"/>
            <a:ext cx="77225" cy="77687"/>
          </a:xfrm>
          <a:custGeom>
            <a:avLst/>
            <a:gdLst/>
            <a:ahLst/>
            <a:cxnLst/>
            <a:rect l="l" t="t" r="r" b="b"/>
            <a:pathLst>
              <a:path w="71627" h="71627">
                <a:moveTo>
                  <a:pt x="0" y="71628"/>
                </a:moveTo>
                <a:lnTo>
                  <a:pt x="71628" y="0"/>
                </a:lnTo>
              </a:path>
            </a:pathLst>
          </a:custGeom>
          <a:ln w="3175">
            <a:solidFill>
              <a:srgbClr val="000000"/>
            </a:solidFill>
          </a:ln>
        </p:spPr>
        <p:txBody>
          <a:bodyPr wrap="square" lIns="0" tIns="0" rIns="0" bIns="0" rtlCol="0">
            <a:noAutofit/>
          </a:bodyPr>
          <a:lstStyle/>
          <a:p>
            <a:endParaRPr lang="en-GB" dirty="0"/>
          </a:p>
        </p:txBody>
      </p:sp>
      <p:sp>
        <p:nvSpPr>
          <p:cNvPr id="34" name="object 28"/>
          <p:cNvSpPr/>
          <p:nvPr/>
        </p:nvSpPr>
        <p:spPr>
          <a:xfrm>
            <a:off x="2819456" y="4005008"/>
            <a:ext cx="78868" cy="77687"/>
          </a:xfrm>
          <a:custGeom>
            <a:avLst/>
            <a:gdLst/>
            <a:ahLst/>
            <a:cxnLst/>
            <a:rect l="l" t="t" r="r" b="b"/>
            <a:pathLst>
              <a:path w="73151" h="71627">
                <a:moveTo>
                  <a:pt x="0" y="71628"/>
                </a:moveTo>
                <a:lnTo>
                  <a:pt x="73152" y="0"/>
                </a:lnTo>
              </a:path>
            </a:pathLst>
          </a:custGeom>
          <a:ln w="3175">
            <a:solidFill>
              <a:srgbClr val="000000"/>
            </a:solidFill>
          </a:ln>
        </p:spPr>
        <p:txBody>
          <a:bodyPr wrap="square" lIns="0" tIns="0" rIns="0" bIns="0" rtlCol="0">
            <a:noAutofit/>
          </a:bodyPr>
          <a:lstStyle/>
          <a:p>
            <a:endParaRPr lang="en-GB" dirty="0"/>
          </a:p>
        </p:txBody>
      </p:sp>
      <p:sp>
        <p:nvSpPr>
          <p:cNvPr id="35" name="object 29"/>
          <p:cNvSpPr/>
          <p:nvPr/>
        </p:nvSpPr>
        <p:spPr>
          <a:xfrm>
            <a:off x="2888468" y="4005008"/>
            <a:ext cx="77225" cy="77687"/>
          </a:xfrm>
          <a:custGeom>
            <a:avLst/>
            <a:gdLst/>
            <a:ahLst/>
            <a:cxnLst/>
            <a:rect l="l" t="t" r="r" b="b"/>
            <a:pathLst>
              <a:path w="71627" h="71627">
                <a:moveTo>
                  <a:pt x="0" y="71628"/>
                </a:moveTo>
                <a:lnTo>
                  <a:pt x="71628" y="0"/>
                </a:lnTo>
              </a:path>
            </a:pathLst>
          </a:custGeom>
          <a:ln w="3175">
            <a:solidFill>
              <a:srgbClr val="000000"/>
            </a:solidFill>
          </a:ln>
        </p:spPr>
        <p:txBody>
          <a:bodyPr wrap="square" lIns="0" tIns="0" rIns="0" bIns="0" rtlCol="0">
            <a:noAutofit/>
          </a:bodyPr>
          <a:lstStyle/>
          <a:p>
            <a:endParaRPr lang="en-GB" dirty="0"/>
          </a:p>
        </p:txBody>
      </p:sp>
      <p:sp>
        <p:nvSpPr>
          <p:cNvPr id="36" name="object 30"/>
          <p:cNvSpPr/>
          <p:nvPr/>
        </p:nvSpPr>
        <p:spPr>
          <a:xfrm>
            <a:off x="2957479" y="4005008"/>
            <a:ext cx="77225" cy="77687"/>
          </a:xfrm>
          <a:custGeom>
            <a:avLst/>
            <a:gdLst/>
            <a:ahLst/>
            <a:cxnLst/>
            <a:rect l="l" t="t" r="r" b="b"/>
            <a:pathLst>
              <a:path w="71627" h="71627">
                <a:moveTo>
                  <a:pt x="0" y="71628"/>
                </a:moveTo>
                <a:lnTo>
                  <a:pt x="71628" y="0"/>
                </a:lnTo>
              </a:path>
            </a:pathLst>
          </a:custGeom>
          <a:ln w="3175">
            <a:solidFill>
              <a:srgbClr val="000000"/>
            </a:solidFill>
          </a:ln>
        </p:spPr>
        <p:txBody>
          <a:bodyPr wrap="square" lIns="0" tIns="0" rIns="0" bIns="0" rtlCol="0">
            <a:noAutofit/>
          </a:bodyPr>
          <a:lstStyle/>
          <a:p>
            <a:endParaRPr lang="en-GB" dirty="0"/>
          </a:p>
        </p:txBody>
      </p:sp>
      <p:sp>
        <p:nvSpPr>
          <p:cNvPr id="37" name="object 31"/>
          <p:cNvSpPr/>
          <p:nvPr/>
        </p:nvSpPr>
        <p:spPr>
          <a:xfrm>
            <a:off x="3026482" y="4005008"/>
            <a:ext cx="77225" cy="77687"/>
          </a:xfrm>
          <a:custGeom>
            <a:avLst/>
            <a:gdLst/>
            <a:ahLst/>
            <a:cxnLst/>
            <a:rect l="l" t="t" r="r" b="b"/>
            <a:pathLst>
              <a:path w="71627" h="71627">
                <a:moveTo>
                  <a:pt x="0" y="71628"/>
                </a:moveTo>
                <a:lnTo>
                  <a:pt x="71628" y="0"/>
                </a:lnTo>
              </a:path>
            </a:pathLst>
          </a:custGeom>
          <a:ln w="3175">
            <a:solidFill>
              <a:srgbClr val="000000"/>
            </a:solidFill>
          </a:ln>
        </p:spPr>
        <p:txBody>
          <a:bodyPr wrap="square" lIns="0" tIns="0" rIns="0" bIns="0" rtlCol="0">
            <a:noAutofit/>
          </a:bodyPr>
          <a:lstStyle/>
          <a:p>
            <a:endParaRPr lang="en-GB" dirty="0"/>
          </a:p>
        </p:txBody>
      </p:sp>
      <p:sp>
        <p:nvSpPr>
          <p:cNvPr id="38" name="object 32"/>
          <p:cNvSpPr/>
          <p:nvPr/>
        </p:nvSpPr>
        <p:spPr>
          <a:xfrm>
            <a:off x="3093858" y="4005008"/>
            <a:ext cx="78868" cy="77687"/>
          </a:xfrm>
          <a:custGeom>
            <a:avLst/>
            <a:gdLst/>
            <a:ahLst/>
            <a:cxnLst/>
            <a:rect l="l" t="t" r="r" b="b"/>
            <a:pathLst>
              <a:path w="73151" h="71627">
                <a:moveTo>
                  <a:pt x="0" y="71628"/>
                </a:moveTo>
                <a:lnTo>
                  <a:pt x="73152" y="0"/>
                </a:lnTo>
              </a:path>
            </a:pathLst>
          </a:custGeom>
          <a:ln w="3175">
            <a:solidFill>
              <a:srgbClr val="000000"/>
            </a:solidFill>
          </a:ln>
        </p:spPr>
        <p:txBody>
          <a:bodyPr wrap="square" lIns="0" tIns="0" rIns="0" bIns="0" rtlCol="0">
            <a:noAutofit/>
          </a:bodyPr>
          <a:lstStyle/>
          <a:p>
            <a:endParaRPr lang="en-GB" dirty="0"/>
          </a:p>
        </p:txBody>
      </p:sp>
      <p:sp>
        <p:nvSpPr>
          <p:cNvPr id="39" name="object 33"/>
          <p:cNvSpPr/>
          <p:nvPr/>
        </p:nvSpPr>
        <p:spPr>
          <a:xfrm>
            <a:off x="3162868" y="4071124"/>
            <a:ext cx="11502" cy="11570"/>
          </a:xfrm>
          <a:custGeom>
            <a:avLst/>
            <a:gdLst/>
            <a:ahLst/>
            <a:cxnLst/>
            <a:rect l="l" t="t" r="r" b="b"/>
            <a:pathLst>
              <a:path w="10668" h="10668">
                <a:moveTo>
                  <a:pt x="0" y="10668"/>
                </a:moveTo>
                <a:lnTo>
                  <a:pt x="10668" y="0"/>
                </a:lnTo>
              </a:path>
            </a:pathLst>
          </a:custGeom>
          <a:ln w="3175">
            <a:solidFill>
              <a:srgbClr val="000000"/>
            </a:solidFill>
          </a:ln>
        </p:spPr>
        <p:txBody>
          <a:bodyPr wrap="square" lIns="0" tIns="0" rIns="0" bIns="0" rtlCol="0">
            <a:noAutofit/>
          </a:bodyPr>
          <a:lstStyle/>
          <a:p>
            <a:endParaRPr lang="en-GB" dirty="0"/>
          </a:p>
        </p:txBody>
      </p:sp>
      <p:sp>
        <p:nvSpPr>
          <p:cNvPr id="40" name="object 34"/>
          <p:cNvSpPr/>
          <p:nvPr/>
        </p:nvSpPr>
        <p:spPr>
          <a:xfrm>
            <a:off x="3210519" y="4005016"/>
            <a:ext cx="29575" cy="29751"/>
          </a:xfrm>
          <a:custGeom>
            <a:avLst/>
            <a:gdLst/>
            <a:ahLst/>
            <a:cxnLst/>
            <a:rect l="l" t="t" r="r" b="b"/>
            <a:pathLst>
              <a:path w="27431" h="27431">
                <a:moveTo>
                  <a:pt x="0" y="27431"/>
                </a:moveTo>
                <a:lnTo>
                  <a:pt x="27432" y="0"/>
                </a:lnTo>
              </a:path>
            </a:pathLst>
          </a:custGeom>
          <a:ln w="3175">
            <a:solidFill>
              <a:srgbClr val="000000"/>
            </a:solidFill>
          </a:ln>
        </p:spPr>
        <p:txBody>
          <a:bodyPr wrap="square" lIns="0" tIns="0" rIns="0" bIns="0" rtlCol="0">
            <a:noAutofit/>
          </a:bodyPr>
          <a:lstStyle/>
          <a:p>
            <a:endParaRPr lang="en-GB" dirty="0"/>
          </a:p>
        </p:txBody>
      </p:sp>
      <p:sp>
        <p:nvSpPr>
          <p:cNvPr id="41" name="object 35"/>
          <p:cNvSpPr/>
          <p:nvPr/>
        </p:nvSpPr>
        <p:spPr>
          <a:xfrm>
            <a:off x="3231872" y="4074430"/>
            <a:ext cx="8215" cy="8265"/>
          </a:xfrm>
          <a:custGeom>
            <a:avLst/>
            <a:gdLst/>
            <a:ahLst/>
            <a:cxnLst/>
            <a:rect l="l" t="t" r="r" b="b"/>
            <a:pathLst>
              <a:path w="7619" h="7619">
                <a:moveTo>
                  <a:pt x="0" y="7619"/>
                </a:moveTo>
                <a:lnTo>
                  <a:pt x="7620" y="0"/>
                </a:lnTo>
              </a:path>
            </a:pathLst>
          </a:custGeom>
          <a:ln w="3175">
            <a:solidFill>
              <a:srgbClr val="000000"/>
            </a:solidFill>
          </a:ln>
        </p:spPr>
        <p:txBody>
          <a:bodyPr wrap="square" lIns="0" tIns="0" rIns="0" bIns="0" rtlCol="0">
            <a:noAutofit/>
          </a:bodyPr>
          <a:lstStyle/>
          <a:p>
            <a:endParaRPr lang="en-GB" dirty="0"/>
          </a:p>
        </p:txBody>
      </p:sp>
      <p:sp>
        <p:nvSpPr>
          <p:cNvPr id="42" name="object 36"/>
          <p:cNvSpPr/>
          <p:nvPr/>
        </p:nvSpPr>
        <p:spPr>
          <a:xfrm>
            <a:off x="3279522" y="4005016"/>
            <a:ext cx="29575" cy="29751"/>
          </a:xfrm>
          <a:custGeom>
            <a:avLst/>
            <a:gdLst/>
            <a:ahLst/>
            <a:cxnLst/>
            <a:rect l="l" t="t" r="r" b="b"/>
            <a:pathLst>
              <a:path w="27431" h="27431">
                <a:moveTo>
                  <a:pt x="0" y="27431"/>
                </a:moveTo>
                <a:lnTo>
                  <a:pt x="27432" y="0"/>
                </a:lnTo>
              </a:path>
            </a:pathLst>
          </a:custGeom>
          <a:ln w="3175">
            <a:solidFill>
              <a:srgbClr val="000000"/>
            </a:solidFill>
          </a:ln>
        </p:spPr>
        <p:txBody>
          <a:bodyPr wrap="square" lIns="0" tIns="0" rIns="0" bIns="0" rtlCol="0">
            <a:noAutofit/>
          </a:bodyPr>
          <a:lstStyle/>
          <a:p>
            <a:endParaRPr lang="en-GB" dirty="0"/>
          </a:p>
        </p:txBody>
      </p:sp>
      <p:sp>
        <p:nvSpPr>
          <p:cNvPr id="43" name="object 37"/>
          <p:cNvSpPr/>
          <p:nvPr/>
        </p:nvSpPr>
        <p:spPr>
          <a:xfrm>
            <a:off x="3300891" y="4074430"/>
            <a:ext cx="8215" cy="8265"/>
          </a:xfrm>
          <a:custGeom>
            <a:avLst/>
            <a:gdLst/>
            <a:ahLst/>
            <a:cxnLst/>
            <a:rect l="l" t="t" r="r" b="b"/>
            <a:pathLst>
              <a:path w="7619" h="7619">
                <a:moveTo>
                  <a:pt x="0" y="7619"/>
                </a:moveTo>
                <a:lnTo>
                  <a:pt x="7620" y="0"/>
                </a:lnTo>
              </a:path>
            </a:pathLst>
          </a:custGeom>
          <a:ln w="3175">
            <a:solidFill>
              <a:srgbClr val="000000"/>
            </a:solidFill>
          </a:ln>
        </p:spPr>
        <p:txBody>
          <a:bodyPr wrap="square" lIns="0" tIns="0" rIns="0" bIns="0" rtlCol="0">
            <a:noAutofit/>
          </a:bodyPr>
          <a:lstStyle/>
          <a:p>
            <a:endParaRPr lang="en-GB" dirty="0"/>
          </a:p>
        </p:txBody>
      </p:sp>
      <p:sp>
        <p:nvSpPr>
          <p:cNvPr id="44" name="object 38"/>
          <p:cNvSpPr/>
          <p:nvPr/>
        </p:nvSpPr>
        <p:spPr>
          <a:xfrm>
            <a:off x="3353469" y="4005011"/>
            <a:ext cx="24647" cy="24793"/>
          </a:xfrm>
          <a:custGeom>
            <a:avLst/>
            <a:gdLst/>
            <a:ahLst/>
            <a:cxnLst/>
            <a:rect l="l" t="t" r="r" b="b"/>
            <a:pathLst>
              <a:path w="22860" h="22860">
                <a:moveTo>
                  <a:pt x="0" y="22860"/>
                </a:moveTo>
                <a:lnTo>
                  <a:pt x="22860" y="0"/>
                </a:lnTo>
              </a:path>
            </a:pathLst>
          </a:custGeom>
          <a:ln w="3175">
            <a:solidFill>
              <a:srgbClr val="000000"/>
            </a:solidFill>
          </a:ln>
        </p:spPr>
        <p:txBody>
          <a:bodyPr wrap="square" lIns="0" tIns="0" rIns="0" bIns="0" rtlCol="0">
            <a:noAutofit/>
          </a:bodyPr>
          <a:lstStyle/>
          <a:p>
            <a:endParaRPr lang="en-GB" dirty="0"/>
          </a:p>
        </p:txBody>
      </p:sp>
      <p:sp>
        <p:nvSpPr>
          <p:cNvPr id="45" name="object 39"/>
          <p:cNvSpPr/>
          <p:nvPr/>
        </p:nvSpPr>
        <p:spPr>
          <a:xfrm>
            <a:off x="3368258" y="4074430"/>
            <a:ext cx="8215" cy="8265"/>
          </a:xfrm>
          <a:custGeom>
            <a:avLst/>
            <a:gdLst/>
            <a:ahLst/>
            <a:cxnLst/>
            <a:rect l="l" t="t" r="r" b="b"/>
            <a:pathLst>
              <a:path w="7619" h="7619">
                <a:moveTo>
                  <a:pt x="0" y="7619"/>
                </a:moveTo>
                <a:lnTo>
                  <a:pt x="7620" y="0"/>
                </a:lnTo>
              </a:path>
            </a:pathLst>
          </a:custGeom>
          <a:ln w="3175">
            <a:solidFill>
              <a:srgbClr val="000000"/>
            </a:solidFill>
          </a:ln>
        </p:spPr>
        <p:txBody>
          <a:bodyPr wrap="square" lIns="0" tIns="0" rIns="0" bIns="0" rtlCol="0">
            <a:noAutofit/>
          </a:bodyPr>
          <a:lstStyle/>
          <a:p>
            <a:endParaRPr lang="en-GB" dirty="0"/>
          </a:p>
        </p:txBody>
      </p:sp>
      <p:sp>
        <p:nvSpPr>
          <p:cNvPr id="46" name="object 40"/>
          <p:cNvSpPr/>
          <p:nvPr/>
        </p:nvSpPr>
        <p:spPr>
          <a:xfrm>
            <a:off x="3417546" y="4005016"/>
            <a:ext cx="29575" cy="29751"/>
          </a:xfrm>
          <a:custGeom>
            <a:avLst/>
            <a:gdLst/>
            <a:ahLst/>
            <a:cxnLst/>
            <a:rect l="l" t="t" r="r" b="b"/>
            <a:pathLst>
              <a:path w="27431" h="27431">
                <a:moveTo>
                  <a:pt x="0" y="27431"/>
                </a:moveTo>
                <a:lnTo>
                  <a:pt x="27432" y="0"/>
                </a:lnTo>
              </a:path>
            </a:pathLst>
          </a:custGeom>
          <a:ln w="3175">
            <a:solidFill>
              <a:srgbClr val="000000"/>
            </a:solidFill>
          </a:ln>
        </p:spPr>
        <p:txBody>
          <a:bodyPr wrap="square" lIns="0" tIns="0" rIns="0" bIns="0" rtlCol="0">
            <a:noAutofit/>
          </a:bodyPr>
          <a:lstStyle/>
          <a:p>
            <a:endParaRPr lang="en-GB" dirty="0"/>
          </a:p>
        </p:txBody>
      </p:sp>
      <p:sp>
        <p:nvSpPr>
          <p:cNvPr id="47" name="object 41"/>
          <p:cNvSpPr/>
          <p:nvPr/>
        </p:nvSpPr>
        <p:spPr>
          <a:xfrm>
            <a:off x="3437256" y="4074430"/>
            <a:ext cx="8229" cy="8265"/>
          </a:xfrm>
          <a:custGeom>
            <a:avLst/>
            <a:gdLst/>
            <a:ahLst/>
            <a:cxnLst/>
            <a:rect l="l" t="t" r="r" b="b"/>
            <a:pathLst>
              <a:path w="7632" h="7619">
                <a:moveTo>
                  <a:pt x="0" y="7619"/>
                </a:moveTo>
                <a:lnTo>
                  <a:pt x="7632" y="0"/>
                </a:lnTo>
              </a:path>
            </a:pathLst>
          </a:custGeom>
          <a:ln w="3175">
            <a:solidFill>
              <a:srgbClr val="000000"/>
            </a:solidFill>
          </a:ln>
        </p:spPr>
        <p:txBody>
          <a:bodyPr wrap="square" lIns="0" tIns="0" rIns="0" bIns="0" rtlCol="0">
            <a:noAutofit/>
          </a:bodyPr>
          <a:lstStyle/>
          <a:p>
            <a:endParaRPr lang="en-GB" dirty="0"/>
          </a:p>
        </p:txBody>
      </p:sp>
      <p:sp>
        <p:nvSpPr>
          <p:cNvPr id="48" name="object 42"/>
          <p:cNvSpPr/>
          <p:nvPr/>
        </p:nvSpPr>
        <p:spPr>
          <a:xfrm>
            <a:off x="3484912" y="4005016"/>
            <a:ext cx="29575" cy="29751"/>
          </a:xfrm>
          <a:custGeom>
            <a:avLst/>
            <a:gdLst/>
            <a:ahLst/>
            <a:cxnLst/>
            <a:rect l="l" t="t" r="r" b="b"/>
            <a:pathLst>
              <a:path w="27431" h="27431">
                <a:moveTo>
                  <a:pt x="0" y="27431"/>
                </a:moveTo>
                <a:lnTo>
                  <a:pt x="27432" y="0"/>
                </a:lnTo>
              </a:path>
            </a:pathLst>
          </a:custGeom>
          <a:ln w="3175">
            <a:solidFill>
              <a:srgbClr val="000000"/>
            </a:solidFill>
          </a:ln>
        </p:spPr>
        <p:txBody>
          <a:bodyPr wrap="square" lIns="0" tIns="0" rIns="0" bIns="0" rtlCol="0">
            <a:noAutofit/>
          </a:bodyPr>
          <a:lstStyle/>
          <a:p>
            <a:endParaRPr lang="en-GB" dirty="0"/>
          </a:p>
        </p:txBody>
      </p:sp>
      <p:sp>
        <p:nvSpPr>
          <p:cNvPr id="49" name="object 43"/>
          <p:cNvSpPr/>
          <p:nvPr/>
        </p:nvSpPr>
        <p:spPr>
          <a:xfrm>
            <a:off x="3506281" y="4074430"/>
            <a:ext cx="8215" cy="8265"/>
          </a:xfrm>
          <a:custGeom>
            <a:avLst/>
            <a:gdLst/>
            <a:ahLst/>
            <a:cxnLst/>
            <a:rect l="l" t="t" r="r" b="b"/>
            <a:pathLst>
              <a:path w="7619" h="7619">
                <a:moveTo>
                  <a:pt x="0" y="7619"/>
                </a:moveTo>
                <a:lnTo>
                  <a:pt x="7620" y="0"/>
                </a:lnTo>
              </a:path>
            </a:pathLst>
          </a:custGeom>
          <a:ln w="3175">
            <a:solidFill>
              <a:srgbClr val="000000"/>
            </a:solidFill>
          </a:ln>
        </p:spPr>
        <p:txBody>
          <a:bodyPr wrap="square" lIns="0" tIns="0" rIns="0" bIns="0" rtlCol="0">
            <a:noAutofit/>
          </a:bodyPr>
          <a:lstStyle/>
          <a:p>
            <a:endParaRPr lang="en-GB" dirty="0"/>
          </a:p>
        </p:txBody>
      </p:sp>
      <p:sp>
        <p:nvSpPr>
          <p:cNvPr id="50" name="object 44"/>
          <p:cNvSpPr/>
          <p:nvPr/>
        </p:nvSpPr>
        <p:spPr>
          <a:xfrm>
            <a:off x="3553925" y="4005016"/>
            <a:ext cx="29575" cy="29751"/>
          </a:xfrm>
          <a:custGeom>
            <a:avLst/>
            <a:gdLst/>
            <a:ahLst/>
            <a:cxnLst/>
            <a:rect l="l" t="t" r="r" b="b"/>
            <a:pathLst>
              <a:path w="27431" h="27431">
                <a:moveTo>
                  <a:pt x="0" y="27431"/>
                </a:moveTo>
                <a:lnTo>
                  <a:pt x="27432" y="0"/>
                </a:lnTo>
              </a:path>
            </a:pathLst>
          </a:custGeom>
          <a:ln w="3175">
            <a:solidFill>
              <a:srgbClr val="000000"/>
            </a:solidFill>
          </a:ln>
        </p:spPr>
        <p:txBody>
          <a:bodyPr wrap="square" lIns="0" tIns="0" rIns="0" bIns="0" rtlCol="0">
            <a:noAutofit/>
          </a:bodyPr>
          <a:lstStyle/>
          <a:p>
            <a:endParaRPr lang="en-GB" dirty="0"/>
          </a:p>
        </p:txBody>
      </p:sp>
      <p:sp>
        <p:nvSpPr>
          <p:cNvPr id="51" name="object 45"/>
          <p:cNvSpPr/>
          <p:nvPr/>
        </p:nvSpPr>
        <p:spPr>
          <a:xfrm>
            <a:off x="3575278" y="4074430"/>
            <a:ext cx="8229" cy="8265"/>
          </a:xfrm>
          <a:custGeom>
            <a:avLst/>
            <a:gdLst/>
            <a:ahLst/>
            <a:cxnLst/>
            <a:rect l="l" t="t" r="r" b="b"/>
            <a:pathLst>
              <a:path w="7632" h="7619">
                <a:moveTo>
                  <a:pt x="0" y="7619"/>
                </a:moveTo>
                <a:lnTo>
                  <a:pt x="7632" y="0"/>
                </a:lnTo>
              </a:path>
            </a:pathLst>
          </a:custGeom>
          <a:ln w="3175">
            <a:solidFill>
              <a:srgbClr val="000000"/>
            </a:solidFill>
          </a:ln>
        </p:spPr>
        <p:txBody>
          <a:bodyPr wrap="square" lIns="0" tIns="0" rIns="0" bIns="0" rtlCol="0">
            <a:noAutofit/>
          </a:bodyPr>
          <a:lstStyle/>
          <a:p>
            <a:endParaRPr lang="en-GB" dirty="0"/>
          </a:p>
        </p:txBody>
      </p:sp>
      <p:sp>
        <p:nvSpPr>
          <p:cNvPr id="52" name="object 46"/>
          <p:cNvSpPr/>
          <p:nvPr/>
        </p:nvSpPr>
        <p:spPr>
          <a:xfrm>
            <a:off x="3622935" y="4005016"/>
            <a:ext cx="29575" cy="29751"/>
          </a:xfrm>
          <a:custGeom>
            <a:avLst/>
            <a:gdLst/>
            <a:ahLst/>
            <a:cxnLst/>
            <a:rect l="l" t="t" r="r" b="b"/>
            <a:pathLst>
              <a:path w="27431" h="27431">
                <a:moveTo>
                  <a:pt x="0" y="27431"/>
                </a:moveTo>
                <a:lnTo>
                  <a:pt x="27432" y="0"/>
                </a:lnTo>
              </a:path>
            </a:pathLst>
          </a:custGeom>
          <a:ln w="3175">
            <a:solidFill>
              <a:srgbClr val="000000"/>
            </a:solidFill>
          </a:ln>
        </p:spPr>
        <p:txBody>
          <a:bodyPr wrap="square" lIns="0" tIns="0" rIns="0" bIns="0" rtlCol="0">
            <a:noAutofit/>
          </a:bodyPr>
          <a:lstStyle/>
          <a:p>
            <a:endParaRPr lang="en-GB" dirty="0"/>
          </a:p>
        </p:txBody>
      </p:sp>
      <p:sp>
        <p:nvSpPr>
          <p:cNvPr id="53" name="object 47"/>
          <p:cNvSpPr/>
          <p:nvPr/>
        </p:nvSpPr>
        <p:spPr>
          <a:xfrm>
            <a:off x="3642645" y="4074430"/>
            <a:ext cx="8229" cy="8265"/>
          </a:xfrm>
          <a:custGeom>
            <a:avLst/>
            <a:gdLst/>
            <a:ahLst/>
            <a:cxnLst/>
            <a:rect l="l" t="t" r="r" b="b"/>
            <a:pathLst>
              <a:path w="7632" h="7619">
                <a:moveTo>
                  <a:pt x="0" y="7619"/>
                </a:moveTo>
                <a:lnTo>
                  <a:pt x="7632" y="0"/>
                </a:lnTo>
              </a:path>
            </a:pathLst>
          </a:custGeom>
          <a:ln w="3175">
            <a:solidFill>
              <a:srgbClr val="000000"/>
            </a:solidFill>
          </a:ln>
        </p:spPr>
        <p:txBody>
          <a:bodyPr wrap="square" lIns="0" tIns="0" rIns="0" bIns="0" rtlCol="0">
            <a:noAutofit/>
          </a:bodyPr>
          <a:lstStyle/>
          <a:p>
            <a:endParaRPr lang="en-GB" dirty="0"/>
          </a:p>
        </p:txBody>
      </p:sp>
      <p:sp>
        <p:nvSpPr>
          <p:cNvPr id="54" name="object 48"/>
          <p:cNvSpPr/>
          <p:nvPr/>
        </p:nvSpPr>
        <p:spPr>
          <a:xfrm>
            <a:off x="3691946" y="4005016"/>
            <a:ext cx="29575" cy="29751"/>
          </a:xfrm>
          <a:custGeom>
            <a:avLst/>
            <a:gdLst/>
            <a:ahLst/>
            <a:cxnLst/>
            <a:rect l="l" t="t" r="r" b="b"/>
            <a:pathLst>
              <a:path w="27431" h="27431">
                <a:moveTo>
                  <a:pt x="0" y="27431"/>
                </a:moveTo>
                <a:lnTo>
                  <a:pt x="27432" y="0"/>
                </a:lnTo>
              </a:path>
            </a:pathLst>
          </a:custGeom>
          <a:ln w="3175">
            <a:solidFill>
              <a:srgbClr val="000000"/>
            </a:solidFill>
          </a:ln>
        </p:spPr>
        <p:txBody>
          <a:bodyPr wrap="square" lIns="0" tIns="0" rIns="0" bIns="0" rtlCol="0">
            <a:noAutofit/>
          </a:bodyPr>
          <a:lstStyle/>
          <a:p>
            <a:endParaRPr lang="en-GB" dirty="0"/>
          </a:p>
        </p:txBody>
      </p:sp>
      <p:sp>
        <p:nvSpPr>
          <p:cNvPr id="55" name="object 49"/>
          <p:cNvSpPr/>
          <p:nvPr/>
        </p:nvSpPr>
        <p:spPr>
          <a:xfrm>
            <a:off x="3711670" y="4074430"/>
            <a:ext cx="8215" cy="8265"/>
          </a:xfrm>
          <a:custGeom>
            <a:avLst/>
            <a:gdLst/>
            <a:ahLst/>
            <a:cxnLst/>
            <a:rect l="l" t="t" r="r" b="b"/>
            <a:pathLst>
              <a:path w="7619" h="7619">
                <a:moveTo>
                  <a:pt x="0" y="7619"/>
                </a:moveTo>
                <a:lnTo>
                  <a:pt x="7620" y="0"/>
                </a:lnTo>
              </a:path>
            </a:pathLst>
          </a:custGeom>
          <a:ln w="3175">
            <a:solidFill>
              <a:srgbClr val="000000"/>
            </a:solidFill>
          </a:ln>
        </p:spPr>
        <p:txBody>
          <a:bodyPr wrap="square" lIns="0" tIns="0" rIns="0" bIns="0" rtlCol="0">
            <a:noAutofit/>
          </a:bodyPr>
          <a:lstStyle/>
          <a:p>
            <a:endParaRPr lang="en-GB" dirty="0"/>
          </a:p>
        </p:txBody>
      </p:sp>
      <p:sp>
        <p:nvSpPr>
          <p:cNvPr id="56" name="object 50"/>
          <p:cNvSpPr/>
          <p:nvPr/>
        </p:nvSpPr>
        <p:spPr>
          <a:xfrm>
            <a:off x="3760958" y="4005016"/>
            <a:ext cx="27932" cy="29751"/>
          </a:xfrm>
          <a:custGeom>
            <a:avLst/>
            <a:gdLst/>
            <a:ahLst/>
            <a:cxnLst/>
            <a:rect l="l" t="t" r="r" b="b"/>
            <a:pathLst>
              <a:path w="25907" h="27431">
                <a:moveTo>
                  <a:pt x="0" y="27431"/>
                </a:moveTo>
                <a:lnTo>
                  <a:pt x="25908" y="0"/>
                </a:lnTo>
              </a:path>
            </a:pathLst>
          </a:custGeom>
          <a:ln w="3175">
            <a:solidFill>
              <a:srgbClr val="000000"/>
            </a:solidFill>
          </a:ln>
        </p:spPr>
        <p:txBody>
          <a:bodyPr wrap="square" lIns="0" tIns="0" rIns="0" bIns="0" rtlCol="0">
            <a:noAutofit/>
          </a:bodyPr>
          <a:lstStyle/>
          <a:p>
            <a:endParaRPr lang="en-GB" dirty="0"/>
          </a:p>
        </p:txBody>
      </p:sp>
      <p:sp>
        <p:nvSpPr>
          <p:cNvPr id="57" name="object 51"/>
          <p:cNvSpPr/>
          <p:nvPr/>
        </p:nvSpPr>
        <p:spPr>
          <a:xfrm>
            <a:off x="3780667" y="4074430"/>
            <a:ext cx="8229" cy="8265"/>
          </a:xfrm>
          <a:custGeom>
            <a:avLst/>
            <a:gdLst/>
            <a:ahLst/>
            <a:cxnLst/>
            <a:rect l="l" t="t" r="r" b="b"/>
            <a:pathLst>
              <a:path w="7632" h="7619">
                <a:moveTo>
                  <a:pt x="0" y="7619"/>
                </a:moveTo>
                <a:lnTo>
                  <a:pt x="7632" y="0"/>
                </a:lnTo>
              </a:path>
            </a:pathLst>
          </a:custGeom>
          <a:ln w="3175">
            <a:solidFill>
              <a:srgbClr val="000000"/>
            </a:solidFill>
          </a:ln>
        </p:spPr>
        <p:txBody>
          <a:bodyPr wrap="square" lIns="0" tIns="0" rIns="0" bIns="0" rtlCol="0">
            <a:noAutofit/>
          </a:bodyPr>
          <a:lstStyle/>
          <a:p>
            <a:endParaRPr lang="en-GB" dirty="0"/>
          </a:p>
        </p:txBody>
      </p:sp>
      <p:sp>
        <p:nvSpPr>
          <p:cNvPr id="58" name="object 52"/>
          <p:cNvSpPr/>
          <p:nvPr/>
        </p:nvSpPr>
        <p:spPr>
          <a:xfrm>
            <a:off x="3828327" y="4005013"/>
            <a:ext cx="29576" cy="29751"/>
          </a:xfrm>
          <a:custGeom>
            <a:avLst/>
            <a:gdLst/>
            <a:ahLst/>
            <a:cxnLst/>
            <a:rect l="l" t="t" r="r" b="b"/>
            <a:pathLst>
              <a:path w="27432" h="27431">
                <a:moveTo>
                  <a:pt x="27432" y="0"/>
                </a:moveTo>
                <a:lnTo>
                  <a:pt x="4572" y="24384"/>
                </a:lnTo>
                <a:lnTo>
                  <a:pt x="0" y="27432"/>
                </a:lnTo>
              </a:path>
            </a:pathLst>
          </a:custGeom>
          <a:ln w="3175">
            <a:solidFill>
              <a:srgbClr val="000000"/>
            </a:solidFill>
          </a:ln>
        </p:spPr>
        <p:txBody>
          <a:bodyPr wrap="square" lIns="0" tIns="0" rIns="0" bIns="0" rtlCol="0">
            <a:noAutofit/>
          </a:bodyPr>
          <a:lstStyle/>
          <a:p>
            <a:endParaRPr lang="en-GB" dirty="0"/>
          </a:p>
        </p:txBody>
      </p:sp>
      <p:sp>
        <p:nvSpPr>
          <p:cNvPr id="59" name="object 53"/>
          <p:cNvSpPr/>
          <p:nvPr/>
        </p:nvSpPr>
        <p:spPr>
          <a:xfrm>
            <a:off x="3849693" y="4074430"/>
            <a:ext cx="8216" cy="8265"/>
          </a:xfrm>
          <a:custGeom>
            <a:avLst/>
            <a:gdLst/>
            <a:ahLst/>
            <a:cxnLst/>
            <a:rect l="l" t="t" r="r" b="b"/>
            <a:pathLst>
              <a:path w="7620" h="7619">
                <a:moveTo>
                  <a:pt x="0" y="7619"/>
                </a:moveTo>
                <a:lnTo>
                  <a:pt x="7620" y="0"/>
                </a:lnTo>
              </a:path>
            </a:pathLst>
          </a:custGeom>
          <a:ln w="3175">
            <a:solidFill>
              <a:srgbClr val="000000"/>
            </a:solidFill>
          </a:ln>
        </p:spPr>
        <p:txBody>
          <a:bodyPr wrap="square" lIns="0" tIns="0" rIns="0" bIns="0" rtlCol="0">
            <a:noAutofit/>
          </a:bodyPr>
          <a:lstStyle/>
          <a:p>
            <a:endParaRPr lang="en-GB" dirty="0"/>
          </a:p>
        </p:txBody>
      </p:sp>
      <p:sp>
        <p:nvSpPr>
          <p:cNvPr id="60" name="object 54"/>
          <p:cNvSpPr/>
          <p:nvPr/>
        </p:nvSpPr>
        <p:spPr>
          <a:xfrm>
            <a:off x="3897336" y="4005016"/>
            <a:ext cx="29576" cy="29751"/>
          </a:xfrm>
          <a:custGeom>
            <a:avLst/>
            <a:gdLst/>
            <a:ahLst/>
            <a:cxnLst/>
            <a:rect l="l" t="t" r="r" b="b"/>
            <a:pathLst>
              <a:path w="27432" h="27431">
                <a:moveTo>
                  <a:pt x="0" y="27431"/>
                </a:moveTo>
                <a:lnTo>
                  <a:pt x="27432" y="0"/>
                </a:lnTo>
              </a:path>
            </a:pathLst>
          </a:custGeom>
          <a:ln w="3175">
            <a:solidFill>
              <a:srgbClr val="000000"/>
            </a:solidFill>
          </a:ln>
        </p:spPr>
        <p:txBody>
          <a:bodyPr wrap="square" lIns="0" tIns="0" rIns="0" bIns="0" rtlCol="0">
            <a:noAutofit/>
          </a:bodyPr>
          <a:lstStyle/>
          <a:p>
            <a:endParaRPr lang="en-GB" dirty="0"/>
          </a:p>
        </p:txBody>
      </p:sp>
      <p:sp>
        <p:nvSpPr>
          <p:cNvPr id="61" name="object 55"/>
          <p:cNvSpPr/>
          <p:nvPr/>
        </p:nvSpPr>
        <p:spPr>
          <a:xfrm>
            <a:off x="3917060" y="4074430"/>
            <a:ext cx="9859" cy="8265"/>
          </a:xfrm>
          <a:custGeom>
            <a:avLst/>
            <a:gdLst/>
            <a:ahLst/>
            <a:cxnLst/>
            <a:rect l="l" t="t" r="r" b="b"/>
            <a:pathLst>
              <a:path w="9144" h="7619">
                <a:moveTo>
                  <a:pt x="0" y="7619"/>
                </a:moveTo>
                <a:lnTo>
                  <a:pt x="9144" y="0"/>
                </a:lnTo>
              </a:path>
            </a:pathLst>
          </a:custGeom>
          <a:ln w="3175">
            <a:solidFill>
              <a:srgbClr val="000000"/>
            </a:solidFill>
          </a:ln>
        </p:spPr>
        <p:txBody>
          <a:bodyPr wrap="square" lIns="0" tIns="0" rIns="0" bIns="0" rtlCol="0">
            <a:noAutofit/>
          </a:bodyPr>
          <a:lstStyle/>
          <a:p>
            <a:endParaRPr lang="en-GB" dirty="0"/>
          </a:p>
        </p:txBody>
      </p:sp>
      <p:sp>
        <p:nvSpPr>
          <p:cNvPr id="62" name="object 56"/>
          <p:cNvSpPr/>
          <p:nvPr/>
        </p:nvSpPr>
        <p:spPr>
          <a:xfrm>
            <a:off x="3966348" y="4005016"/>
            <a:ext cx="29576" cy="29751"/>
          </a:xfrm>
          <a:custGeom>
            <a:avLst/>
            <a:gdLst/>
            <a:ahLst/>
            <a:cxnLst/>
            <a:rect l="l" t="t" r="r" b="b"/>
            <a:pathLst>
              <a:path w="27432" h="27431">
                <a:moveTo>
                  <a:pt x="0" y="27431"/>
                </a:moveTo>
                <a:lnTo>
                  <a:pt x="27432" y="0"/>
                </a:lnTo>
              </a:path>
            </a:pathLst>
          </a:custGeom>
          <a:ln w="3175">
            <a:solidFill>
              <a:srgbClr val="000000"/>
            </a:solidFill>
          </a:ln>
        </p:spPr>
        <p:txBody>
          <a:bodyPr wrap="square" lIns="0" tIns="0" rIns="0" bIns="0" rtlCol="0">
            <a:noAutofit/>
          </a:bodyPr>
          <a:lstStyle/>
          <a:p>
            <a:endParaRPr lang="en-GB" dirty="0"/>
          </a:p>
        </p:txBody>
      </p:sp>
      <p:sp>
        <p:nvSpPr>
          <p:cNvPr id="63" name="object 57"/>
          <p:cNvSpPr/>
          <p:nvPr/>
        </p:nvSpPr>
        <p:spPr>
          <a:xfrm>
            <a:off x="3986056" y="4074430"/>
            <a:ext cx="8229" cy="8265"/>
          </a:xfrm>
          <a:custGeom>
            <a:avLst/>
            <a:gdLst/>
            <a:ahLst/>
            <a:cxnLst/>
            <a:rect l="l" t="t" r="r" b="b"/>
            <a:pathLst>
              <a:path w="7632" h="7619">
                <a:moveTo>
                  <a:pt x="0" y="7619"/>
                </a:moveTo>
                <a:lnTo>
                  <a:pt x="7632" y="0"/>
                </a:lnTo>
              </a:path>
            </a:pathLst>
          </a:custGeom>
          <a:ln w="3175">
            <a:solidFill>
              <a:srgbClr val="000000"/>
            </a:solidFill>
          </a:ln>
        </p:spPr>
        <p:txBody>
          <a:bodyPr wrap="square" lIns="0" tIns="0" rIns="0" bIns="0" rtlCol="0">
            <a:noAutofit/>
          </a:bodyPr>
          <a:lstStyle/>
          <a:p>
            <a:endParaRPr lang="en-GB" dirty="0"/>
          </a:p>
        </p:txBody>
      </p:sp>
      <p:sp>
        <p:nvSpPr>
          <p:cNvPr id="64" name="object 58"/>
          <p:cNvSpPr/>
          <p:nvPr/>
        </p:nvSpPr>
        <p:spPr>
          <a:xfrm>
            <a:off x="4035359" y="4005016"/>
            <a:ext cx="27933" cy="29751"/>
          </a:xfrm>
          <a:custGeom>
            <a:avLst/>
            <a:gdLst/>
            <a:ahLst/>
            <a:cxnLst/>
            <a:rect l="l" t="t" r="r" b="b"/>
            <a:pathLst>
              <a:path w="25908" h="27431">
                <a:moveTo>
                  <a:pt x="0" y="27431"/>
                </a:moveTo>
                <a:lnTo>
                  <a:pt x="25908" y="0"/>
                </a:lnTo>
              </a:path>
            </a:pathLst>
          </a:custGeom>
          <a:ln w="3175">
            <a:solidFill>
              <a:srgbClr val="000000"/>
            </a:solidFill>
          </a:ln>
        </p:spPr>
        <p:txBody>
          <a:bodyPr wrap="square" lIns="0" tIns="0" rIns="0" bIns="0" rtlCol="0">
            <a:noAutofit/>
          </a:bodyPr>
          <a:lstStyle/>
          <a:p>
            <a:endParaRPr lang="en-GB" dirty="0"/>
          </a:p>
        </p:txBody>
      </p:sp>
      <p:sp>
        <p:nvSpPr>
          <p:cNvPr id="65" name="object 59"/>
          <p:cNvSpPr/>
          <p:nvPr/>
        </p:nvSpPr>
        <p:spPr>
          <a:xfrm>
            <a:off x="4055082" y="4074430"/>
            <a:ext cx="8216" cy="8265"/>
          </a:xfrm>
          <a:custGeom>
            <a:avLst/>
            <a:gdLst/>
            <a:ahLst/>
            <a:cxnLst/>
            <a:rect l="l" t="t" r="r" b="b"/>
            <a:pathLst>
              <a:path w="7620" h="7619">
                <a:moveTo>
                  <a:pt x="0" y="7619"/>
                </a:moveTo>
                <a:lnTo>
                  <a:pt x="7620" y="0"/>
                </a:lnTo>
              </a:path>
            </a:pathLst>
          </a:custGeom>
          <a:ln w="3175">
            <a:solidFill>
              <a:srgbClr val="000000"/>
            </a:solidFill>
          </a:ln>
        </p:spPr>
        <p:txBody>
          <a:bodyPr wrap="square" lIns="0" tIns="0" rIns="0" bIns="0" rtlCol="0">
            <a:noAutofit/>
          </a:bodyPr>
          <a:lstStyle/>
          <a:p>
            <a:endParaRPr lang="en-GB" dirty="0"/>
          </a:p>
        </p:txBody>
      </p:sp>
      <p:sp>
        <p:nvSpPr>
          <p:cNvPr id="66" name="object 60"/>
          <p:cNvSpPr/>
          <p:nvPr/>
        </p:nvSpPr>
        <p:spPr>
          <a:xfrm>
            <a:off x="4102725" y="4005016"/>
            <a:ext cx="29576" cy="29751"/>
          </a:xfrm>
          <a:custGeom>
            <a:avLst/>
            <a:gdLst/>
            <a:ahLst/>
            <a:cxnLst/>
            <a:rect l="l" t="t" r="r" b="b"/>
            <a:pathLst>
              <a:path w="27432" h="27431">
                <a:moveTo>
                  <a:pt x="0" y="27431"/>
                </a:moveTo>
                <a:lnTo>
                  <a:pt x="27432" y="0"/>
                </a:lnTo>
              </a:path>
            </a:pathLst>
          </a:custGeom>
          <a:ln w="3175">
            <a:solidFill>
              <a:srgbClr val="000000"/>
            </a:solidFill>
          </a:ln>
        </p:spPr>
        <p:txBody>
          <a:bodyPr wrap="square" lIns="0" tIns="0" rIns="0" bIns="0" rtlCol="0">
            <a:noAutofit/>
          </a:bodyPr>
          <a:lstStyle/>
          <a:p>
            <a:endParaRPr lang="en-GB" dirty="0"/>
          </a:p>
        </p:txBody>
      </p:sp>
      <p:sp>
        <p:nvSpPr>
          <p:cNvPr id="67" name="object 61"/>
          <p:cNvSpPr/>
          <p:nvPr/>
        </p:nvSpPr>
        <p:spPr>
          <a:xfrm>
            <a:off x="4124079" y="4074430"/>
            <a:ext cx="8229" cy="8265"/>
          </a:xfrm>
          <a:custGeom>
            <a:avLst/>
            <a:gdLst/>
            <a:ahLst/>
            <a:cxnLst/>
            <a:rect l="l" t="t" r="r" b="b"/>
            <a:pathLst>
              <a:path w="7632" h="7619">
                <a:moveTo>
                  <a:pt x="0" y="7619"/>
                </a:moveTo>
                <a:lnTo>
                  <a:pt x="7632" y="0"/>
                </a:lnTo>
              </a:path>
            </a:pathLst>
          </a:custGeom>
          <a:ln w="3175">
            <a:solidFill>
              <a:srgbClr val="000000"/>
            </a:solidFill>
          </a:ln>
        </p:spPr>
        <p:txBody>
          <a:bodyPr wrap="square" lIns="0" tIns="0" rIns="0" bIns="0" rtlCol="0">
            <a:noAutofit/>
          </a:bodyPr>
          <a:lstStyle/>
          <a:p>
            <a:endParaRPr lang="en-GB" dirty="0"/>
          </a:p>
        </p:txBody>
      </p:sp>
      <p:sp>
        <p:nvSpPr>
          <p:cNvPr id="68" name="object 62"/>
          <p:cNvSpPr/>
          <p:nvPr/>
        </p:nvSpPr>
        <p:spPr>
          <a:xfrm>
            <a:off x="4171737" y="4005016"/>
            <a:ext cx="29576" cy="29751"/>
          </a:xfrm>
          <a:custGeom>
            <a:avLst/>
            <a:gdLst/>
            <a:ahLst/>
            <a:cxnLst/>
            <a:rect l="l" t="t" r="r" b="b"/>
            <a:pathLst>
              <a:path w="27432" h="27431">
                <a:moveTo>
                  <a:pt x="0" y="27431"/>
                </a:moveTo>
                <a:lnTo>
                  <a:pt x="27432" y="0"/>
                </a:lnTo>
              </a:path>
            </a:pathLst>
          </a:custGeom>
          <a:ln w="3175">
            <a:solidFill>
              <a:srgbClr val="000000"/>
            </a:solidFill>
          </a:ln>
        </p:spPr>
        <p:txBody>
          <a:bodyPr wrap="square" lIns="0" tIns="0" rIns="0" bIns="0" rtlCol="0">
            <a:noAutofit/>
          </a:bodyPr>
          <a:lstStyle/>
          <a:p>
            <a:endParaRPr lang="en-GB" dirty="0"/>
          </a:p>
        </p:txBody>
      </p:sp>
      <p:sp>
        <p:nvSpPr>
          <p:cNvPr id="69" name="object 63"/>
          <p:cNvSpPr/>
          <p:nvPr/>
        </p:nvSpPr>
        <p:spPr>
          <a:xfrm>
            <a:off x="4191446" y="4074430"/>
            <a:ext cx="9872" cy="8265"/>
          </a:xfrm>
          <a:custGeom>
            <a:avLst/>
            <a:gdLst/>
            <a:ahLst/>
            <a:cxnLst/>
            <a:rect l="l" t="t" r="r" b="b"/>
            <a:pathLst>
              <a:path w="9156" h="7619">
                <a:moveTo>
                  <a:pt x="0" y="7619"/>
                </a:moveTo>
                <a:lnTo>
                  <a:pt x="9156" y="0"/>
                </a:lnTo>
              </a:path>
            </a:pathLst>
          </a:custGeom>
          <a:ln w="3175">
            <a:solidFill>
              <a:srgbClr val="000000"/>
            </a:solidFill>
          </a:ln>
        </p:spPr>
        <p:txBody>
          <a:bodyPr wrap="square" lIns="0" tIns="0" rIns="0" bIns="0" rtlCol="0">
            <a:noAutofit/>
          </a:bodyPr>
          <a:lstStyle/>
          <a:p>
            <a:endParaRPr lang="en-GB" dirty="0"/>
          </a:p>
        </p:txBody>
      </p:sp>
      <p:sp>
        <p:nvSpPr>
          <p:cNvPr id="70" name="object 64"/>
          <p:cNvSpPr/>
          <p:nvPr/>
        </p:nvSpPr>
        <p:spPr>
          <a:xfrm>
            <a:off x="4240748" y="4005016"/>
            <a:ext cx="29576" cy="29751"/>
          </a:xfrm>
          <a:custGeom>
            <a:avLst/>
            <a:gdLst/>
            <a:ahLst/>
            <a:cxnLst/>
            <a:rect l="l" t="t" r="r" b="b"/>
            <a:pathLst>
              <a:path w="27432" h="27431">
                <a:moveTo>
                  <a:pt x="0" y="27431"/>
                </a:moveTo>
                <a:lnTo>
                  <a:pt x="27432" y="0"/>
                </a:lnTo>
              </a:path>
            </a:pathLst>
          </a:custGeom>
          <a:ln w="3175">
            <a:solidFill>
              <a:srgbClr val="000000"/>
            </a:solidFill>
          </a:ln>
        </p:spPr>
        <p:txBody>
          <a:bodyPr wrap="square" lIns="0" tIns="0" rIns="0" bIns="0" rtlCol="0">
            <a:noAutofit/>
          </a:bodyPr>
          <a:lstStyle/>
          <a:p>
            <a:endParaRPr lang="en-GB" dirty="0"/>
          </a:p>
        </p:txBody>
      </p:sp>
      <p:sp>
        <p:nvSpPr>
          <p:cNvPr id="71" name="object 65"/>
          <p:cNvSpPr/>
          <p:nvPr/>
        </p:nvSpPr>
        <p:spPr>
          <a:xfrm>
            <a:off x="4260472" y="4074430"/>
            <a:ext cx="8216" cy="8265"/>
          </a:xfrm>
          <a:custGeom>
            <a:avLst/>
            <a:gdLst/>
            <a:ahLst/>
            <a:cxnLst/>
            <a:rect l="l" t="t" r="r" b="b"/>
            <a:pathLst>
              <a:path w="7620" h="7619">
                <a:moveTo>
                  <a:pt x="0" y="7619"/>
                </a:moveTo>
                <a:lnTo>
                  <a:pt x="7620" y="0"/>
                </a:lnTo>
              </a:path>
            </a:pathLst>
          </a:custGeom>
          <a:ln w="3175">
            <a:solidFill>
              <a:srgbClr val="000000"/>
            </a:solidFill>
          </a:ln>
        </p:spPr>
        <p:txBody>
          <a:bodyPr wrap="square" lIns="0" tIns="0" rIns="0" bIns="0" rtlCol="0">
            <a:noAutofit/>
          </a:bodyPr>
          <a:lstStyle/>
          <a:p>
            <a:endParaRPr lang="en-GB" dirty="0"/>
          </a:p>
        </p:txBody>
      </p:sp>
      <p:sp>
        <p:nvSpPr>
          <p:cNvPr id="72" name="object 66"/>
          <p:cNvSpPr/>
          <p:nvPr/>
        </p:nvSpPr>
        <p:spPr>
          <a:xfrm>
            <a:off x="4309760" y="4005016"/>
            <a:ext cx="27933" cy="29751"/>
          </a:xfrm>
          <a:custGeom>
            <a:avLst/>
            <a:gdLst/>
            <a:ahLst/>
            <a:cxnLst/>
            <a:rect l="l" t="t" r="r" b="b"/>
            <a:pathLst>
              <a:path w="25908" h="27431">
                <a:moveTo>
                  <a:pt x="0" y="27431"/>
                </a:moveTo>
                <a:lnTo>
                  <a:pt x="25908" y="0"/>
                </a:lnTo>
              </a:path>
            </a:pathLst>
          </a:custGeom>
          <a:ln w="3175">
            <a:solidFill>
              <a:srgbClr val="000000"/>
            </a:solidFill>
          </a:ln>
        </p:spPr>
        <p:txBody>
          <a:bodyPr wrap="square" lIns="0" tIns="0" rIns="0" bIns="0" rtlCol="0">
            <a:noAutofit/>
          </a:bodyPr>
          <a:lstStyle/>
          <a:p>
            <a:endParaRPr lang="en-GB" dirty="0"/>
          </a:p>
        </p:txBody>
      </p:sp>
      <p:sp>
        <p:nvSpPr>
          <p:cNvPr id="73" name="object 67"/>
          <p:cNvSpPr/>
          <p:nvPr/>
        </p:nvSpPr>
        <p:spPr>
          <a:xfrm>
            <a:off x="1394871" y="3495703"/>
            <a:ext cx="3738089" cy="312610"/>
          </a:xfrm>
          <a:prstGeom prst="rect">
            <a:avLst/>
          </a:prstGeom>
          <a:blipFill>
            <a:blip r:embed="rId4" cstate="print"/>
            <a:stretch>
              <a:fillRect/>
            </a:stretch>
          </a:blipFill>
        </p:spPr>
        <p:txBody>
          <a:bodyPr wrap="square" lIns="0" tIns="0" rIns="0" bIns="0" rtlCol="0">
            <a:noAutofit/>
          </a:bodyPr>
          <a:lstStyle/>
          <a:p>
            <a:endParaRPr lang="en-GB" dirty="0"/>
          </a:p>
        </p:txBody>
      </p:sp>
      <p:sp>
        <p:nvSpPr>
          <p:cNvPr id="74" name="object 68"/>
          <p:cNvSpPr/>
          <p:nvPr/>
        </p:nvSpPr>
        <p:spPr>
          <a:xfrm>
            <a:off x="3829964" y="3877733"/>
            <a:ext cx="8229" cy="8278"/>
          </a:xfrm>
          <a:custGeom>
            <a:avLst/>
            <a:gdLst/>
            <a:ahLst/>
            <a:cxnLst/>
            <a:rect l="l" t="t" r="r" b="b"/>
            <a:pathLst>
              <a:path w="7632" h="7632">
                <a:moveTo>
                  <a:pt x="7632" y="3809"/>
                </a:moveTo>
                <a:lnTo>
                  <a:pt x="7632" y="1701"/>
                </a:lnTo>
                <a:lnTo>
                  <a:pt x="5918" y="0"/>
                </a:lnTo>
                <a:lnTo>
                  <a:pt x="3809" y="0"/>
                </a:lnTo>
                <a:lnTo>
                  <a:pt x="1701" y="0"/>
                </a:lnTo>
                <a:lnTo>
                  <a:pt x="0" y="1701"/>
                </a:lnTo>
                <a:lnTo>
                  <a:pt x="0" y="3809"/>
                </a:lnTo>
                <a:lnTo>
                  <a:pt x="0" y="5918"/>
                </a:lnTo>
                <a:lnTo>
                  <a:pt x="1701" y="7632"/>
                </a:lnTo>
                <a:lnTo>
                  <a:pt x="3809" y="7632"/>
                </a:lnTo>
                <a:lnTo>
                  <a:pt x="5918" y="7632"/>
                </a:lnTo>
                <a:lnTo>
                  <a:pt x="7632" y="5918"/>
                </a:lnTo>
                <a:lnTo>
                  <a:pt x="7632" y="3809"/>
                </a:lnTo>
              </a:path>
            </a:pathLst>
          </a:custGeom>
          <a:ln w="3175">
            <a:solidFill>
              <a:srgbClr val="000000"/>
            </a:solidFill>
          </a:ln>
        </p:spPr>
        <p:txBody>
          <a:bodyPr wrap="square" lIns="0" tIns="0" rIns="0" bIns="0" rtlCol="0">
            <a:noAutofit/>
          </a:bodyPr>
          <a:lstStyle/>
          <a:p>
            <a:endParaRPr lang="en-GB" dirty="0"/>
          </a:p>
        </p:txBody>
      </p:sp>
      <p:sp>
        <p:nvSpPr>
          <p:cNvPr id="75" name="object 69"/>
          <p:cNvSpPr/>
          <p:nvPr/>
        </p:nvSpPr>
        <p:spPr>
          <a:xfrm>
            <a:off x="3829964" y="3980220"/>
            <a:ext cx="8229" cy="8263"/>
          </a:xfrm>
          <a:custGeom>
            <a:avLst/>
            <a:gdLst/>
            <a:ahLst/>
            <a:cxnLst/>
            <a:rect l="l" t="t" r="r" b="b"/>
            <a:pathLst>
              <a:path w="7632" h="7619">
                <a:moveTo>
                  <a:pt x="7632" y="3810"/>
                </a:moveTo>
                <a:lnTo>
                  <a:pt x="7632" y="1701"/>
                </a:lnTo>
                <a:lnTo>
                  <a:pt x="5918" y="0"/>
                </a:lnTo>
                <a:lnTo>
                  <a:pt x="3809" y="0"/>
                </a:lnTo>
                <a:lnTo>
                  <a:pt x="1701" y="0"/>
                </a:lnTo>
                <a:lnTo>
                  <a:pt x="0" y="1701"/>
                </a:lnTo>
                <a:lnTo>
                  <a:pt x="0" y="3810"/>
                </a:lnTo>
                <a:lnTo>
                  <a:pt x="0" y="5905"/>
                </a:lnTo>
                <a:lnTo>
                  <a:pt x="1701" y="7620"/>
                </a:lnTo>
                <a:lnTo>
                  <a:pt x="3809" y="7620"/>
                </a:lnTo>
                <a:lnTo>
                  <a:pt x="5918" y="7620"/>
                </a:lnTo>
                <a:lnTo>
                  <a:pt x="7632" y="5905"/>
                </a:lnTo>
                <a:lnTo>
                  <a:pt x="7632" y="3810"/>
                </a:lnTo>
              </a:path>
            </a:pathLst>
          </a:custGeom>
          <a:ln w="3175">
            <a:solidFill>
              <a:srgbClr val="000000"/>
            </a:solidFill>
          </a:ln>
        </p:spPr>
        <p:txBody>
          <a:bodyPr wrap="square" lIns="0" tIns="0" rIns="0" bIns="0" rtlCol="0">
            <a:noAutofit/>
          </a:bodyPr>
          <a:lstStyle/>
          <a:p>
            <a:endParaRPr lang="en-GB" dirty="0"/>
          </a:p>
        </p:txBody>
      </p:sp>
      <p:sp>
        <p:nvSpPr>
          <p:cNvPr id="76" name="object 70"/>
          <p:cNvSpPr/>
          <p:nvPr/>
        </p:nvSpPr>
        <p:spPr>
          <a:xfrm>
            <a:off x="3829964" y="4016578"/>
            <a:ext cx="8229" cy="8278"/>
          </a:xfrm>
          <a:custGeom>
            <a:avLst/>
            <a:gdLst/>
            <a:ahLst/>
            <a:cxnLst/>
            <a:rect l="l" t="t" r="r" b="b"/>
            <a:pathLst>
              <a:path w="7632" h="7632">
                <a:moveTo>
                  <a:pt x="7632" y="3809"/>
                </a:moveTo>
                <a:lnTo>
                  <a:pt x="7632" y="1701"/>
                </a:lnTo>
                <a:lnTo>
                  <a:pt x="5918" y="0"/>
                </a:lnTo>
                <a:lnTo>
                  <a:pt x="3809" y="0"/>
                </a:lnTo>
                <a:lnTo>
                  <a:pt x="1701" y="0"/>
                </a:lnTo>
                <a:lnTo>
                  <a:pt x="0" y="1701"/>
                </a:lnTo>
                <a:lnTo>
                  <a:pt x="0" y="3809"/>
                </a:lnTo>
                <a:lnTo>
                  <a:pt x="0" y="5918"/>
                </a:lnTo>
                <a:lnTo>
                  <a:pt x="1701" y="7632"/>
                </a:lnTo>
                <a:lnTo>
                  <a:pt x="3809" y="7632"/>
                </a:lnTo>
                <a:lnTo>
                  <a:pt x="5918" y="7632"/>
                </a:lnTo>
                <a:lnTo>
                  <a:pt x="7632" y="5918"/>
                </a:lnTo>
                <a:lnTo>
                  <a:pt x="7632" y="3809"/>
                </a:lnTo>
              </a:path>
            </a:pathLst>
          </a:custGeom>
          <a:ln w="3175">
            <a:solidFill>
              <a:srgbClr val="000000"/>
            </a:solidFill>
          </a:ln>
        </p:spPr>
        <p:txBody>
          <a:bodyPr wrap="square" lIns="0" tIns="0" rIns="0" bIns="0" rtlCol="0">
            <a:noAutofit/>
          </a:bodyPr>
          <a:lstStyle/>
          <a:p>
            <a:endParaRPr lang="en-GB" dirty="0"/>
          </a:p>
        </p:txBody>
      </p:sp>
      <p:sp>
        <p:nvSpPr>
          <p:cNvPr id="77" name="object 71"/>
          <p:cNvSpPr/>
          <p:nvPr/>
        </p:nvSpPr>
        <p:spPr>
          <a:xfrm>
            <a:off x="3829964" y="4077741"/>
            <a:ext cx="8229" cy="8263"/>
          </a:xfrm>
          <a:custGeom>
            <a:avLst/>
            <a:gdLst/>
            <a:ahLst/>
            <a:cxnLst/>
            <a:rect l="l" t="t" r="r" b="b"/>
            <a:pathLst>
              <a:path w="7632" h="7619">
                <a:moveTo>
                  <a:pt x="7632" y="3809"/>
                </a:moveTo>
                <a:lnTo>
                  <a:pt x="7632" y="1701"/>
                </a:lnTo>
                <a:lnTo>
                  <a:pt x="5918" y="0"/>
                </a:lnTo>
                <a:lnTo>
                  <a:pt x="3809" y="0"/>
                </a:lnTo>
                <a:lnTo>
                  <a:pt x="1701" y="0"/>
                </a:lnTo>
                <a:lnTo>
                  <a:pt x="0" y="1701"/>
                </a:lnTo>
                <a:lnTo>
                  <a:pt x="0" y="3809"/>
                </a:lnTo>
                <a:lnTo>
                  <a:pt x="0" y="5905"/>
                </a:lnTo>
                <a:lnTo>
                  <a:pt x="1701" y="7619"/>
                </a:lnTo>
                <a:lnTo>
                  <a:pt x="3809" y="7619"/>
                </a:lnTo>
                <a:lnTo>
                  <a:pt x="5918" y="7619"/>
                </a:lnTo>
                <a:lnTo>
                  <a:pt x="7632" y="5905"/>
                </a:lnTo>
                <a:lnTo>
                  <a:pt x="7632" y="3809"/>
                </a:lnTo>
              </a:path>
            </a:pathLst>
          </a:custGeom>
          <a:ln w="3175">
            <a:solidFill>
              <a:srgbClr val="000000"/>
            </a:solidFill>
          </a:ln>
        </p:spPr>
        <p:txBody>
          <a:bodyPr wrap="square" lIns="0" tIns="0" rIns="0" bIns="0" rtlCol="0">
            <a:noAutofit/>
          </a:bodyPr>
          <a:lstStyle/>
          <a:p>
            <a:endParaRPr lang="en-GB" dirty="0"/>
          </a:p>
        </p:txBody>
      </p:sp>
      <p:sp>
        <p:nvSpPr>
          <p:cNvPr id="78" name="object 72"/>
          <p:cNvSpPr/>
          <p:nvPr/>
        </p:nvSpPr>
        <p:spPr>
          <a:xfrm>
            <a:off x="6079387" y="3709141"/>
            <a:ext cx="8216" cy="8265"/>
          </a:xfrm>
          <a:custGeom>
            <a:avLst/>
            <a:gdLst/>
            <a:ahLst/>
            <a:cxnLst/>
            <a:rect l="l" t="t" r="r" b="b"/>
            <a:pathLst>
              <a:path w="7620" h="7619">
                <a:moveTo>
                  <a:pt x="7620" y="3822"/>
                </a:moveTo>
                <a:lnTo>
                  <a:pt x="7620" y="1714"/>
                </a:lnTo>
                <a:lnTo>
                  <a:pt x="5918" y="0"/>
                </a:lnTo>
                <a:lnTo>
                  <a:pt x="3810" y="0"/>
                </a:lnTo>
                <a:lnTo>
                  <a:pt x="1714" y="0"/>
                </a:lnTo>
                <a:lnTo>
                  <a:pt x="0" y="1714"/>
                </a:lnTo>
                <a:lnTo>
                  <a:pt x="0" y="3822"/>
                </a:lnTo>
                <a:lnTo>
                  <a:pt x="0" y="5918"/>
                </a:lnTo>
                <a:lnTo>
                  <a:pt x="1714" y="7619"/>
                </a:lnTo>
                <a:lnTo>
                  <a:pt x="3810" y="7619"/>
                </a:lnTo>
                <a:lnTo>
                  <a:pt x="5918" y="7619"/>
                </a:lnTo>
                <a:lnTo>
                  <a:pt x="7620" y="5918"/>
                </a:lnTo>
                <a:lnTo>
                  <a:pt x="7620" y="3822"/>
                </a:lnTo>
              </a:path>
            </a:pathLst>
          </a:custGeom>
          <a:ln w="3175">
            <a:solidFill>
              <a:srgbClr val="000000"/>
            </a:solidFill>
          </a:ln>
        </p:spPr>
        <p:txBody>
          <a:bodyPr wrap="square" lIns="0" tIns="0" rIns="0" bIns="0" rtlCol="0">
            <a:noAutofit/>
          </a:bodyPr>
          <a:lstStyle/>
          <a:p>
            <a:endParaRPr lang="en-GB" dirty="0"/>
          </a:p>
        </p:txBody>
      </p:sp>
      <p:sp>
        <p:nvSpPr>
          <p:cNvPr id="79" name="object 73"/>
          <p:cNvSpPr/>
          <p:nvPr/>
        </p:nvSpPr>
        <p:spPr>
          <a:xfrm>
            <a:off x="3353469" y="4005013"/>
            <a:ext cx="1036806" cy="29751"/>
          </a:xfrm>
          <a:custGeom>
            <a:avLst/>
            <a:gdLst/>
            <a:ahLst/>
            <a:cxnLst/>
            <a:rect l="l" t="t" r="r" b="b"/>
            <a:pathLst>
              <a:path w="961644" h="27431">
                <a:moveTo>
                  <a:pt x="0" y="0"/>
                </a:moveTo>
                <a:lnTo>
                  <a:pt x="396227" y="0"/>
                </a:lnTo>
                <a:lnTo>
                  <a:pt x="961644" y="0"/>
                </a:lnTo>
                <a:lnTo>
                  <a:pt x="926591" y="27432"/>
                </a:lnTo>
              </a:path>
            </a:pathLst>
          </a:custGeom>
          <a:ln w="3175">
            <a:solidFill>
              <a:srgbClr val="000000"/>
            </a:solidFill>
          </a:ln>
        </p:spPr>
        <p:txBody>
          <a:bodyPr wrap="square" lIns="0" tIns="0" rIns="0" bIns="0" rtlCol="0">
            <a:noAutofit/>
          </a:bodyPr>
          <a:lstStyle/>
          <a:p>
            <a:endParaRPr lang="en-GB" dirty="0"/>
          </a:p>
        </p:txBody>
      </p:sp>
      <p:sp>
        <p:nvSpPr>
          <p:cNvPr id="80" name="object 74"/>
          <p:cNvSpPr/>
          <p:nvPr/>
        </p:nvSpPr>
        <p:spPr>
          <a:xfrm>
            <a:off x="1642987" y="4005013"/>
            <a:ext cx="2656904" cy="77687"/>
          </a:xfrm>
          <a:custGeom>
            <a:avLst/>
            <a:gdLst/>
            <a:ahLst/>
            <a:cxnLst/>
            <a:rect l="l" t="t" r="r" b="b"/>
            <a:pathLst>
              <a:path w="2464295" h="71627">
                <a:moveTo>
                  <a:pt x="2464295" y="64007"/>
                </a:moveTo>
                <a:lnTo>
                  <a:pt x="2455164" y="71627"/>
                </a:lnTo>
                <a:lnTo>
                  <a:pt x="1188720" y="71627"/>
                </a:lnTo>
                <a:lnTo>
                  <a:pt x="92963" y="71627"/>
                </a:lnTo>
                <a:lnTo>
                  <a:pt x="0" y="0"/>
                </a:lnTo>
                <a:lnTo>
                  <a:pt x="1220723" y="0"/>
                </a:lnTo>
                <a:lnTo>
                  <a:pt x="1225295" y="0"/>
                </a:lnTo>
                <a:lnTo>
                  <a:pt x="1229867" y="0"/>
                </a:lnTo>
                <a:lnTo>
                  <a:pt x="1231392" y="0"/>
                </a:lnTo>
                <a:lnTo>
                  <a:pt x="1237487" y="0"/>
                </a:lnTo>
                <a:lnTo>
                  <a:pt x="1549895" y="0"/>
                </a:lnTo>
              </a:path>
            </a:pathLst>
          </a:custGeom>
          <a:ln w="3175">
            <a:solidFill>
              <a:srgbClr val="000000"/>
            </a:solidFill>
          </a:ln>
        </p:spPr>
        <p:txBody>
          <a:bodyPr wrap="square" lIns="0" tIns="0" rIns="0" bIns="0" rtlCol="0">
            <a:noAutofit/>
          </a:bodyPr>
          <a:lstStyle/>
          <a:p>
            <a:endParaRPr lang="en-GB" dirty="0"/>
          </a:p>
        </p:txBody>
      </p:sp>
      <p:sp>
        <p:nvSpPr>
          <p:cNvPr id="81" name="object 75"/>
          <p:cNvSpPr/>
          <p:nvPr/>
        </p:nvSpPr>
        <p:spPr>
          <a:xfrm>
            <a:off x="1642987" y="4005013"/>
            <a:ext cx="2656904" cy="77687"/>
          </a:xfrm>
          <a:custGeom>
            <a:avLst/>
            <a:gdLst/>
            <a:ahLst/>
            <a:cxnLst/>
            <a:rect l="l" t="t" r="r" b="b"/>
            <a:pathLst>
              <a:path w="2464295" h="71627">
                <a:moveTo>
                  <a:pt x="1549895" y="0"/>
                </a:moveTo>
                <a:lnTo>
                  <a:pt x="1237488" y="0"/>
                </a:lnTo>
                <a:lnTo>
                  <a:pt x="1220724" y="0"/>
                </a:lnTo>
                <a:lnTo>
                  <a:pt x="0" y="0"/>
                </a:lnTo>
                <a:lnTo>
                  <a:pt x="92964" y="71628"/>
                </a:lnTo>
                <a:lnTo>
                  <a:pt x="1188720" y="71628"/>
                </a:lnTo>
                <a:lnTo>
                  <a:pt x="2455164" y="71628"/>
                </a:lnTo>
                <a:lnTo>
                  <a:pt x="2464295" y="64008"/>
                </a:lnTo>
              </a:path>
            </a:pathLst>
          </a:custGeom>
          <a:ln w="3175">
            <a:solidFill>
              <a:srgbClr val="000000"/>
            </a:solidFill>
          </a:ln>
        </p:spPr>
        <p:txBody>
          <a:bodyPr wrap="square" lIns="0" tIns="0" rIns="0" bIns="0" rtlCol="0">
            <a:noAutofit/>
          </a:bodyPr>
          <a:lstStyle/>
          <a:p>
            <a:endParaRPr lang="en-GB" dirty="0"/>
          </a:p>
        </p:txBody>
      </p:sp>
      <p:sp>
        <p:nvSpPr>
          <p:cNvPr id="82" name="object 76"/>
          <p:cNvSpPr/>
          <p:nvPr/>
        </p:nvSpPr>
        <p:spPr>
          <a:xfrm>
            <a:off x="3353469" y="4005016"/>
            <a:ext cx="1036805" cy="29751"/>
          </a:xfrm>
          <a:custGeom>
            <a:avLst/>
            <a:gdLst/>
            <a:ahLst/>
            <a:cxnLst/>
            <a:rect l="l" t="t" r="r" b="b"/>
            <a:pathLst>
              <a:path w="961643" h="27431">
                <a:moveTo>
                  <a:pt x="926591" y="27431"/>
                </a:moveTo>
                <a:lnTo>
                  <a:pt x="961643" y="0"/>
                </a:lnTo>
                <a:lnTo>
                  <a:pt x="396227" y="0"/>
                </a:lnTo>
                <a:lnTo>
                  <a:pt x="0" y="0"/>
                </a:lnTo>
              </a:path>
            </a:pathLst>
          </a:custGeom>
          <a:ln w="3175">
            <a:solidFill>
              <a:srgbClr val="000000"/>
            </a:solidFill>
          </a:ln>
        </p:spPr>
        <p:txBody>
          <a:bodyPr wrap="square" lIns="0" tIns="0" rIns="0" bIns="0" rtlCol="0">
            <a:noAutofit/>
          </a:bodyPr>
          <a:lstStyle/>
          <a:p>
            <a:endParaRPr lang="en-GB" dirty="0"/>
          </a:p>
        </p:txBody>
      </p:sp>
      <p:sp>
        <p:nvSpPr>
          <p:cNvPr id="83" name="object 77"/>
          <p:cNvSpPr/>
          <p:nvPr/>
        </p:nvSpPr>
        <p:spPr>
          <a:xfrm>
            <a:off x="643970" y="3465948"/>
            <a:ext cx="2604540" cy="331018"/>
          </a:xfrm>
          <a:prstGeom prst="rect">
            <a:avLst/>
          </a:prstGeom>
          <a:blipFill>
            <a:blip r:embed="rId5" cstate="print"/>
            <a:stretch>
              <a:fillRect/>
            </a:stretch>
          </a:blipFill>
        </p:spPr>
        <p:txBody>
          <a:bodyPr wrap="square" lIns="0" tIns="0" rIns="0" bIns="0" rtlCol="0">
            <a:noAutofit/>
          </a:bodyPr>
          <a:lstStyle/>
          <a:p>
            <a:endParaRPr lang="en-GB" dirty="0"/>
          </a:p>
        </p:txBody>
      </p:sp>
      <p:sp>
        <p:nvSpPr>
          <p:cNvPr id="84" name="object 78"/>
          <p:cNvSpPr/>
          <p:nvPr/>
        </p:nvSpPr>
        <p:spPr>
          <a:xfrm>
            <a:off x="3314022" y="3760372"/>
            <a:ext cx="0" cy="274396"/>
          </a:xfrm>
          <a:custGeom>
            <a:avLst/>
            <a:gdLst/>
            <a:ahLst/>
            <a:cxnLst/>
            <a:rect l="l" t="t" r="r" b="b"/>
            <a:pathLst>
              <a:path h="252996">
                <a:moveTo>
                  <a:pt x="0" y="0"/>
                </a:moveTo>
                <a:lnTo>
                  <a:pt x="0" y="252996"/>
                </a:lnTo>
              </a:path>
            </a:pathLst>
          </a:custGeom>
          <a:ln w="3175">
            <a:solidFill>
              <a:srgbClr val="000000"/>
            </a:solidFill>
          </a:ln>
        </p:spPr>
        <p:txBody>
          <a:bodyPr wrap="square" lIns="0" tIns="0" rIns="0" bIns="0" rtlCol="0">
            <a:noAutofit/>
          </a:bodyPr>
          <a:lstStyle/>
          <a:p>
            <a:endParaRPr lang="en-GB" dirty="0"/>
          </a:p>
        </p:txBody>
      </p:sp>
      <p:sp>
        <p:nvSpPr>
          <p:cNvPr id="85" name="object 79"/>
          <p:cNvSpPr/>
          <p:nvPr/>
        </p:nvSpPr>
        <p:spPr>
          <a:xfrm>
            <a:off x="3353469" y="3760372"/>
            <a:ext cx="0" cy="274396"/>
          </a:xfrm>
          <a:custGeom>
            <a:avLst/>
            <a:gdLst/>
            <a:ahLst/>
            <a:cxnLst/>
            <a:rect l="l" t="t" r="r" b="b"/>
            <a:pathLst>
              <a:path h="252996">
                <a:moveTo>
                  <a:pt x="0" y="0"/>
                </a:moveTo>
                <a:lnTo>
                  <a:pt x="0" y="252996"/>
                </a:lnTo>
              </a:path>
            </a:pathLst>
          </a:custGeom>
          <a:ln w="3175">
            <a:solidFill>
              <a:srgbClr val="000000"/>
            </a:solidFill>
          </a:ln>
        </p:spPr>
        <p:txBody>
          <a:bodyPr wrap="square" lIns="0" tIns="0" rIns="0" bIns="0" rtlCol="0">
            <a:noAutofit/>
          </a:bodyPr>
          <a:lstStyle/>
          <a:p>
            <a:endParaRPr lang="en-GB" dirty="0"/>
          </a:p>
        </p:txBody>
      </p:sp>
      <p:sp>
        <p:nvSpPr>
          <p:cNvPr id="86" name="object 80"/>
          <p:cNvSpPr/>
          <p:nvPr/>
        </p:nvSpPr>
        <p:spPr>
          <a:xfrm>
            <a:off x="3174367" y="4034768"/>
            <a:ext cx="139651" cy="0"/>
          </a:xfrm>
          <a:custGeom>
            <a:avLst/>
            <a:gdLst/>
            <a:ahLst/>
            <a:cxnLst/>
            <a:rect l="l" t="t" r="r" b="b"/>
            <a:pathLst>
              <a:path w="129527">
                <a:moveTo>
                  <a:pt x="0" y="0"/>
                </a:moveTo>
                <a:lnTo>
                  <a:pt x="129527" y="0"/>
                </a:lnTo>
              </a:path>
            </a:pathLst>
          </a:custGeom>
          <a:ln w="3175">
            <a:solidFill>
              <a:srgbClr val="000000"/>
            </a:solidFill>
          </a:ln>
        </p:spPr>
        <p:txBody>
          <a:bodyPr wrap="square" lIns="0" tIns="0" rIns="0" bIns="0" rtlCol="0">
            <a:noAutofit/>
          </a:bodyPr>
          <a:lstStyle/>
          <a:p>
            <a:endParaRPr lang="en-GB" dirty="0"/>
          </a:p>
        </p:txBody>
      </p:sp>
      <p:sp>
        <p:nvSpPr>
          <p:cNvPr id="87" name="object 81"/>
          <p:cNvSpPr/>
          <p:nvPr/>
        </p:nvSpPr>
        <p:spPr>
          <a:xfrm>
            <a:off x="3353469" y="4034768"/>
            <a:ext cx="3120276" cy="0"/>
          </a:xfrm>
          <a:custGeom>
            <a:avLst/>
            <a:gdLst/>
            <a:ahLst/>
            <a:cxnLst/>
            <a:rect l="l" t="t" r="r" b="b"/>
            <a:pathLst>
              <a:path w="2894076">
                <a:moveTo>
                  <a:pt x="0" y="0"/>
                </a:moveTo>
                <a:lnTo>
                  <a:pt x="2894076" y="0"/>
                </a:lnTo>
              </a:path>
            </a:pathLst>
          </a:custGeom>
          <a:ln w="3175">
            <a:solidFill>
              <a:srgbClr val="000000"/>
            </a:solidFill>
          </a:ln>
        </p:spPr>
        <p:txBody>
          <a:bodyPr wrap="square" lIns="0" tIns="0" rIns="0" bIns="0" rtlCol="0">
            <a:noAutofit/>
          </a:bodyPr>
          <a:lstStyle/>
          <a:p>
            <a:endParaRPr lang="en-GB" dirty="0"/>
          </a:p>
        </p:txBody>
      </p:sp>
      <p:sp>
        <p:nvSpPr>
          <p:cNvPr id="88" name="object 82"/>
          <p:cNvSpPr/>
          <p:nvPr/>
        </p:nvSpPr>
        <p:spPr>
          <a:xfrm>
            <a:off x="3174367" y="4074436"/>
            <a:ext cx="3299376" cy="0"/>
          </a:xfrm>
          <a:custGeom>
            <a:avLst/>
            <a:gdLst/>
            <a:ahLst/>
            <a:cxnLst/>
            <a:rect l="l" t="t" r="r" b="b"/>
            <a:pathLst>
              <a:path w="3060192">
                <a:moveTo>
                  <a:pt x="0" y="0"/>
                </a:moveTo>
                <a:lnTo>
                  <a:pt x="3060192" y="0"/>
                </a:lnTo>
              </a:path>
            </a:pathLst>
          </a:custGeom>
          <a:ln w="3175">
            <a:solidFill>
              <a:srgbClr val="000000"/>
            </a:solidFill>
          </a:ln>
        </p:spPr>
        <p:txBody>
          <a:bodyPr wrap="square" lIns="0" tIns="0" rIns="0" bIns="0" rtlCol="0">
            <a:noAutofit/>
          </a:bodyPr>
          <a:lstStyle/>
          <a:p>
            <a:endParaRPr lang="en-GB" dirty="0"/>
          </a:p>
        </p:txBody>
      </p:sp>
      <p:sp>
        <p:nvSpPr>
          <p:cNvPr id="89" name="object 83"/>
          <p:cNvSpPr/>
          <p:nvPr/>
        </p:nvSpPr>
        <p:spPr>
          <a:xfrm>
            <a:off x="3174368" y="4034766"/>
            <a:ext cx="0" cy="39670"/>
          </a:xfrm>
          <a:custGeom>
            <a:avLst/>
            <a:gdLst/>
            <a:ahLst/>
            <a:cxnLst/>
            <a:rect l="l" t="t" r="r" b="b"/>
            <a:pathLst>
              <a:path h="36575">
                <a:moveTo>
                  <a:pt x="0" y="0"/>
                </a:moveTo>
                <a:lnTo>
                  <a:pt x="0" y="36576"/>
                </a:lnTo>
              </a:path>
            </a:pathLst>
          </a:custGeom>
          <a:ln w="3175">
            <a:solidFill>
              <a:srgbClr val="000000"/>
            </a:solidFill>
          </a:ln>
        </p:spPr>
        <p:txBody>
          <a:bodyPr wrap="square" lIns="0" tIns="0" rIns="0" bIns="0" rtlCol="0">
            <a:noAutofit/>
          </a:bodyPr>
          <a:lstStyle/>
          <a:p>
            <a:endParaRPr lang="en-GB" dirty="0"/>
          </a:p>
        </p:txBody>
      </p:sp>
      <p:sp>
        <p:nvSpPr>
          <p:cNvPr id="90" name="object 84"/>
          <p:cNvSpPr/>
          <p:nvPr/>
        </p:nvSpPr>
        <p:spPr>
          <a:xfrm>
            <a:off x="3333759" y="3811622"/>
            <a:ext cx="0" cy="120661"/>
          </a:xfrm>
          <a:custGeom>
            <a:avLst/>
            <a:gdLst/>
            <a:ahLst/>
            <a:cxnLst/>
            <a:rect l="l" t="t" r="r" b="b"/>
            <a:pathLst>
              <a:path h="111251">
                <a:moveTo>
                  <a:pt x="0" y="0"/>
                </a:moveTo>
                <a:lnTo>
                  <a:pt x="0" y="111251"/>
                </a:lnTo>
              </a:path>
            </a:pathLst>
          </a:custGeom>
          <a:ln w="3175">
            <a:solidFill>
              <a:srgbClr val="000000"/>
            </a:solidFill>
          </a:ln>
        </p:spPr>
        <p:txBody>
          <a:bodyPr wrap="square" lIns="0" tIns="0" rIns="0" bIns="0" rtlCol="0">
            <a:noAutofit/>
          </a:bodyPr>
          <a:lstStyle/>
          <a:p>
            <a:endParaRPr lang="en-GB" dirty="0"/>
          </a:p>
        </p:txBody>
      </p:sp>
      <p:sp>
        <p:nvSpPr>
          <p:cNvPr id="91" name="object 85"/>
          <p:cNvSpPr/>
          <p:nvPr/>
        </p:nvSpPr>
        <p:spPr>
          <a:xfrm>
            <a:off x="3333759" y="3895918"/>
            <a:ext cx="4915" cy="36364"/>
          </a:xfrm>
          <a:custGeom>
            <a:avLst/>
            <a:gdLst/>
            <a:ahLst/>
            <a:cxnLst/>
            <a:rect l="l" t="t" r="r" b="b"/>
            <a:pathLst>
              <a:path w="4559" h="33527">
                <a:moveTo>
                  <a:pt x="0" y="33527"/>
                </a:moveTo>
                <a:lnTo>
                  <a:pt x="4559" y="0"/>
                </a:lnTo>
              </a:path>
            </a:pathLst>
          </a:custGeom>
          <a:ln w="3175">
            <a:solidFill>
              <a:srgbClr val="000000"/>
            </a:solidFill>
          </a:ln>
        </p:spPr>
        <p:txBody>
          <a:bodyPr wrap="square" lIns="0" tIns="0" rIns="0" bIns="0" rtlCol="0">
            <a:noAutofit/>
          </a:bodyPr>
          <a:lstStyle/>
          <a:p>
            <a:endParaRPr lang="en-GB" dirty="0"/>
          </a:p>
        </p:txBody>
      </p:sp>
      <p:sp>
        <p:nvSpPr>
          <p:cNvPr id="92" name="object 86"/>
          <p:cNvSpPr/>
          <p:nvPr/>
        </p:nvSpPr>
        <p:spPr>
          <a:xfrm>
            <a:off x="3358389" y="4054608"/>
            <a:ext cx="157752" cy="0"/>
          </a:xfrm>
          <a:custGeom>
            <a:avLst/>
            <a:gdLst/>
            <a:ahLst/>
            <a:cxnLst/>
            <a:rect l="l" t="t" r="r" b="b"/>
            <a:pathLst>
              <a:path w="146316">
                <a:moveTo>
                  <a:pt x="0" y="0"/>
                </a:moveTo>
                <a:lnTo>
                  <a:pt x="146316" y="0"/>
                </a:lnTo>
              </a:path>
            </a:pathLst>
          </a:custGeom>
          <a:ln w="3175">
            <a:solidFill>
              <a:srgbClr val="000000"/>
            </a:solidFill>
          </a:ln>
        </p:spPr>
        <p:txBody>
          <a:bodyPr wrap="square" lIns="0" tIns="0" rIns="0" bIns="0" rtlCol="0">
            <a:noAutofit/>
          </a:bodyPr>
          <a:lstStyle/>
          <a:p>
            <a:endParaRPr lang="en-GB" dirty="0"/>
          </a:p>
        </p:txBody>
      </p:sp>
      <p:sp>
        <p:nvSpPr>
          <p:cNvPr id="93" name="object 87"/>
          <p:cNvSpPr/>
          <p:nvPr/>
        </p:nvSpPr>
        <p:spPr>
          <a:xfrm>
            <a:off x="3486559" y="4049636"/>
            <a:ext cx="29575" cy="4972"/>
          </a:xfrm>
          <a:custGeom>
            <a:avLst/>
            <a:gdLst/>
            <a:ahLst/>
            <a:cxnLst/>
            <a:rect l="l" t="t" r="r" b="b"/>
            <a:pathLst>
              <a:path w="27431" h="4584">
                <a:moveTo>
                  <a:pt x="27431" y="4584"/>
                </a:moveTo>
                <a:lnTo>
                  <a:pt x="0" y="0"/>
                </a:lnTo>
              </a:path>
            </a:pathLst>
          </a:custGeom>
          <a:ln w="3175">
            <a:solidFill>
              <a:srgbClr val="000000"/>
            </a:solidFill>
          </a:ln>
        </p:spPr>
        <p:txBody>
          <a:bodyPr wrap="square" lIns="0" tIns="0" rIns="0" bIns="0" rtlCol="0">
            <a:noAutofit/>
          </a:bodyPr>
          <a:lstStyle/>
          <a:p>
            <a:endParaRPr lang="en-GB" dirty="0"/>
          </a:p>
        </p:txBody>
      </p:sp>
      <p:sp>
        <p:nvSpPr>
          <p:cNvPr id="94" name="object 88"/>
          <p:cNvSpPr/>
          <p:nvPr/>
        </p:nvSpPr>
        <p:spPr>
          <a:xfrm>
            <a:off x="4531584" y="4052941"/>
            <a:ext cx="156082" cy="0"/>
          </a:xfrm>
          <a:custGeom>
            <a:avLst/>
            <a:gdLst/>
            <a:ahLst/>
            <a:cxnLst/>
            <a:rect l="l" t="t" r="r" b="b"/>
            <a:pathLst>
              <a:path w="144767">
                <a:moveTo>
                  <a:pt x="0" y="0"/>
                </a:moveTo>
                <a:lnTo>
                  <a:pt x="144767" y="0"/>
                </a:lnTo>
              </a:path>
            </a:pathLst>
          </a:custGeom>
          <a:ln w="3175">
            <a:solidFill>
              <a:srgbClr val="000000"/>
            </a:solidFill>
          </a:ln>
        </p:spPr>
        <p:txBody>
          <a:bodyPr wrap="square" lIns="0" tIns="0" rIns="0" bIns="0" rtlCol="0">
            <a:noAutofit/>
          </a:bodyPr>
          <a:lstStyle/>
          <a:p>
            <a:endParaRPr lang="en-GB" dirty="0"/>
          </a:p>
        </p:txBody>
      </p:sp>
      <p:sp>
        <p:nvSpPr>
          <p:cNvPr id="95" name="object 89"/>
          <p:cNvSpPr/>
          <p:nvPr/>
        </p:nvSpPr>
        <p:spPr>
          <a:xfrm>
            <a:off x="4658095" y="4047997"/>
            <a:ext cx="29576" cy="4945"/>
          </a:xfrm>
          <a:custGeom>
            <a:avLst/>
            <a:gdLst/>
            <a:ahLst/>
            <a:cxnLst/>
            <a:rect l="l" t="t" r="r" b="b"/>
            <a:pathLst>
              <a:path w="27432" h="4559">
                <a:moveTo>
                  <a:pt x="27432" y="4559"/>
                </a:moveTo>
                <a:lnTo>
                  <a:pt x="0" y="0"/>
                </a:lnTo>
              </a:path>
            </a:pathLst>
          </a:custGeom>
          <a:ln w="3175">
            <a:solidFill>
              <a:srgbClr val="000000"/>
            </a:solidFill>
          </a:ln>
        </p:spPr>
        <p:txBody>
          <a:bodyPr wrap="square" lIns="0" tIns="0" rIns="0" bIns="0" rtlCol="0">
            <a:noAutofit/>
          </a:bodyPr>
          <a:lstStyle/>
          <a:p>
            <a:endParaRPr lang="en-GB" dirty="0"/>
          </a:p>
        </p:txBody>
      </p:sp>
      <p:sp>
        <p:nvSpPr>
          <p:cNvPr id="96" name="object 90"/>
          <p:cNvSpPr/>
          <p:nvPr/>
        </p:nvSpPr>
        <p:spPr>
          <a:xfrm>
            <a:off x="3304174" y="3755422"/>
            <a:ext cx="55866" cy="0"/>
          </a:xfrm>
          <a:custGeom>
            <a:avLst/>
            <a:gdLst/>
            <a:ahLst/>
            <a:cxnLst/>
            <a:rect l="l" t="t" r="r" b="b"/>
            <a:pathLst>
              <a:path w="51816">
                <a:moveTo>
                  <a:pt x="0" y="0"/>
                </a:moveTo>
                <a:lnTo>
                  <a:pt x="51816" y="0"/>
                </a:lnTo>
              </a:path>
            </a:pathLst>
          </a:custGeom>
          <a:ln w="10401">
            <a:solidFill>
              <a:srgbClr val="000000"/>
            </a:solidFill>
          </a:ln>
        </p:spPr>
        <p:txBody>
          <a:bodyPr wrap="square" lIns="0" tIns="0" rIns="0" bIns="0" rtlCol="0">
            <a:noAutofit/>
          </a:bodyPr>
          <a:lstStyle/>
          <a:p>
            <a:endParaRPr lang="en-GB" dirty="0"/>
          </a:p>
        </p:txBody>
      </p:sp>
      <p:sp>
        <p:nvSpPr>
          <p:cNvPr id="97" name="object 91"/>
          <p:cNvSpPr/>
          <p:nvPr/>
        </p:nvSpPr>
        <p:spPr>
          <a:xfrm>
            <a:off x="3328805" y="3770297"/>
            <a:ext cx="8229" cy="8263"/>
          </a:xfrm>
          <a:custGeom>
            <a:avLst/>
            <a:gdLst/>
            <a:ahLst/>
            <a:cxnLst/>
            <a:rect l="l" t="t" r="r" b="b"/>
            <a:pathLst>
              <a:path w="7632" h="7619">
                <a:moveTo>
                  <a:pt x="7632" y="3809"/>
                </a:moveTo>
                <a:lnTo>
                  <a:pt x="7632" y="1714"/>
                </a:lnTo>
                <a:lnTo>
                  <a:pt x="5930" y="0"/>
                </a:lnTo>
                <a:lnTo>
                  <a:pt x="3822" y="0"/>
                </a:lnTo>
                <a:lnTo>
                  <a:pt x="1714" y="0"/>
                </a:lnTo>
                <a:lnTo>
                  <a:pt x="0" y="1714"/>
                </a:lnTo>
                <a:lnTo>
                  <a:pt x="0" y="3809"/>
                </a:lnTo>
                <a:lnTo>
                  <a:pt x="0" y="5918"/>
                </a:lnTo>
                <a:lnTo>
                  <a:pt x="1714" y="7619"/>
                </a:lnTo>
                <a:lnTo>
                  <a:pt x="3822" y="7619"/>
                </a:lnTo>
                <a:lnTo>
                  <a:pt x="5930" y="7619"/>
                </a:lnTo>
                <a:lnTo>
                  <a:pt x="7632" y="5918"/>
                </a:lnTo>
                <a:lnTo>
                  <a:pt x="7632" y="3809"/>
                </a:lnTo>
              </a:path>
            </a:pathLst>
          </a:custGeom>
          <a:ln w="3175">
            <a:solidFill>
              <a:srgbClr val="000000"/>
            </a:solidFill>
          </a:ln>
        </p:spPr>
        <p:txBody>
          <a:bodyPr wrap="square" lIns="0" tIns="0" rIns="0" bIns="0" rtlCol="0">
            <a:noAutofit/>
          </a:bodyPr>
          <a:lstStyle/>
          <a:p>
            <a:endParaRPr lang="en-GB" dirty="0"/>
          </a:p>
        </p:txBody>
      </p:sp>
      <p:sp>
        <p:nvSpPr>
          <p:cNvPr id="98" name="object 92"/>
          <p:cNvSpPr/>
          <p:nvPr/>
        </p:nvSpPr>
        <p:spPr>
          <a:xfrm>
            <a:off x="3332101" y="3408305"/>
            <a:ext cx="0" cy="366946"/>
          </a:xfrm>
          <a:custGeom>
            <a:avLst/>
            <a:gdLst/>
            <a:ahLst/>
            <a:cxnLst/>
            <a:rect l="l" t="t" r="r" b="b"/>
            <a:pathLst>
              <a:path h="338327">
                <a:moveTo>
                  <a:pt x="0" y="338327"/>
                </a:moveTo>
                <a:lnTo>
                  <a:pt x="0" y="0"/>
                </a:lnTo>
              </a:path>
            </a:pathLst>
          </a:custGeom>
          <a:ln w="3175">
            <a:solidFill>
              <a:srgbClr val="000000"/>
            </a:solidFill>
          </a:ln>
        </p:spPr>
        <p:txBody>
          <a:bodyPr wrap="square" lIns="0" tIns="0" rIns="0" bIns="0" rtlCol="0">
            <a:noAutofit/>
          </a:bodyPr>
          <a:lstStyle/>
          <a:p>
            <a:endParaRPr lang="en-GB" dirty="0"/>
          </a:p>
        </p:txBody>
      </p:sp>
      <p:sp>
        <p:nvSpPr>
          <p:cNvPr id="99" name="object 93"/>
          <p:cNvSpPr/>
          <p:nvPr/>
        </p:nvSpPr>
        <p:spPr>
          <a:xfrm>
            <a:off x="1993601" y="2819144"/>
            <a:ext cx="494947" cy="581644"/>
          </a:xfrm>
          <a:custGeom>
            <a:avLst/>
            <a:gdLst/>
            <a:ahLst/>
            <a:cxnLst/>
            <a:rect l="l" t="t" r="r" b="b"/>
            <a:pathLst>
              <a:path w="459066" h="536282">
                <a:moveTo>
                  <a:pt x="153924" y="0"/>
                </a:moveTo>
                <a:lnTo>
                  <a:pt x="153924" y="367880"/>
                </a:lnTo>
                <a:lnTo>
                  <a:pt x="0" y="325970"/>
                </a:lnTo>
                <a:lnTo>
                  <a:pt x="230124" y="536282"/>
                </a:lnTo>
                <a:lnTo>
                  <a:pt x="459066" y="338670"/>
                </a:lnTo>
                <a:lnTo>
                  <a:pt x="307848" y="367880"/>
                </a:lnTo>
                <a:lnTo>
                  <a:pt x="307848" y="0"/>
                </a:lnTo>
              </a:path>
            </a:pathLst>
          </a:custGeom>
          <a:ln w="25400">
            <a:solidFill>
              <a:srgbClr val="D6E3BC"/>
            </a:solidFill>
          </a:ln>
        </p:spPr>
        <p:txBody>
          <a:bodyPr wrap="square" lIns="0" tIns="0" rIns="0" bIns="0" rtlCol="0">
            <a:noAutofit/>
          </a:bodyPr>
          <a:lstStyle/>
          <a:p>
            <a:endParaRPr lang="en-GB" dirty="0"/>
          </a:p>
        </p:txBody>
      </p:sp>
      <p:sp>
        <p:nvSpPr>
          <p:cNvPr id="100" name="object 94"/>
          <p:cNvSpPr/>
          <p:nvPr/>
        </p:nvSpPr>
        <p:spPr>
          <a:xfrm>
            <a:off x="5019385" y="3980217"/>
            <a:ext cx="494947" cy="337936"/>
          </a:xfrm>
          <a:custGeom>
            <a:avLst/>
            <a:gdLst/>
            <a:ahLst/>
            <a:cxnLst/>
            <a:rect l="l" t="t" r="r" b="b"/>
            <a:pathLst>
              <a:path w="459066" h="311581">
                <a:moveTo>
                  <a:pt x="153924" y="0"/>
                </a:moveTo>
                <a:lnTo>
                  <a:pt x="153924" y="143179"/>
                </a:lnTo>
                <a:lnTo>
                  <a:pt x="0" y="101269"/>
                </a:lnTo>
                <a:lnTo>
                  <a:pt x="230124" y="311581"/>
                </a:lnTo>
                <a:lnTo>
                  <a:pt x="459066" y="113969"/>
                </a:lnTo>
                <a:lnTo>
                  <a:pt x="307848" y="143179"/>
                </a:lnTo>
                <a:lnTo>
                  <a:pt x="307848" y="0"/>
                </a:lnTo>
              </a:path>
            </a:pathLst>
          </a:custGeom>
          <a:ln w="25400">
            <a:solidFill>
              <a:srgbClr val="008F38"/>
            </a:solidFill>
          </a:ln>
        </p:spPr>
        <p:txBody>
          <a:bodyPr wrap="square" lIns="0" tIns="0" rIns="0" bIns="0" rtlCol="0">
            <a:noAutofit/>
          </a:bodyPr>
          <a:lstStyle/>
          <a:p>
            <a:endParaRPr lang="en-GB" dirty="0"/>
          </a:p>
        </p:txBody>
      </p:sp>
      <p:sp>
        <p:nvSpPr>
          <p:cNvPr id="101" name="object 95"/>
          <p:cNvSpPr/>
          <p:nvPr/>
        </p:nvSpPr>
        <p:spPr>
          <a:xfrm>
            <a:off x="1849045" y="1989136"/>
            <a:ext cx="741346" cy="745765"/>
          </a:xfrm>
          <a:custGeom>
            <a:avLst/>
            <a:gdLst/>
            <a:ahLst/>
            <a:cxnLst/>
            <a:rect l="l" t="t" r="r" b="b"/>
            <a:pathLst>
              <a:path w="687603" h="687603">
                <a:moveTo>
                  <a:pt x="343801" y="0"/>
                </a:moveTo>
                <a:lnTo>
                  <a:pt x="288034" y="4499"/>
                </a:lnTo>
                <a:lnTo>
                  <a:pt x="235133" y="17527"/>
                </a:lnTo>
                <a:lnTo>
                  <a:pt x="185804" y="38374"/>
                </a:lnTo>
                <a:lnTo>
                  <a:pt x="140756" y="66333"/>
                </a:lnTo>
                <a:lnTo>
                  <a:pt x="100696" y="100696"/>
                </a:lnTo>
                <a:lnTo>
                  <a:pt x="66333" y="140756"/>
                </a:lnTo>
                <a:lnTo>
                  <a:pt x="38374" y="185804"/>
                </a:lnTo>
                <a:lnTo>
                  <a:pt x="17527" y="235133"/>
                </a:lnTo>
                <a:lnTo>
                  <a:pt x="4499" y="288034"/>
                </a:lnTo>
                <a:lnTo>
                  <a:pt x="0" y="343801"/>
                </a:lnTo>
                <a:lnTo>
                  <a:pt x="1139" y="371997"/>
                </a:lnTo>
                <a:lnTo>
                  <a:pt x="9991" y="426417"/>
                </a:lnTo>
                <a:lnTo>
                  <a:pt x="27017" y="477620"/>
                </a:lnTo>
                <a:lnTo>
                  <a:pt x="51509" y="524896"/>
                </a:lnTo>
                <a:lnTo>
                  <a:pt x="82758" y="567539"/>
                </a:lnTo>
                <a:lnTo>
                  <a:pt x="120058" y="604840"/>
                </a:lnTo>
                <a:lnTo>
                  <a:pt x="162701" y="636091"/>
                </a:lnTo>
                <a:lnTo>
                  <a:pt x="209978" y="660584"/>
                </a:lnTo>
                <a:lnTo>
                  <a:pt x="261181" y="677610"/>
                </a:lnTo>
                <a:lnTo>
                  <a:pt x="315604" y="686463"/>
                </a:lnTo>
                <a:lnTo>
                  <a:pt x="343801" y="687603"/>
                </a:lnTo>
                <a:lnTo>
                  <a:pt x="371998" y="686463"/>
                </a:lnTo>
                <a:lnTo>
                  <a:pt x="426421" y="677610"/>
                </a:lnTo>
                <a:lnTo>
                  <a:pt x="477625" y="660584"/>
                </a:lnTo>
                <a:lnTo>
                  <a:pt x="524902" y="636091"/>
                </a:lnTo>
                <a:lnTo>
                  <a:pt x="567544" y="604840"/>
                </a:lnTo>
                <a:lnTo>
                  <a:pt x="604844" y="567539"/>
                </a:lnTo>
                <a:lnTo>
                  <a:pt x="636094" y="524896"/>
                </a:lnTo>
                <a:lnTo>
                  <a:pt x="660585" y="477620"/>
                </a:lnTo>
                <a:lnTo>
                  <a:pt x="677611" y="426417"/>
                </a:lnTo>
                <a:lnTo>
                  <a:pt x="686463" y="371997"/>
                </a:lnTo>
                <a:lnTo>
                  <a:pt x="687603" y="343801"/>
                </a:lnTo>
                <a:lnTo>
                  <a:pt x="686463" y="315604"/>
                </a:lnTo>
                <a:lnTo>
                  <a:pt x="677611" y="261181"/>
                </a:lnTo>
                <a:lnTo>
                  <a:pt x="660585" y="209978"/>
                </a:lnTo>
                <a:lnTo>
                  <a:pt x="636094" y="162701"/>
                </a:lnTo>
                <a:lnTo>
                  <a:pt x="604844" y="120058"/>
                </a:lnTo>
                <a:lnTo>
                  <a:pt x="567544" y="82758"/>
                </a:lnTo>
                <a:lnTo>
                  <a:pt x="524902" y="51509"/>
                </a:lnTo>
                <a:lnTo>
                  <a:pt x="477625" y="27017"/>
                </a:lnTo>
                <a:lnTo>
                  <a:pt x="426421" y="9991"/>
                </a:lnTo>
                <a:lnTo>
                  <a:pt x="371998" y="1139"/>
                </a:lnTo>
                <a:lnTo>
                  <a:pt x="343801" y="0"/>
                </a:lnTo>
                <a:close/>
              </a:path>
            </a:pathLst>
          </a:custGeom>
          <a:solidFill>
            <a:srgbClr val="D6E3BC"/>
          </a:solidFill>
        </p:spPr>
        <p:txBody>
          <a:bodyPr wrap="square" lIns="0" tIns="0" rIns="0" bIns="0" rtlCol="0">
            <a:noAutofit/>
          </a:bodyPr>
          <a:lstStyle/>
          <a:p>
            <a:endParaRPr lang="en-GB" dirty="0"/>
          </a:p>
        </p:txBody>
      </p:sp>
      <p:sp>
        <p:nvSpPr>
          <p:cNvPr id="102" name="object 96"/>
          <p:cNvSpPr txBox="1"/>
          <p:nvPr/>
        </p:nvSpPr>
        <p:spPr>
          <a:xfrm>
            <a:off x="1938432" y="2168383"/>
            <a:ext cx="567560" cy="420114"/>
          </a:xfrm>
          <a:prstGeom prst="rect">
            <a:avLst/>
          </a:prstGeom>
        </p:spPr>
        <p:txBody>
          <a:bodyPr vert="horz" wrap="square" lIns="0" tIns="0" rIns="0" bIns="0" rtlCol="0">
            <a:noAutofit/>
          </a:bodyPr>
          <a:lstStyle/>
          <a:p>
            <a:pPr marL="12700" marR="12700" indent="-635" algn="ctr">
              <a:lnSpc>
                <a:spcPts val="980"/>
              </a:lnSpc>
            </a:pPr>
            <a:r>
              <a:rPr lang="en-GB" sz="900" spc="5" dirty="0">
                <a:latin typeface="Open Sans"/>
                <a:cs typeface="Open Sans"/>
              </a:rPr>
              <a:t>Rainwater from</a:t>
            </a:r>
            <a:r>
              <a:rPr lang="en-GB" sz="900" spc="0" dirty="0">
                <a:latin typeface="Open Sans"/>
                <a:cs typeface="Open Sans"/>
              </a:rPr>
              <a:t> </a:t>
            </a:r>
            <a:r>
              <a:rPr lang="en-GB" sz="900" spc="5" dirty="0">
                <a:latin typeface="Open Sans"/>
                <a:cs typeface="Open Sans"/>
              </a:rPr>
              <a:t>ZTPO</a:t>
            </a:r>
            <a:endParaRPr lang="en-GB" sz="900" dirty="0">
              <a:latin typeface="Open Sans"/>
              <a:cs typeface="Open Sans"/>
            </a:endParaRPr>
          </a:p>
        </p:txBody>
      </p:sp>
      <p:sp>
        <p:nvSpPr>
          <p:cNvPr id="103" name="object 97"/>
          <p:cNvSpPr txBox="1"/>
          <p:nvPr/>
        </p:nvSpPr>
        <p:spPr>
          <a:xfrm>
            <a:off x="4294342" y="3827180"/>
            <a:ext cx="1717818" cy="157171"/>
          </a:xfrm>
          <a:prstGeom prst="rect">
            <a:avLst/>
          </a:prstGeom>
        </p:spPr>
        <p:txBody>
          <a:bodyPr vert="horz" wrap="square" lIns="0" tIns="0" rIns="0" bIns="0" rtlCol="0">
            <a:noAutofit/>
          </a:bodyPr>
          <a:lstStyle/>
          <a:p>
            <a:pPr marL="528320">
              <a:lnSpc>
                <a:spcPct val="100000"/>
              </a:lnSpc>
            </a:pPr>
            <a:r>
              <a:rPr lang="en-GB" sz="1000" spc="15" dirty="0">
                <a:solidFill>
                  <a:srgbClr val="008F38"/>
                </a:solidFill>
                <a:latin typeface="Open Sans"/>
                <a:cs typeface="Open Sans"/>
              </a:rPr>
              <a:t>EXCESS OF WATER</a:t>
            </a:r>
            <a:endParaRPr lang="en-GB" sz="1000" dirty="0">
              <a:latin typeface="Open Sans"/>
              <a:cs typeface="Open Sans"/>
            </a:endParaRPr>
          </a:p>
          <a:p>
            <a:pPr>
              <a:lnSpc>
                <a:spcPts val="850"/>
              </a:lnSpc>
              <a:spcBef>
                <a:spcPts val="1"/>
              </a:spcBef>
            </a:pPr>
            <a:endParaRPr lang="en-GB" sz="1000" dirty="0"/>
          </a:p>
          <a:p>
            <a:pPr>
              <a:lnSpc>
                <a:spcPts val="1000"/>
              </a:lnSpc>
            </a:pPr>
            <a:endParaRPr lang="en-GB" sz="1000" dirty="0"/>
          </a:p>
        </p:txBody>
      </p:sp>
      <p:sp>
        <p:nvSpPr>
          <p:cNvPr id="105" name="object 97"/>
          <p:cNvSpPr txBox="1"/>
          <p:nvPr/>
        </p:nvSpPr>
        <p:spPr>
          <a:xfrm>
            <a:off x="4049325" y="4177254"/>
            <a:ext cx="1717818" cy="157171"/>
          </a:xfrm>
          <a:prstGeom prst="rect">
            <a:avLst/>
          </a:prstGeom>
        </p:spPr>
        <p:txBody>
          <a:bodyPr vert="horz" wrap="square" lIns="0" tIns="0" rIns="0" bIns="0" rtlCol="0">
            <a:noAutofit/>
          </a:bodyPr>
          <a:lstStyle/>
          <a:p>
            <a:pPr marL="12700">
              <a:lnSpc>
                <a:spcPct val="100000"/>
              </a:lnSpc>
            </a:pPr>
            <a:r>
              <a:rPr lang="en-GB" sz="1000" spc="5" dirty="0">
                <a:latin typeface="Open Sans"/>
                <a:cs typeface="Open Sans"/>
              </a:rPr>
              <a:t>Kozacki stream</a:t>
            </a:r>
            <a:endParaRPr lang="en-GB" sz="1000" dirty="0">
              <a:latin typeface="Open Sans"/>
              <a:cs typeface="Open Sans"/>
            </a:endParaRPr>
          </a:p>
        </p:txBody>
      </p:sp>
      <p:sp>
        <p:nvSpPr>
          <p:cNvPr id="106" name="object 6"/>
          <p:cNvSpPr txBox="1"/>
          <p:nvPr/>
        </p:nvSpPr>
        <p:spPr>
          <a:xfrm>
            <a:off x="4833290" y="3232108"/>
            <a:ext cx="903029" cy="148073"/>
          </a:xfrm>
          <a:prstGeom prst="rect">
            <a:avLst/>
          </a:prstGeom>
        </p:spPr>
        <p:txBody>
          <a:bodyPr vert="horz" wrap="square" lIns="0" tIns="0" rIns="0" bIns="0" rtlCol="0">
            <a:noAutofit/>
          </a:bodyPr>
          <a:lstStyle/>
          <a:p>
            <a:pPr marL="12700">
              <a:lnSpc>
                <a:spcPct val="100000"/>
              </a:lnSpc>
            </a:pPr>
            <a:r>
              <a:rPr lang="en-GB" sz="800" spc="-10" dirty="0">
                <a:latin typeface="Open Sans"/>
                <a:cs typeface="Open Sans"/>
              </a:rPr>
              <a:t>pebbles</a:t>
            </a:r>
            <a:endParaRPr lang="en-GB" sz="800" dirty="0">
              <a:latin typeface="Open Sans"/>
              <a:cs typeface="Open Sans"/>
            </a:endParaRPr>
          </a:p>
        </p:txBody>
      </p:sp>
    </p:spTree>
    <p:extLst>
      <p:ext uri="{BB962C8B-B14F-4D97-AF65-F5344CB8AC3E}">
        <p14:creationId xmlns:p14="http://schemas.microsoft.com/office/powerpoint/2010/main" val="1119997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en-GB" dirty="0"/>
              <a:t>Sewage – directed to the district sewage system</a:t>
            </a:r>
          </a:p>
        </p:txBody>
      </p:sp>
      <p:sp>
        <p:nvSpPr>
          <p:cNvPr id="6" name="Symbol zastępczy zawartości 2">
            <a:extLst>
              <a:ext uri="{FF2B5EF4-FFF2-40B4-BE49-F238E27FC236}">
                <a16:creationId xmlns:a16="http://schemas.microsoft.com/office/drawing/2014/main" id="{DA8E54F3-2637-4D2D-A90E-9097E76E6E96}"/>
              </a:ext>
            </a:extLst>
          </p:cNvPr>
          <p:cNvSpPr txBox="1">
            <a:spLocks/>
          </p:cNvSpPr>
          <p:nvPr/>
        </p:nvSpPr>
        <p:spPr>
          <a:xfrm>
            <a:off x="457200" y="843558"/>
            <a:ext cx="7787208" cy="101525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600"/>
              </a:spcAft>
              <a:buFont typeface="Arial" pitchFamily="34" charset="0"/>
              <a:buNone/>
            </a:pPr>
            <a:r>
              <a:rPr lang="en-GB" sz="1200" dirty="0"/>
              <a:t>Domestic sewage will be discharged to the district sewage system by sewage installation. </a:t>
            </a:r>
          </a:p>
          <a:p>
            <a:pPr marL="0" indent="0" algn="just">
              <a:spcBef>
                <a:spcPts val="0"/>
              </a:spcBef>
              <a:buFont typeface="Arial" pitchFamily="34" charset="0"/>
              <a:buNone/>
            </a:pPr>
            <a:r>
              <a:rPr lang="en-GB" sz="1200" dirty="0"/>
              <a:t>Industrial waste water produced in the regeneration process will be stored in a special tank located in the water treatment plant. After their neutralisation they will be reused for technological purposes, e.g. for  refilling the slag trap. The excessive neutralised waste water will be discharged to the sanitary sewage system. </a:t>
            </a:r>
            <a:endParaRPr lang="en-GB" sz="1200" dirty="0">
              <a:latin typeface="Arial" panose="020B0604020202020204" pitchFamily="34" charset="0"/>
              <a:ea typeface="Times New Roman" panose="02020603050405020304" pitchFamily="18" charset="0"/>
            </a:endParaRPr>
          </a:p>
        </p:txBody>
      </p:sp>
      <p:graphicFrame>
        <p:nvGraphicFramePr>
          <p:cNvPr id="7" name="Tabela 6">
            <a:extLst>
              <a:ext uri="{FF2B5EF4-FFF2-40B4-BE49-F238E27FC236}">
                <a16:creationId xmlns:a16="http://schemas.microsoft.com/office/drawing/2014/main" id="{82A293A5-681C-4389-BE3D-61BAB2C829A5}"/>
              </a:ext>
            </a:extLst>
          </p:cNvPr>
          <p:cNvGraphicFramePr>
            <a:graphicFrameLocks noGrp="1"/>
          </p:cNvGraphicFramePr>
          <p:nvPr>
            <p:extLst>
              <p:ext uri="{D42A27DB-BD31-4B8C-83A1-F6EECF244321}">
                <p14:modId xmlns:p14="http://schemas.microsoft.com/office/powerpoint/2010/main" val="2713557834"/>
              </p:ext>
            </p:extLst>
          </p:nvPr>
        </p:nvGraphicFramePr>
        <p:xfrm>
          <a:off x="581447" y="2139702"/>
          <a:ext cx="7662961" cy="2249091"/>
        </p:xfrm>
        <a:graphic>
          <a:graphicData uri="http://schemas.openxmlformats.org/drawingml/2006/table">
            <a:tbl>
              <a:tblPr>
                <a:tableStyleId>{5C22544A-7EE6-4342-B048-85BDC9FD1C3A}</a:tableStyleId>
              </a:tblPr>
              <a:tblGrid>
                <a:gridCol w="4392488">
                  <a:extLst>
                    <a:ext uri="{9D8B030D-6E8A-4147-A177-3AD203B41FA5}">
                      <a16:colId xmlns:a16="http://schemas.microsoft.com/office/drawing/2014/main" val="1767196785"/>
                    </a:ext>
                  </a:extLst>
                </a:gridCol>
                <a:gridCol w="1038225">
                  <a:extLst>
                    <a:ext uri="{9D8B030D-6E8A-4147-A177-3AD203B41FA5}">
                      <a16:colId xmlns:a16="http://schemas.microsoft.com/office/drawing/2014/main" val="1146749048"/>
                    </a:ext>
                  </a:extLst>
                </a:gridCol>
                <a:gridCol w="1279496">
                  <a:extLst>
                    <a:ext uri="{9D8B030D-6E8A-4147-A177-3AD203B41FA5}">
                      <a16:colId xmlns:a16="http://schemas.microsoft.com/office/drawing/2014/main" val="171478878"/>
                    </a:ext>
                  </a:extLst>
                </a:gridCol>
                <a:gridCol w="952752">
                  <a:extLst>
                    <a:ext uri="{9D8B030D-6E8A-4147-A177-3AD203B41FA5}">
                      <a16:colId xmlns:a16="http://schemas.microsoft.com/office/drawing/2014/main" val="2214968417"/>
                    </a:ext>
                  </a:extLst>
                </a:gridCol>
              </a:tblGrid>
              <a:tr h="284870">
                <a:tc rowSpan="3">
                  <a:txBody>
                    <a:bodyPr/>
                    <a:lstStyle/>
                    <a:p>
                      <a:pPr algn="ctr">
                        <a:lnSpc>
                          <a:spcPct val="100000"/>
                        </a:lnSpc>
                        <a:spcAft>
                          <a:spcPts val="0"/>
                        </a:spcAft>
                      </a:pPr>
                      <a:r>
                        <a:rPr lang="en-GB" sz="2400" b="1" noProof="0" dirty="0">
                          <a:effectLst/>
                          <a:latin typeface="Open Sans" panose="020B0606030504020204" pitchFamily="34" charset="0"/>
                          <a:ea typeface="Open Sans" panose="020B0606030504020204" pitchFamily="34" charset="0"/>
                          <a:cs typeface="Open Sans" panose="020B0606030504020204" pitchFamily="34" charset="0"/>
                        </a:rPr>
                        <a:t>TYPES OF SEWAGE</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lnSpc>
                          <a:spcPct val="100000"/>
                        </a:lnSpc>
                        <a:spcAft>
                          <a:spcPts val="0"/>
                        </a:spcAft>
                      </a:pPr>
                      <a:r>
                        <a:rPr lang="en-GB" sz="1200" noProof="0" dirty="0">
                          <a:effectLst/>
                          <a:latin typeface="Open Sans" panose="020B0606030504020204" pitchFamily="34" charset="0"/>
                          <a:ea typeface="Open Sans" panose="020B0606030504020204" pitchFamily="34" charset="0"/>
                          <a:cs typeface="Open Sans" panose="020B0606030504020204" pitchFamily="34" charset="0"/>
                        </a:rPr>
                        <a:t>Quantity of sewage discharged</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solidFill>
                      <a:srgbClr val="A1CE88"/>
                    </a:solidFill>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553040531"/>
                  </a:ext>
                </a:extLst>
              </a:tr>
              <a:tr h="363202">
                <a:tc vMerge="1">
                  <a:txBody>
                    <a:bodyPr/>
                    <a:lstStyle/>
                    <a:p>
                      <a:endParaRPr lang="pl-PL"/>
                    </a:p>
                  </a:txBody>
                  <a:tcPr/>
                </a:tc>
                <a:tc>
                  <a:txBody>
                    <a:bodyPr/>
                    <a:lstStyle/>
                    <a:p>
                      <a:pPr algn="ctr">
                        <a:lnSpc>
                          <a:spcPct val="100000"/>
                        </a:lnSpc>
                        <a:spcAft>
                          <a:spcPts val="0"/>
                        </a:spcAft>
                      </a:pPr>
                      <a:r>
                        <a:rPr lang="en-GB" sz="1200" noProof="0" dirty="0">
                          <a:effectLst/>
                          <a:latin typeface="Open Sans" panose="020B0606030504020204" pitchFamily="34" charset="0"/>
                          <a:ea typeface="Open Sans" panose="020B0606030504020204" pitchFamily="34" charset="0"/>
                          <a:cs typeface="Open Sans" panose="020B0606030504020204" pitchFamily="34" charset="0"/>
                        </a:rPr>
                        <a:t>per hour</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solidFill>
                      <a:srgbClr val="A1CE88"/>
                    </a:solidFill>
                  </a:tcPr>
                </a:tc>
                <a:tc>
                  <a:txBody>
                    <a:bodyPr/>
                    <a:lstStyle/>
                    <a:p>
                      <a:pPr algn="ctr">
                        <a:lnSpc>
                          <a:spcPct val="100000"/>
                        </a:lnSpc>
                        <a:spcAft>
                          <a:spcPts val="0"/>
                        </a:spcAft>
                      </a:pPr>
                      <a:r>
                        <a:rPr lang="en-GB" sz="1200" noProof="0" dirty="0">
                          <a:effectLst/>
                          <a:latin typeface="Open Sans" panose="020B0606030504020204" pitchFamily="34" charset="0"/>
                          <a:ea typeface="Open Sans" panose="020B0606030504020204" pitchFamily="34" charset="0"/>
                          <a:cs typeface="Open Sans" panose="020B0606030504020204" pitchFamily="34" charset="0"/>
                        </a:rPr>
                        <a:t>per day</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solidFill>
                      <a:srgbClr val="A1CE88"/>
                    </a:solidFill>
                  </a:tcPr>
                </a:tc>
                <a:tc>
                  <a:txBody>
                    <a:bodyPr/>
                    <a:lstStyle/>
                    <a:p>
                      <a:pPr algn="ctr">
                        <a:lnSpc>
                          <a:spcPct val="100000"/>
                        </a:lnSpc>
                        <a:spcAft>
                          <a:spcPts val="0"/>
                        </a:spcAft>
                      </a:pPr>
                      <a:r>
                        <a:rPr lang="en-GB" sz="1200" noProof="0" dirty="0">
                          <a:effectLst/>
                          <a:latin typeface="Open Sans" panose="020B0606030504020204" pitchFamily="34" charset="0"/>
                          <a:ea typeface="Open Sans" panose="020B0606030504020204" pitchFamily="34" charset="0"/>
                          <a:cs typeface="Open Sans" panose="020B0606030504020204" pitchFamily="34" charset="0"/>
                        </a:rPr>
                        <a:t>per year</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solidFill>
                      <a:srgbClr val="A1CE88"/>
                    </a:solidFill>
                  </a:tcPr>
                </a:tc>
                <a:extLst>
                  <a:ext uri="{0D108BD9-81ED-4DB2-BD59-A6C34878D82A}">
                    <a16:rowId xmlns:a16="http://schemas.microsoft.com/office/drawing/2014/main" val="550314319"/>
                  </a:ext>
                </a:extLst>
              </a:tr>
              <a:tr h="303157">
                <a:tc vMerge="1">
                  <a:txBody>
                    <a:bodyPr/>
                    <a:lstStyle/>
                    <a:p>
                      <a:endParaRPr lang="pl-PL"/>
                    </a:p>
                  </a:txBody>
                  <a:tcPr/>
                </a:tc>
                <a:tc>
                  <a:txBody>
                    <a:bodyPr/>
                    <a:lstStyle/>
                    <a:p>
                      <a:pPr algn="ctr">
                        <a:lnSpc>
                          <a:spcPct val="100000"/>
                        </a:lnSpc>
                        <a:spcAft>
                          <a:spcPts val="0"/>
                        </a:spcAft>
                      </a:pPr>
                      <a:r>
                        <a:rPr lang="en-GB" sz="1200" b="1" noProof="0" dirty="0">
                          <a:effectLst/>
                          <a:latin typeface="Open Sans" panose="020B0606030504020204" pitchFamily="34" charset="0"/>
                          <a:ea typeface="Open Sans" panose="020B0606030504020204" pitchFamily="34" charset="0"/>
                          <a:cs typeface="Open Sans" panose="020B0606030504020204" pitchFamily="34" charset="0"/>
                        </a:rPr>
                        <a:t>m</a:t>
                      </a:r>
                      <a:r>
                        <a:rPr lang="en-GB" sz="1200" b="1" baseline="30000" noProof="0" dirty="0">
                          <a:effectLst/>
                          <a:latin typeface="Open Sans" panose="020B0606030504020204" pitchFamily="34" charset="0"/>
                          <a:ea typeface="Open Sans" panose="020B0606030504020204" pitchFamily="34" charset="0"/>
                          <a:cs typeface="Open Sans" panose="020B0606030504020204" pitchFamily="34" charset="0"/>
                        </a:rPr>
                        <a:t>3</a:t>
                      </a:r>
                      <a:r>
                        <a:rPr lang="en-GB" sz="1200" b="1" noProof="0" dirty="0">
                          <a:effectLst/>
                          <a:latin typeface="Open Sans" panose="020B0606030504020204" pitchFamily="34" charset="0"/>
                          <a:ea typeface="Open Sans" panose="020B0606030504020204" pitchFamily="34" charset="0"/>
                          <a:cs typeface="Open Sans" panose="020B0606030504020204" pitchFamily="34" charset="0"/>
                        </a:rPr>
                        <a:t>/h</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a:lnSpc>
                          <a:spcPct val="100000"/>
                        </a:lnSpc>
                        <a:spcAft>
                          <a:spcPts val="0"/>
                        </a:spcAft>
                      </a:pPr>
                      <a:r>
                        <a:rPr lang="en-GB" sz="1200" b="1" noProof="0" dirty="0">
                          <a:effectLst/>
                          <a:latin typeface="Open Sans" panose="020B0606030504020204" pitchFamily="34" charset="0"/>
                          <a:ea typeface="Open Sans" panose="020B0606030504020204" pitchFamily="34" charset="0"/>
                          <a:cs typeface="Open Sans" panose="020B0606030504020204" pitchFamily="34" charset="0"/>
                        </a:rPr>
                        <a:t>m</a:t>
                      </a:r>
                      <a:r>
                        <a:rPr lang="en-GB" sz="1200" b="1" baseline="30000" noProof="0" dirty="0">
                          <a:effectLst/>
                          <a:latin typeface="Open Sans" panose="020B0606030504020204" pitchFamily="34" charset="0"/>
                          <a:ea typeface="Open Sans" panose="020B0606030504020204" pitchFamily="34" charset="0"/>
                          <a:cs typeface="Open Sans" panose="020B0606030504020204" pitchFamily="34" charset="0"/>
                        </a:rPr>
                        <a:t>3</a:t>
                      </a:r>
                      <a:r>
                        <a:rPr lang="en-GB" sz="1200" b="1" noProof="0" dirty="0">
                          <a:effectLst/>
                          <a:latin typeface="Open Sans" panose="020B0606030504020204" pitchFamily="34" charset="0"/>
                          <a:ea typeface="Open Sans" panose="020B0606030504020204" pitchFamily="34" charset="0"/>
                          <a:cs typeface="Open Sans" panose="020B0606030504020204" pitchFamily="34" charset="0"/>
                        </a:rPr>
                        <a:t>/d</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algn="ctr">
                        <a:lnSpc>
                          <a:spcPct val="100000"/>
                        </a:lnSpc>
                        <a:spcAft>
                          <a:spcPts val="0"/>
                        </a:spcAft>
                      </a:pPr>
                      <a:r>
                        <a:rPr lang="en-GB" sz="1200" b="1" noProof="0" dirty="0">
                          <a:effectLst/>
                          <a:latin typeface="Open Sans" panose="020B0606030504020204" pitchFamily="34" charset="0"/>
                          <a:ea typeface="Open Sans" panose="020B0606030504020204" pitchFamily="34" charset="0"/>
                          <a:cs typeface="Open Sans" panose="020B0606030504020204" pitchFamily="34" charset="0"/>
                        </a:rPr>
                        <a:t>m</a:t>
                      </a:r>
                      <a:r>
                        <a:rPr lang="en-GB" sz="1200" b="1" baseline="30000" noProof="0" dirty="0">
                          <a:effectLst/>
                          <a:latin typeface="Open Sans" panose="020B0606030504020204" pitchFamily="34" charset="0"/>
                          <a:ea typeface="Open Sans" panose="020B0606030504020204" pitchFamily="34" charset="0"/>
                          <a:cs typeface="Open Sans" panose="020B0606030504020204" pitchFamily="34" charset="0"/>
                        </a:rPr>
                        <a:t>3</a:t>
                      </a:r>
                      <a:r>
                        <a:rPr lang="en-GB" sz="1200" b="1" noProof="0" dirty="0">
                          <a:effectLst/>
                          <a:latin typeface="Open Sans" panose="020B0606030504020204" pitchFamily="34" charset="0"/>
                          <a:ea typeface="Open Sans" panose="020B0606030504020204" pitchFamily="34" charset="0"/>
                          <a:cs typeface="Open Sans" panose="020B0606030504020204" pitchFamily="34" charset="0"/>
                        </a:rPr>
                        <a:t>/year</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solidFill>
                      <a:srgbClr val="D7E4BD"/>
                    </a:solidFill>
                  </a:tcPr>
                </a:tc>
                <a:extLst>
                  <a:ext uri="{0D108BD9-81ED-4DB2-BD59-A6C34878D82A}">
                    <a16:rowId xmlns:a16="http://schemas.microsoft.com/office/drawing/2014/main" val="1040734870"/>
                  </a:ext>
                </a:extLst>
              </a:tr>
              <a:tr h="478793">
                <a:tc>
                  <a:txBody>
                    <a:bodyPr/>
                    <a:lstStyle/>
                    <a:p>
                      <a:pPr algn="ctr">
                        <a:lnSpc>
                          <a:spcPct val="100000"/>
                        </a:lnSpc>
                        <a:spcAft>
                          <a:spcPts val="0"/>
                        </a:spcAft>
                      </a:pPr>
                      <a:r>
                        <a:rPr lang="en-GB" sz="1200" noProof="0" dirty="0">
                          <a:effectLst/>
                          <a:latin typeface="Open Sans" panose="020B0606030504020204" pitchFamily="34" charset="0"/>
                          <a:ea typeface="Open Sans" panose="020B0606030504020204" pitchFamily="34" charset="0"/>
                          <a:cs typeface="Open Sans" panose="020B0606030504020204" pitchFamily="34" charset="0"/>
                        </a:rPr>
                        <a:t>Industrial waste water – waste water from periodic cleaning of the unloading hall floor and from the water treatment plant</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393065" algn="ctr">
                        <a:lnSpc>
                          <a:spcPct val="100000"/>
                        </a:lnSpc>
                        <a:spcAft>
                          <a:spcPts val="0"/>
                        </a:spcAft>
                      </a:pPr>
                      <a:r>
                        <a:rPr lang="en-GB" sz="1200" noProof="0" dirty="0">
                          <a:effectLst/>
                          <a:latin typeface="Open Sans" panose="020B0606030504020204" pitchFamily="34" charset="0"/>
                          <a:ea typeface="Open Sans" panose="020B0606030504020204" pitchFamily="34" charset="0"/>
                          <a:cs typeface="Open Sans" panose="020B0606030504020204" pitchFamily="34" charset="0"/>
                        </a:rPr>
                        <a:t>         5,0</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393065" algn="ctr">
                        <a:lnSpc>
                          <a:spcPct val="100000"/>
                        </a:lnSpc>
                        <a:spcAft>
                          <a:spcPts val="0"/>
                        </a:spcAft>
                      </a:pPr>
                      <a:r>
                        <a:rPr lang="en-GB" sz="1200" noProof="0" dirty="0">
                          <a:effectLst/>
                          <a:latin typeface="Open Sans" panose="020B0606030504020204" pitchFamily="34" charset="0"/>
                          <a:ea typeface="Open Sans" panose="020B0606030504020204" pitchFamily="34" charset="0"/>
                          <a:cs typeface="Open Sans" panose="020B0606030504020204" pitchFamily="34" charset="0"/>
                        </a:rPr>
                        <a:t>            30,0</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200" noProof="0" dirty="0">
                          <a:effectLst/>
                          <a:latin typeface="Open Sans" panose="020B0606030504020204" pitchFamily="34" charset="0"/>
                          <a:ea typeface="Open Sans" panose="020B0606030504020204" pitchFamily="34" charset="0"/>
                          <a:cs typeface="Open Sans" panose="020B0606030504020204" pitchFamily="34" charset="0"/>
                        </a:rPr>
                        <a:t>10 950</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095144"/>
                  </a:ext>
                </a:extLst>
              </a:tr>
              <a:tr h="374611">
                <a:tc>
                  <a:txBody>
                    <a:bodyPr/>
                    <a:lstStyle/>
                    <a:p>
                      <a:pPr algn="ctr">
                        <a:lnSpc>
                          <a:spcPct val="100000"/>
                        </a:lnSpc>
                        <a:spcAft>
                          <a:spcPts val="0"/>
                        </a:spcAft>
                      </a:pPr>
                      <a:r>
                        <a:rPr lang="en-GB" sz="1200" noProof="0" dirty="0">
                          <a:effectLst/>
                          <a:latin typeface="Open Sans" panose="020B0606030504020204" pitchFamily="34" charset="0"/>
                          <a:ea typeface="Open Sans" panose="020B0606030504020204" pitchFamily="34" charset="0"/>
                          <a:cs typeface="Open Sans" panose="020B0606030504020204" pitchFamily="34" charset="0"/>
                        </a:rPr>
                        <a:t>Domestic sewage</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393065" algn="ctr">
                        <a:lnSpc>
                          <a:spcPct val="100000"/>
                        </a:lnSpc>
                        <a:spcAft>
                          <a:spcPts val="0"/>
                        </a:spcAft>
                      </a:pPr>
                      <a:r>
                        <a:rPr lang="en-GB" sz="1200" noProof="0" dirty="0">
                          <a:effectLst/>
                          <a:latin typeface="Open Sans" panose="020B0606030504020204" pitchFamily="34" charset="0"/>
                          <a:ea typeface="Open Sans" panose="020B0606030504020204" pitchFamily="34" charset="0"/>
                          <a:cs typeface="Open Sans" panose="020B0606030504020204" pitchFamily="34" charset="0"/>
                        </a:rPr>
                        <a:t>         0,4</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393065" algn="ctr">
                        <a:lnSpc>
                          <a:spcPct val="100000"/>
                        </a:lnSpc>
                        <a:spcAft>
                          <a:spcPts val="0"/>
                        </a:spcAft>
                      </a:pPr>
                      <a:r>
                        <a:rPr lang="en-GB" sz="1200" noProof="0" dirty="0">
                          <a:effectLst/>
                          <a:latin typeface="Open Sans" panose="020B0606030504020204" pitchFamily="34" charset="0"/>
                          <a:ea typeface="Open Sans" panose="020B0606030504020204" pitchFamily="34" charset="0"/>
                          <a:cs typeface="Open Sans" panose="020B0606030504020204" pitchFamily="34" charset="0"/>
                        </a:rPr>
                        <a:t>            6,34</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200" noProof="0" dirty="0">
                          <a:effectLst/>
                          <a:latin typeface="Open Sans" panose="020B0606030504020204" pitchFamily="34" charset="0"/>
                          <a:ea typeface="Open Sans" panose="020B0606030504020204" pitchFamily="34" charset="0"/>
                          <a:cs typeface="Open Sans" panose="020B0606030504020204" pitchFamily="34" charset="0"/>
                        </a:rPr>
                        <a:t>2 314</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407957"/>
                  </a:ext>
                </a:extLst>
              </a:tr>
              <a:tr h="374611">
                <a:tc>
                  <a:txBody>
                    <a:bodyPr/>
                    <a:lstStyle/>
                    <a:p>
                      <a:pPr algn="ctr">
                        <a:lnSpc>
                          <a:spcPct val="100000"/>
                        </a:lnSpc>
                        <a:spcAft>
                          <a:spcPts val="0"/>
                        </a:spcAft>
                      </a:pPr>
                      <a:r>
                        <a:rPr lang="en-GB" sz="1400" b="1" noProof="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IN TOTAL</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solidFill>
                      <a:srgbClr val="E40E2E"/>
                    </a:solidFill>
                  </a:tcPr>
                </a:tc>
                <a:tc>
                  <a:txBody>
                    <a:bodyPr/>
                    <a:lstStyle/>
                    <a:p>
                      <a:pPr algn="ctr">
                        <a:lnSpc>
                          <a:spcPct val="100000"/>
                        </a:lnSpc>
                        <a:spcAft>
                          <a:spcPts val="0"/>
                        </a:spcAft>
                      </a:pPr>
                      <a:r>
                        <a:rPr lang="en-GB" sz="1400" b="1" u="none" noProof="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5,4</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solidFill>
                      <a:srgbClr val="E40E2E"/>
                    </a:solidFill>
                  </a:tcPr>
                </a:tc>
                <a:tc>
                  <a:txBody>
                    <a:bodyPr/>
                    <a:lstStyle/>
                    <a:p>
                      <a:pPr algn="ctr">
                        <a:lnSpc>
                          <a:spcPct val="100000"/>
                        </a:lnSpc>
                        <a:spcAft>
                          <a:spcPts val="0"/>
                        </a:spcAft>
                      </a:pPr>
                      <a:r>
                        <a:rPr lang="en-GB" sz="1400" b="1" noProof="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36,34</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solidFill>
                      <a:srgbClr val="E40E2E"/>
                    </a:solidFill>
                  </a:tcPr>
                </a:tc>
                <a:tc>
                  <a:txBody>
                    <a:bodyPr/>
                    <a:lstStyle/>
                    <a:p>
                      <a:pPr algn="ctr">
                        <a:lnSpc>
                          <a:spcPct val="100000"/>
                        </a:lnSpc>
                        <a:spcAft>
                          <a:spcPts val="0"/>
                        </a:spcAft>
                      </a:pPr>
                      <a:r>
                        <a:rPr lang="en-GB" sz="1400" b="1" noProof="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13 264</a:t>
                      </a:r>
                    </a:p>
                  </a:txBody>
                  <a:tcPr marL="17780" marR="17780" marT="0" marB="0" anchor="ctr">
                    <a:lnL w="12700" cap="flat" cmpd="sng" algn="ctr">
                      <a:solidFill>
                        <a:srgbClr val="008F38"/>
                      </a:solidFill>
                      <a:prstDash val="solid"/>
                      <a:round/>
                      <a:headEnd type="none" w="med" len="med"/>
                      <a:tailEnd type="none" w="med" len="med"/>
                    </a:lnL>
                    <a:lnR w="12700" cap="flat" cmpd="sng" algn="ctr">
                      <a:solidFill>
                        <a:srgbClr val="008F38"/>
                      </a:solidFill>
                      <a:prstDash val="solid"/>
                      <a:round/>
                      <a:headEnd type="none" w="med" len="med"/>
                      <a:tailEnd type="none" w="med" len="med"/>
                    </a:lnR>
                    <a:lnT w="12700" cap="flat" cmpd="sng" algn="ctr">
                      <a:solidFill>
                        <a:srgbClr val="008F38"/>
                      </a:solidFill>
                      <a:prstDash val="solid"/>
                      <a:round/>
                      <a:headEnd type="none" w="med" len="med"/>
                      <a:tailEnd type="none" w="med" len="med"/>
                    </a:lnT>
                    <a:lnB w="12700" cap="flat" cmpd="sng" algn="ctr">
                      <a:solidFill>
                        <a:srgbClr val="008F38"/>
                      </a:solidFill>
                      <a:prstDash val="solid"/>
                      <a:round/>
                      <a:headEnd type="none" w="med" len="med"/>
                      <a:tailEnd type="none" w="med" len="med"/>
                    </a:lnB>
                    <a:lnTlToBr w="12700" cmpd="sng">
                      <a:noFill/>
                      <a:prstDash val="solid"/>
                    </a:lnTlToBr>
                    <a:lnBlToTr w="12700" cmpd="sng">
                      <a:noFill/>
                      <a:prstDash val="solid"/>
                    </a:lnBlToTr>
                    <a:solidFill>
                      <a:srgbClr val="E40E2E"/>
                    </a:solidFill>
                  </a:tcPr>
                </a:tc>
                <a:extLst>
                  <a:ext uri="{0D108BD9-81ED-4DB2-BD59-A6C34878D82A}">
                    <a16:rowId xmlns:a16="http://schemas.microsoft.com/office/drawing/2014/main" val="1235415249"/>
                  </a:ext>
                </a:extLst>
              </a:tr>
            </a:tbl>
          </a:graphicData>
        </a:graphic>
      </p:graphicFrame>
    </p:spTree>
    <p:extLst>
      <p:ext uri="{BB962C8B-B14F-4D97-AF65-F5344CB8AC3E}">
        <p14:creationId xmlns:p14="http://schemas.microsoft.com/office/powerpoint/2010/main" val="3223838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en-GB" dirty="0"/>
              <a:t>Process water</a:t>
            </a:r>
            <a:br>
              <a:rPr lang="en-GB" dirty="0"/>
            </a:br>
            <a:r>
              <a:rPr lang="en-GB" dirty="0"/>
              <a:t>Sewage pre-treatment</a:t>
            </a:r>
          </a:p>
        </p:txBody>
      </p:sp>
      <p:sp>
        <p:nvSpPr>
          <p:cNvPr id="6" name="Symbol zastępczy zawartości 2">
            <a:extLst>
              <a:ext uri="{FF2B5EF4-FFF2-40B4-BE49-F238E27FC236}">
                <a16:creationId xmlns:a16="http://schemas.microsoft.com/office/drawing/2014/main" id="{DA8E54F3-2637-4D2D-A90E-9097E76E6E96}"/>
              </a:ext>
            </a:extLst>
          </p:cNvPr>
          <p:cNvSpPr txBox="1">
            <a:spLocks/>
          </p:cNvSpPr>
          <p:nvPr/>
        </p:nvSpPr>
        <p:spPr>
          <a:xfrm>
            <a:off x="383000" y="4227934"/>
            <a:ext cx="8365464" cy="43204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n-GB" sz="800" dirty="0"/>
              <a:t>All works related to the separator cleaning will be subcontracted to external companies. Waste will not be stored on site. Directly after its production it will be removed from the site with a special means of transport by a company with appropriate authorisation to manage this type of waste. It is intended for further disposal.</a:t>
            </a:r>
          </a:p>
        </p:txBody>
      </p:sp>
      <p:sp>
        <p:nvSpPr>
          <p:cNvPr id="7" name="Podtytuł 2">
            <a:extLst>
              <a:ext uri="{FF2B5EF4-FFF2-40B4-BE49-F238E27FC236}">
                <a16:creationId xmlns:a16="http://schemas.microsoft.com/office/drawing/2014/main" id="{24D5DCC6-4239-473F-BF87-DA422CE03296}"/>
              </a:ext>
            </a:extLst>
          </p:cNvPr>
          <p:cNvSpPr txBox="1">
            <a:spLocks/>
          </p:cNvSpPr>
          <p:nvPr/>
        </p:nvSpPr>
        <p:spPr>
          <a:xfrm>
            <a:off x="395536" y="1033376"/>
            <a:ext cx="7920879"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b="1" dirty="0">
                <a:solidFill>
                  <a:srgbClr val="008F38"/>
                </a:solidFill>
              </a:rPr>
              <a:t>The following sewage pre-treatment plants were designed:</a:t>
            </a:r>
          </a:p>
        </p:txBody>
      </p:sp>
      <p:sp>
        <p:nvSpPr>
          <p:cNvPr id="15" name="Symbol zastępczy zawartości 2">
            <a:extLst>
              <a:ext uri="{FF2B5EF4-FFF2-40B4-BE49-F238E27FC236}">
                <a16:creationId xmlns:a16="http://schemas.microsoft.com/office/drawing/2014/main" id="{DA8E54F3-2637-4D2D-A90E-9097E76E6E96}"/>
              </a:ext>
            </a:extLst>
          </p:cNvPr>
          <p:cNvSpPr txBox="1">
            <a:spLocks/>
          </p:cNvSpPr>
          <p:nvPr/>
        </p:nvSpPr>
        <p:spPr>
          <a:xfrm>
            <a:off x="450932" y="1491630"/>
            <a:ext cx="8229600" cy="266429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gn="just">
              <a:lnSpc>
                <a:spcPct val="120000"/>
              </a:lnSpc>
              <a:spcBef>
                <a:spcPts val="0"/>
              </a:spcBef>
              <a:spcAft>
                <a:spcPts val="600"/>
              </a:spcAft>
              <a:buFont typeface="Symbol" panose="05050102010706020507" pitchFamily="18" charset="2"/>
              <a:buChar char=""/>
            </a:pPr>
            <a:r>
              <a:rPr lang="en-GB" sz="900" b="1" dirty="0"/>
              <a:t>a sewage pre-treatment plant with a laboratory </a:t>
            </a:r>
            <a:r>
              <a:rPr lang="en-GB" sz="900" dirty="0"/>
              <a:t>– pre-treated sewage will be discharged to the sanitary sewage system</a:t>
            </a:r>
          </a:p>
          <a:p>
            <a:pPr marL="177800" indent="-177800" algn="just">
              <a:lnSpc>
                <a:spcPct val="120000"/>
              </a:lnSpc>
              <a:spcBef>
                <a:spcPts val="0"/>
              </a:spcBef>
              <a:spcAft>
                <a:spcPts val="600"/>
              </a:spcAft>
              <a:buFont typeface="Symbol" panose="05050102010706020507" pitchFamily="18" charset="2"/>
              <a:buChar char=""/>
            </a:pPr>
            <a:r>
              <a:rPr lang="en-GB" sz="900" b="1" dirty="0"/>
              <a:t>a pre-treatment plant for rainwater and meltwater from streets and squares </a:t>
            </a:r>
            <a:r>
              <a:rPr lang="en-GB" sz="900" dirty="0"/>
              <a:t>– consists of an oil derivatives separator integrated with a tank</a:t>
            </a:r>
          </a:p>
          <a:p>
            <a:pPr marL="177800" indent="-177800" algn="just">
              <a:lnSpc>
                <a:spcPct val="120000"/>
              </a:lnSpc>
              <a:spcBef>
                <a:spcPts val="0"/>
              </a:spcBef>
              <a:spcAft>
                <a:spcPts val="600"/>
              </a:spcAft>
              <a:buFont typeface="Symbol" panose="05050102010706020507" pitchFamily="18" charset="2"/>
              <a:buChar char=""/>
            </a:pPr>
            <a:r>
              <a:rPr lang="en-GB" sz="900" b="1" dirty="0"/>
              <a:t>a pre-treatment plant for waste water from periodic cleaning of the unloading hall floor </a:t>
            </a:r>
            <a:r>
              <a:rPr lang="en-GB" sz="900" dirty="0"/>
              <a:t>– consists of an oil derivatives separator integrated with a tank</a:t>
            </a:r>
          </a:p>
          <a:p>
            <a:pPr marL="177800" indent="-177800" algn="just">
              <a:lnSpc>
                <a:spcPct val="120000"/>
              </a:lnSpc>
              <a:spcBef>
                <a:spcPts val="0"/>
              </a:spcBef>
              <a:spcAft>
                <a:spcPts val="600"/>
              </a:spcAft>
              <a:buFont typeface="Symbol" panose="05050102010706020507" pitchFamily="18" charset="2"/>
              <a:buChar char=""/>
            </a:pPr>
            <a:r>
              <a:rPr lang="en-GB" sz="900" b="1" dirty="0"/>
              <a:t>neutralisation of waste water from the water treatment plant </a:t>
            </a:r>
            <a:r>
              <a:rPr lang="en-GB" sz="900" dirty="0"/>
              <a:t>– waste water produced in the regeneration process will be stored in a special tank located in the water treatment plant. After their neutralisation they will be reused for technological processes, e.g. for refilling the slag trap. The excessive neutralised waste water will be discharged to the sanitary sewage system. Waste from the neutralisation of waste water from the water treatment plant are not expected to occur.</a:t>
            </a:r>
          </a:p>
          <a:p>
            <a:pPr marL="177800" indent="-177800" algn="just">
              <a:lnSpc>
                <a:spcPct val="120000"/>
              </a:lnSpc>
              <a:spcBef>
                <a:spcPts val="0"/>
              </a:spcBef>
              <a:spcAft>
                <a:spcPts val="600"/>
              </a:spcAft>
              <a:buFont typeface="Symbol" panose="05050102010706020507" pitchFamily="18" charset="2"/>
              <a:buChar char=""/>
            </a:pPr>
            <a:r>
              <a:rPr lang="en-GB" sz="900" b="1" dirty="0"/>
              <a:t>a pre-treatment plant for rainwater and meltwater from oil drip pans </a:t>
            </a:r>
            <a:r>
              <a:rPr lang="en-GB" sz="900" dirty="0"/>
              <a:t>- consists of an oil derivatives separator </a:t>
            </a:r>
          </a:p>
          <a:p>
            <a:pPr marL="177800" indent="-177800" algn="just">
              <a:lnSpc>
                <a:spcPct val="120000"/>
              </a:lnSpc>
              <a:spcBef>
                <a:spcPts val="0"/>
              </a:spcBef>
              <a:spcAft>
                <a:spcPts val="600"/>
              </a:spcAft>
              <a:buFont typeface="Symbol" panose="05050102010706020507" pitchFamily="18" charset="2"/>
              <a:buChar char=""/>
            </a:pPr>
            <a:r>
              <a:rPr lang="en-GB" sz="900" b="1" dirty="0"/>
              <a:t>a sewage disposal system </a:t>
            </a:r>
            <a:r>
              <a:rPr lang="en-GB" sz="900" dirty="0"/>
              <a:t>consists of pumps and tanks for sewage from a bunker for storing waste intended for thermal treatment. Two tanks were designed with a capacity of 1 m</a:t>
            </a:r>
            <a:r>
              <a:rPr lang="en-GB" sz="900" baseline="30000" dirty="0"/>
              <a:t>3</a:t>
            </a:r>
            <a:r>
              <a:rPr lang="en-GB" sz="900" dirty="0"/>
              <a:t> each. They will be emptied by a septic tanker and exported for disposal by a company with appropriate authorisation to manage or dispose of this type of sewage.</a:t>
            </a:r>
            <a:endParaRPr lang="en-GB" sz="900" i="1" dirty="0"/>
          </a:p>
        </p:txBody>
      </p:sp>
    </p:spTree>
    <p:extLst>
      <p:ext uri="{BB962C8B-B14F-4D97-AF65-F5344CB8AC3E}">
        <p14:creationId xmlns:p14="http://schemas.microsoft.com/office/powerpoint/2010/main" val="3308460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en-GB" dirty="0"/>
              <a:t>Process water</a:t>
            </a:r>
            <a:br>
              <a:rPr lang="en-GB" dirty="0"/>
            </a:br>
            <a:r>
              <a:rPr lang="en-GB" dirty="0"/>
              <a:t>Elements of water and sewage system</a:t>
            </a:r>
          </a:p>
        </p:txBody>
      </p:sp>
      <p:sp>
        <p:nvSpPr>
          <p:cNvPr id="4" name="Symbol zastępczy zawartości 2">
            <a:extLst>
              <a:ext uri="{FF2B5EF4-FFF2-40B4-BE49-F238E27FC236}">
                <a16:creationId xmlns:a16="http://schemas.microsoft.com/office/drawing/2014/main" id="{DA8E54F3-2637-4D2D-A90E-9097E76E6E96}"/>
              </a:ext>
            </a:extLst>
          </p:cNvPr>
          <p:cNvSpPr txBox="1">
            <a:spLocks/>
          </p:cNvSpPr>
          <p:nvPr/>
        </p:nvSpPr>
        <p:spPr>
          <a:xfrm>
            <a:off x="539552" y="1059583"/>
            <a:ext cx="3528392" cy="2880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en-GB" sz="1200" b="1" dirty="0">
                <a:solidFill>
                  <a:srgbClr val="008F38"/>
                </a:solidFill>
              </a:rPr>
              <a:t>Underground process water tanks:</a:t>
            </a:r>
            <a:endParaRPr lang="en-GB" sz="1200" dirty="0"/>
          </a:p>
        </p:txBody>
      </p:sp>
      <p:sp>
        <p:nvSpPr>
          <p:cNvPr id="2" name="Prostokąt 1"/>
          <p:cNvSpPr/>
          <p:nvPr/>
        </p:nvSpPr>
        <p:spPr>
          <a:xfrm>
            <a:off x="924362" y="3495027"/>
            <a:ext cx="3024336" cy="1092947"/>
          </a:xfrm>
          <a:prstGeom prst="rect">
            <a:avLst/>
          </a:prstGeom>
          <a:solidFill>
            <a:srgbClr val="67A545"/>
          </a:solidFill>
          <a:ln>
            <a:solidFill>
              <a:srgbClr val="A1C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rostokąt 5"/>
          <p:cNvSpPr/>
          <p:nvPr/>
        </p:nvSpPr>
        <p:spPr>
          <a:xfrm>
            <a:off x="4632774" y="3495027"/>
            <a:ext cx="2783612" cy="1092947"/>
          </a:xfrm>
          <a:prstGeom prst="rect">
            <a:avLst/>
          </a:prstGeom>
          <a:solidFill>
            <a:srgbClr val="67A545"/>
          </a:solidFill>
          <a:ln>
            <a:solidFill>
              <a:srgbClr val="A1C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ymbol zastępczy zawartości 2">
            <a:extLst>
              <a:ext uri="{FF2B5EF4-FFF2-40B4-BE49-F238E27FC236}">
                <a16:creationId xmlns:a16="http://schemas.microsoft.com/office/drawing/2014/main" id="{DA8E54F3-2637-4D2D-A90E-9097E76E6E96}"/>
              </a:ext>
            </a:extLst>
          </p:cNvPr>
          <p:cNvSpPr txBox="1">
            <a:spLocks/>
          </p:cNvSpPr>
          <p:nvPr/>
        </p:nvSpPr>
        <p:spPr>
          <a:xfrm>
            <a:off x="539552" y="3147814"/>
            <a:ext cx="8229600" cy="2951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n-GB" sz="1200" b="1" dirty="0">
                <a:solidFill>
                  <a:srgbClr val="008F38"/>
                </a:solidFill>
              </a:rPr>
              <a:t>Water collected in process water tanks will be reused for the following purposes:</a:t>
            </a:r>
            <a:endParaRPr lang="en-GB" sz="1200" dirty="0"/>
          </a:p>
        </p:txBody>
      </p:sp>
      <p:sp>
        <p:nvSpPr>
          <p:cNvPr id="5" name="Symbol zastępczy zawartości 2">
            <a:extLst>
              <a:ext uri="{FF2B5EF4-FFF2-40B4-BE49-F238E27FC236}">
                <a16:creationId xmlns:a16="http://schemas.microsoft.com/office/drawing/2014/main" id="{DA8E54F3-2637-4D2D-A90E-9097E76E6E96}"/>
              </a:ext>
            </a:extLst>
          </p:cNvPr>
          <p:cNvSpPr txBox="1">
            <a:spLocks/>
          </p:cNvSpPr>
          <p:nvPr/>
        </p:nvSpPr>
        <p:spPr>
          <a:xfrm>
            <a:off x="1057144" y="3528281"/>
            <a:ext cx="2758772" cy="10596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GB" sz="1000" b="1" cap="all" dirty="0">
                <a:solidFill>
                  <a:schemeClr val="bg1"/>
                </a:solidFill>
              </a:rPr>
              <a:t>DEMINERALISED WATER TANKS </a:t>
            </a:r>
          </a:p>
          <a:p>
            <a:pPr marL="0" indent="0" algn="ctr">
              <a:spcBef>
                <a:spcPts val="0"/>
              </a:spcBef>
              <a:buNone/>
            </a:pPr>
            <a:r>
              <a:rPr lang="en-GB" sz="1000" dirty="0">
                <a:solidFill>
                  <a:schemeClr val="bg1"/>
                </a:solidFill>
              </a:rPr>
              <a:t>(a total capacity of 80m</a:t>
            </a:r>
            <a:r>
              <a:rPr lang="en-GB" sz="1000" baseline="30000" dirty="0">
                <a:solidFill>
                  <a:schemeClr val="bg1"/>
                </a:solidFill>
              </a:rPr>
              <a:t>3</a:t>
            </a:r>
            <a:r>
              <a:rPr lang="en-GB" sz="1000" dirty="0">
                <a:solidFill>
                  <a:schemeClr val="bg1"/>
                </a:solidFill>
              </a:rPr>
              <a:t>) </a:t>
            </a:r>
          </a:p>
          <a:p>
            <a:pPr marL="0" indent="0" algn="ctr">
              <a:spcBef>
                <a:spcPts val="0"/>
              </a:spcBef>
              <a:buNone/>
            </a:pPr>
            <a:r>
              <a:rPr lang="en-GB" sz="1000" dirty="0">
                <a:solidFill>
                  <a:schemeClr val="bg1"/>
                </a:solidFill>
              </a:rPr>
              <a:t>– boiler refilling, SNCR system, </a:t>
            </a:r>
          </a:p>
          <a:p>
            <a:pPr marL="0" indent="0" algn="ctr">
              <a:spcBef>
                <a:spcPts val="0"/>
              </a:spcBef>
              <a:buNone/>
            </a:pPr>
            <a:r>
              <a:rPr lang="en-GB" sz="1000" dirty="0">
                <a:solidFill>
                  <a:schemeClr val="bg1"/>
                </a:solidFill>
              </a:rPr>
              <a:t>boiler cleaning system, limewater preparation</a:t>
            </a:r>
          </a:p>
        </p:txBody>
      </p:sp>
      <p:sp>
        <p:nvSpPr>
          <p:cNvPr id="8" name="Symbol zastępczy zawartości 2">
            <a:extLst>
              <a:ext uri="{FF2B5EF4-FFF2-40B4-BE49-F238E27FC236}">
                <a16:creationId xmlns:a16="http://schemas.microsoft.com/office/drawing/2014/main" id="{DA8E54F3-2637-4D2D-A90E-9097E76E6E96}"/>
              </a:ext>
            </a:extLst>
          </p:cNvPr>
          <p:cNvSpPr txBox="1">
            <a:spLocks/>
          </p:cNvSpPr>
          <p:nvPr/>
        </p:nvSpPr>
        <p:spPr>
          <a:xfrm>
            <a:off x="4764440" y="3528281"/>
            <a:ext cx="2520280" cy="10596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GB" sz="1000" b="1" cap="all" dirty="0">
                <a:solidFill>
                  <a:schemeClr val="bg1"/>
                </a:solidFill>
              </a:rPr>
              <a:t>INDUSTRIAL WATER TANKS </a:t>
            </a:r>
          </a:p>
          <a:p>
            <a:pPr marL="0" indent="0" algn="ctr">
              <a:spcBef>
                <a:spcPts val="0"/>
              </a:spcBef>
              <a:buNone/>
            </a:pPr>
            <a:r>
              <a:rPr lang="en-GB" sz="1000" dirty="0">
                <a:solidFill>
                  <a:schemeClr val="bg1"/>
                </a:solidFill>
              </a:rPr>
              <a:t>(40m</a:t>
            </a:r>
            <a:r>
              <a:rPr lang="en-GB" sz="1000" baseline="30000" dirty="0">
                <a:solidFill>
                  <a:schemeClr val="bg1"/>
                </a:solidFill>
              </a:rPr>
              <a:t>3</a:t>
            </a:r>
            <a:r>
              <a:rPr lang="en-GB" sz="1000" dirty="0">
                <a:solidFill>
                  <a:schemeClr val="bg1"/>
                </a:solidFill>
              </a:rPr>
              <a:t>) </a:t>
            </a:r>
          </a:p>
          <a:p>
            <a:pPr marL="0" indent="0" algn="ctr">
              <a:spcBef>
                <a:spcPts val="0"/>
              </a:spcBef>
              <a:buNone/>
            </a:pPr>
            <a:r>
              <a:rPr lang="en-GB" sz="1000" dirty="0">
                <a:solidFill>
                  <a:schemeClr val="bg1"/>
                </a:solidFill>
              </a:rPr>
              <a:t>- limewater preparation, water refilling in the slag trap.</a:t>
            </a:r>
          </a:p>
        </p:txBody>
      </p:sp>
      <p:sp>
        <p:nvSpPr>
          <p:cNvPr id="9" name="Symbol zastępczy zawartości 2">
            <a:extLst>
              <a:ext uri="{FF2B5EF4-FFF2-40B4-BE49-F238E27FC236}">
                <a16:creationId xmlns:a16="http://schemas.microsoft.com/office/drawing/2014/main" id="{DA8E54F3-2637-4D2D-A90E-9097E76E6E96}"/>
              </a:ext>
            </a:extLst>
          </p:cNvPr>
          <p:cNvSpPr txBox="1">
            <a:spLocks/>
          </p:cNvSpPr>
          <p:nvPr/>
        </p:nvSpPr>
        <p:spPr>
          <a:xfrm>
            <a:off x="539552" y="1975883"/>
            <a:ext cx="2520280" cy="10999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GB" sz="900" dirty="0">
                <a:solidFill>
                  <a:srgbClr val="000000"/>
                </a:solidFill>
              </a:rPr>
              <a:t>Storage of water from boiler desalination and blowdown and water from exhaust gas treatment system (condensate). The contents of the tank will be directed to the cleaning process for further use</a:t>
            </a:r>
            <a:endParaRPr lang="en-GB" sz="900" dirty="0"/>
          </a:p>
        </p:txBody>
      </p:sp>
      <p:sp>
        <p:nvSpPr>
          <p:cNvPr id="10" name="Prostokąt 9"/>
          <p:cNvSpPr/>
          <p:nvPr/>
        </p:nvSpPr>
        <p:spPr>
          <a:xfrm>
            <a:off x="611560" y="1419623"/>
            <a:ext cx="2376264" cy="504056"/>
          </a:xfrm>
          <a:prstGeom prst="rect">
            <a:avLst/>
          </a:prstGeom>
          <a:solidFill>
            <a:srgbClr val="A1CE88"/>
          </a:solidFill>
          <a:ln>
            <a:solidFill>
              <a:srgbClr val="A1C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rostokąt 10"/>
          <p:cNvSpPr/>
          <p:nvPr/>
        </p:nvSpPr>
        <p:spPr>
          <a:xfrm>
            <a:off x="3203848" y="1419623"/>
            <a:ext cx="2376264" cy="504056"/>
          </a:xfrm>
          <a:prstGeom prst="rect">
            <a:avLst/>
          </a:prstGeom>
          <a:solidFill>
            <a:srgbClr val="A1CE88"/>
          </a:solidFill>
          <a:ln>
            <a:solidFill>
              <a:srgbClr val="A1C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rostokąt 11"/>
          <p:cNvSpPr/>
          <p:nvPr/>
        </p:nvSpPr>
        <p:spPr>
          <a:xfrm>
            <a:off x="5796136" y="1419623"/>
            <a:ext cx="2880320" cy="504056"/>
          </a:xfrm>
          <a:prstGeom prst="rect">
            <a:avLst/>
          </a:prstGeom>
          <a:solidFill>
            <a:srgbClr val="A1CE88"/>
          </a:solidFill>
          <a:ln>
            <a:solidFill>
              <a:srgbClr val="A1C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ymbol zastępczy zawartości 2">
            <a:extLst>
              <a:ext uri="{FF2B5EF4-FFF2-40B4-BE49-F238E27FC236}">
                <a16:creationId xmlns:a16="http://schemas.microsoft.com/office/drawing/2014/main" id="{DA8E54F3-2637-4D2D-A90E-9097E76E6E96}"/>
              </a:ext>
            </a:extLst>
          </p:cNvPr>
          <p:cNvSpPr txBox="1">
            <a:spLocks/>
          </p:cNvSpPr>
          <p:nvPr/>
        </p:nvSpPr>
        <p:spPr>
          <a:xfrm>
            <a:off x="575556" y="1472019"/>
            <a:ext cx="2448272" cy="399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GB" sz="1000" b="1" dirty="0">
                <a:solidFill>
                  <a:srgbClr val="000000"/>
                </a:solidFill>
              </a:rPr>
              <a:t>Process tank no. 1 </a:t>
            </a:r>
          </a:p>
          <a:p>
            <a:pPr marL="0" indent="0" algn="ctr">
              <a:spcBef>
                <a:spcPts val="0"/>
              </a:spcBef>
              <a:buNone/>
            </a:pPr>
            <a:r>
              <a:rPr lang="en-GB" sz="1000" dirty="0">
                <a:solidFill>
                  <a:srgbClr val="000000"/>
                </a:solidFill>
              </a:rPr>
              <a:t>(160m</a:t>
            </a:r>
            <a:r>
              <a:rPr lang="en-GB" sz="1000" baseline="30000" dirty="0">
                <a:solidFill>
                  <a:srgbClr val="000000"/>
                </a:solidFill>
              </a:rPr>
              <a:t>3</a:t>
            </a:r>
            <a:r>
              <a:rPr lang="en-GB" sz="1000" dirty="0">
                <a:solidFill>
                  <a:srgbClr val="000000"/>
                </a:solidFill>
              </a:rPr>
              <a:t>)</a:t>
            </a:r>
            <a:endParaRPr lang="en-GB" sz="1000" dirty="0"/>
          </a:p>
        </p:txBody>
      </p:sp>
      <p:sp>
        <p:nvSpPr>
          <p:cNvPr id="14" name="Symbol zastępczy zawartości 2">
            <a:extLst>
              <a:ext uri="{FF2B5EF4-FFF2-40B4-BE49-F238E27FC236}">
                <a16:creationId xmlns:a16="http://schemas.microsoft.com/office/drawing/2014/main" id="{DA8E54F3-2637-4D2D-A90E-9097E76E6E96}"/>
              </a:ext>
            </a:extLst>
          </p:cNvPr>
          <p:cNvSpPr txBox="1">
            <a:spLocks/>
          </p:cNvSpPr>
          <p:nvPr/>
        </p:nvSpPr>
        <p:spPr>
          <a:xfrm>
            <a:off x="3203848" y="1986176"/>
            <a:ext cx="2376264"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GB" sz="900" dirty="0">
                <a:solidFill>
                  <a:srgbClr val="000000"/>
                </a:solidFill>
              </a:rPr>
              <a:t>Temporary storage of water from exhaust gas treatment system (condensate)</a:t>
            </a:r>
            <a:endParaRPr lang="en-GB" sz="900" dirty="0"/>
          </a:p>
        </p:txBody>
      </p:sp>
      <p:sp>
        <p:nvSpPr>
          <p:cNvPr id="15" name="Symbol zastępczy zawartości 2">
            <a:extLst>
              <a:ext uri="{FF2B5EF4-FFF2-40B4-BE49-F238E27FC236}">
                <a16:creationId xmlns:a16="http://schemas.microsoft.com/office/drawing/2014/main" id="{DA8E54F3-2637-4D2D-A90E-9097E76E6E96}"/>
              </a:ext>
            </a:extLst>
          </p:cNvPr>
          <p:cNvSpPr txBox="1">
            <a:spLocks/>
          </p:cNvSpPr>
          <p:nvPr/>
        </p:nvSpPr>
        <p:spPr>
          <a:xfrm>
            <a:off x="3152604" y="1472019"/>
            <a:ext cx="2448272" cy="399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GB" sz="1000" b="1" dirty="0">
                <a:solidFill>
                  <a:srgbClr val="000000"/>
                </a:solidFill>
              </a:rPr>
              <a:t>Process tank no. 2 </a:t>
            </a:r>
          </a:p>
          <a:p>
            <a:pPr marL="0" indent="0" algn="ctr">
              <a:spcBef>
                <a:spcPts val="0"/>
              </a:spcBef>
              <a:buNone/>
            </a:pPr>
            <a:r>
              <a:rPr lang="en-GB" sz="1000" dirty="0">
                <a:solidFill>
                  <a:srgbClr val="000000"/>
                </a:solidFill>
              </a:rPr>
              <a:t>(35m</a:t>
            </a:r>
            <a:r>
              <a:rPr lang="en-GB" sz="1000" baseline="30000" dirty="0">
                <a:solidFill>
                  <a:srgbClr val="000000"/>
                </a:solidFill>
              </a:rPr>
              <a:t>3</a:t>
            </a:r>
            <a:r>
              <a:rPr lang="en-GB" sz="1000" dirty="0">
                <a:solidFill>
                  <a:srgbClr val="000000"/>
                </a:solidFill>
              </a:rPr>
              <a:t>)</a:t>
            </a:r>
            <a:endParaRPr lang="en-GB" sz="1000" dirty="0"/>
          </a:p>
        </p:txBody>
      </p:sp>
      <p:sp>
        <p:nvSpPr>
          <p:cNvPr id="16" name="Symbol zastępczy zawartości 2">
            <a:extLst>
              <a:ext uri="{FF2B5EF4-FFF2-40B4-BE49-F238E27FC236}">
                <a16:creationId xmlns:a16="http://schemas.microsoft.com/office/drawing/2014/main" id="{DA8E54F3-2637-4D2D-A90E-9097E76E6E96}"/>
              </a:ext>
            </a:extLst>
          </p:cNvPr>
          <p:cNvSpPr txBox="1">
            <a:spLocks/>
          </p:cNvSpPr>
          <p:nvPr/>
        </p:nvSpPr>
        <p:spPr>
          <a:xfrm>
            <a:off x="5914854" y="1472019"/>
            <a:ext cx="2448272" cy="399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GB" sz="1000" b="1" dirty="0">
                <a:solidFill>
                  <a:srgbClr val="000000"/>
                </a:solidFill>
              </a:rPr>
              <a:t>Process tank no. 3 </a:t>
            </a:r>
          </a:p>
          <a:p>
            <a:pPr marL="0" indent="0" algn="ctr">
              <a:spcBef>
                <a:spcPts val="0"/>
              </a:spcBef>
              <a:buNone/>
            </a:pPr>
            <a:r>
              <a:rPr lang="en-GB" sz="1000" dirty="0">
                <a:solidFill>
                  <a:srgbClr val="000000"/>
                </a:solidFill>
              </a:rPr>
              <a:t>(50m</a:t>
            </a:r>
            <a:r>
              <a:rPr lang="en-GB" sz="1000" baseline="30000" dirty="0">
                <a:solidFill>
                  <a:srgbClr val="000000"/>
                </a:solidFill>
              </a:rPr>
              <a:t>3</a:t>
            </a:r>
            <a:r>
              <a:rPr lang="en-GB" sz="1000" dirty="0">
                <a:solidFill>
                  <a:srgbClr val="000000"/>
                </a:solidFill>
              </a:rPr>
              <a:t>)</a:t>
            </a:r>
            <a:endParaRPr lang="en-GB" sz="1000" dirty="0"/>
          </a:p>
        </p:txBody>
      </p:sp>
      <p:sp>
        <p:nvSpPr>
          <p:cNvPr id="17" name="Symbol zastępczy zawartości 2">
            <a:extLst>
              <a:ext uri="{FF2B5EF4-FFF2-40B4-BE49-F238E27FC236}">
                <a16:creationId xmlns:a16="http://schemas.microsoft.com/office/drawing/2014/main" id="{DA8E54F3-2637-4D2D-A90E-9097E76E6E96}"/>
              </a:ext>
            </a:extLst>
          </p:cNvPr>
          <p:cNvSpPr txBox="1">
            <a:spLocks/>
          </p:cNvSpPr>
          <p:nvPr/>
        </p:nvSpPr>
        <p:spPr>
          <a:xfrm>
            <a:off x="5773628" y="1986176"/>
            <a:ext cx="2995524" cy="1303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GB" sz="900" dirty="0">
                <a:solidFill>
                  <a:srgbClr val="000000"/>
                </a:solidFill>
              </a:rPr>
              <a:t>Storage of waste water from floor cleaning, emergency emptying of a slag trap, emptying of the limewater tank and exhaust gas condenser, water from slag processing and storage building. Waste water, if possible, will be reused in the slag trap. The excess will be collected by a company with appropriate authorisation.</a:t>
            </a:r>
            <a:endParaRPr lang="en-GB" sz="900" dirty="0"/>
          </a:p>
        </p:txBody>
      </p:sp>
    </p:spTree>
    <p:extLst>
      <p:ext uri="{BB962C8B-B14F-4D97-AF65-F5344CB8AC3E}">
        <p14:creationId xmlns:p14="http://schemas.microsoft.com/office/powerpoint/2010/main" val="2258828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4D5DCC6-4239-473F-BF87-DA422CE03296}"/>
              </a:ext>
            </a:extLst>
          </p:cNvPr>
          <p:cNvSpPr txBox="1">
            <a:spLocks/>
          </p:cNvSpPr>
          <p:nvPr/>
        </p:nvSpPr>
        <p:spPr>
          <a:xfrm>
            <a:off x="395537" y="843558"/>
            <a:ext cx="669674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b="1" dirty="0">
                <a:solidFill>
                  <a:srgbClr val="008F38"/>
                </a:solidFill>
              </a:rPr>
              <a:t>LOWER POLLUTANT AIR EMISSION LIMITS</a:t>
            </a:r>
          </a:p>
        </p:txBody>
      </p:sp>
      <p:sp>
        <p:nvSpPr>
          <p:cNvPr id="4" name="Podtytuł 2">
            <a:extLst>
              <a:ext uri="{FF2B5EF4-FFF2-40B4-BE49-F238E27FC236}">
                <a16:creationId xmlns:a16="http://schemas.microsoft.com/office/drawing/2014/main" id="{24D5DCC6-4239-473F-BF87-DA422CE03296}"/>
              </a:ext>
            </a:extLst>
          </p:cNvPr>
          <p:cNvSpPr txBox="1">
            <a:spLocks/>
          </p:cNvSpPr>
          <p:nvPr/>
        </p:nvSpPr>
        <p:spPr>
          <a:xfrm>
            <a:off x="395537" y="3619118"/>
            <a:ext cx="7704856" cy="353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sz="1800" b="1" dirty="0">
                <a:solidFill>
                  <a:srgbClr val="008F38"/>
                </a:solidFill>
              </a:rPr>
              <a:t>EXTENDING THE SCOPE OF CONTINUOUS MONITORING OF POLLUTANT AIR EMISSIONS</a:t>
            </a:r>
          </a:p>
          <a:p>
            <a:pPr marL="0" indent="0">
              <a:buNone/>
              <a:defRPr/>
            </a:pPr>
            <a:r>
              <a:rPr lang="en-GB" sz="1200" b="1" dirty="0">
                <a:solidFill>
                  <a:srgbClr val="4B4B4D"/>
                </a:solidFill>
              </a:rPr>
              <a:t>The exhaust gas analyser </a:t>
            </a:r>
            <a:r>
              <a:rPr lang="en-GB" sz="1200" dirty="0">
                <a:solidFill>
                  <a:srgbClr val="4B4B4D"/>
                </a:solidFill>
              </a:rPr>
              <a:t>(CEMS) will be extended with a continuous measurement of the mercury and ammonia content in exhaust gases </a:t>
            </a:r>
            <a:endParaRPr lang="en-GB" sz="1200" u="sng" dirty="0">
              <a:solidFill>
                <a:prstClr val="black"/>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287804355"/>
              </p:ext>
            </p:extLst>
          </p:nvPr>
        </p:nvGraphicFramePr>
        <p:xfrm>
          <a:off x="467544" y="1275606"/>
          <a:ext cx="8352928" cy="2413000"/>
        </p:xfrm>
        <a:graphic>
          <a:graphicData uri="http://schemas.openxmlformats.org/drawingml/2006/table">
            <a:tbl>
              <a:tblPr firstRow="1" bandRow="1">
                <a:tableStyleId>{5C22544A-7EE6-4342-B048-85BDC9FD1C3A}</a:tableStyleId>
              </a:tblPr>
              <a:tblGrid>
                <a:gridCol w="2198139">
                  <a:extLst>
                    <a:ext uri="{9D8B030D-6E8A-4147-A177-3AD203B41FA5}">
                      <a16:colId xmlns:a16="http://schemas.microsoft.com/office/drawing/2014/main" val="20000"/>
                    </a:ext>
                  </a:extLst>
                </a:gridCol>
                <a:gridCol w="6154789">
                  <a:extLst>
                    <a:ext uri="{9D8B030D-6E8A-4147-A177-3AD203B41FA5}">
                      <a16:colId xmlns:a16="http://schemas.microsoft.com/office/drawing/2014/main" val="20001"/>
                    </a:ext>
                  </a:extLst>
                </a:gridCol>
              </a:tblGrid>
              <a:tr h="288032">
                <a:tc>
                  <a:txBody>
                    <a:bodyPr/>
                    <a:lstStyle/>
                    <a:p>
                      <a:endParaRPr lang="en-GB" sz="1400" dirty="0">
                        <a:latin typeface="Open Sans" pitchFamily="34" charset="0"/>
                        <a:ea typeface="Open Sans" pitchFamily="34" charset="0"/>
                        <a:cs typeface="Open Sans" pitchFamily="34" charset="0"/>
                      </a:endParaRPr>
                    </a:p>
                  </a:txBody>
                  <a:tcPr>
                    <a:solidFill>
                      <a:schemeClr val="bg1"/>
                    </a:solidFill>
                  </a:tcPr>
                </a:tc>
                <a:tc>
                  <a:txBody>
                    <a:bodyPr/>
                    <a:lstStyle/>
                    <a:p>
                      <a:pPr algn="ctr"/>
                      <a:r>
                        <a:rPr lang="en-GB" sz="1400" dirty="0">
                          <a:latin typeface="Open Sans" pitchFamily="34" charset="0"/>
                          <a:ea typeface="Open Sans" pitchFamily="34" charset="0"/>
                          <a:cs typeface="Open Sans" pitchFamily="34" charset="0"/>
                        </a:rPr>
                        <a:t>Adjustment by:</a:t>
                      </a:r>
                    </a:p>
                  </a:txBody>
                  <a:tcPr>
                    <a:solidFill>
                      <a:srgbClr val="67A545"/>
                    </a:solidFill>
                  </a:tcPr>
                </a:tc>
                <a:extLst>
                  <a:ext uri="{0D108BD9-81ED-4DB2-BD59-A6C34878D82A}">
                    <a16:rowId xmlns:a16="http://schemas.microsoft.com/office/drawing/2014/main" val="10000"/>
                  </a:ext>
                </a:extLst>
              </a:tr>
              <a:tr h="370840">
                <a:tc>
                  <a:txBody>
                    <a:bodyPr/>
                    <a:lstStyle/>
                    <a:p>
                      <a:pPr algn="ctr"/>
                      <a:r>
                        <a:rPr lang="en-GB" sz="1200" b="1" dirty="0">
                          <a:solidFill>
                            <a:schemeClr val="bg1"/>
                          </a:solidFill>
                          <a:latin typeface="Open Sans" pitchFamily="34" charset="0"/>
                          <a:ea typeface="Open Sans" pitchFamily="34" charset="0"/>
                          <a:cs typeface="Open Sans" pitchFamily="34" charset="0"/>
                        </a:rPr>
                        <a:t>Ash</a:t>
                      </a:r>
                      <a:endParaRPr lang="en-GB" sz="1200" dirty="0">
                        <a:solidFill>
                          <a:schemeClr val="bg1"/>
                        </a:solidFill>
                        <a:latin typeface="Open Sans" pitchFamily="34" charset="0"/>
                        <a:ea typeface="Open Sans" pitchFamily="34" charset="0"/>
                        <a:cs typeface="Open Sans" pitchFamily="34" charset="0"/>
                      </a:endParaRPr>
                    </a:p>
                  </a:txBody>
                  <a:tcPr>
                    <a:solidFill>
                      <a:srgbClr val="67A54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B4B4D"/>
                          </a:solidFill>
                        </a:rPr>
                        <a:t>– increasing the efficiency of the existing system (bag filter)</a:t>
                      </a:r>
                    </a:p>
                  </a:txBody>
                  <a:tcPr>
                    <a:solidFill>
                      <a:schemeClr val="bg1">
                        <a:lumMod val="95000"/>
                      </a:schemeClr>
                    </a:solidFill>
                  </a:tcPr>
                </a:tc>
                <a:extLst>
                  <a:ext uri="{0D108BD9-81ED-4DB2-BD59-A6C34878D82A}">
                    <a16:rowId xmlns:a16="http://schemas.microsoft.com/office/drawing/2014/main" val="10001"/>
                  </a:ext>
                </a:extLst>
              </a:tr>
              <a:tr h="370840">
                <a:tc>
                  <a:txBody>
                    <a:bodyPr/>
                    <a:lstStyle/>
                    <a:p>
                      <a:pPr algn="ctr"/>
                      <a:r>
                        <a:rPr lang="en-GB" sz="1200" b="1" dirty="0">
                          <a:solidFill>
                            <a:schemeClr val="bg1"/>
                          </a:solidFill>
                          <a:latin typeface="Open Sans" pitchFamily="34" charset="0"/>
                          <a:ea typeface="Open Sans" pitchFamily="34" charset="0"/>
                          <a:cs typeface="Open Sans" pitchFamily="34" charset="0"/>
                        </a:rPr>
                        <a:t>Acidic pollutants</a:t>
                      </a:r>
                      <a:br>
                        <a:rPr lang="en-GB" sz="1200" b="1" dirty="0">
                          <a:solidFill>
                            <a:schemeClr val="bg1"/>
                          </a:solidFill>
                          <a:latin typeface="Open Sans" pitchFamily="34" charset="0"/>
                          <a:ea typeface="Open Sans" pitchFamily="34" charset="0"/>
                          <a:cs typeface="Open Sans" pitchFamily="34" charset="0"/>
                        </a:rPr>
                      </a:br>
                      <a:r>
                        <a:rPr lang="en-GB" sz="1200" b="1" dirty="0">
                          <a:solidFill>
                            <a:schemeClr val="bg1"/>
                          </a:solidFill>
                          <a:latin typeface="Open Sans" pitchFamily="34" charset="0"/>
                          <a:ea typeface="Open Sans" pitchFamily="34" charset="0"/>
                          <a:cs typeface="Open Sans" pitchFamily="34" charset="0"/>
                        </a:rPr>
                        <a:t>(sulphur oxides, hydrogen chloride)</a:t>
                      </a:r>
                      <a:endParaRPr lang="en-GB" sz="1200" dirty="0">
                        <a:solidFill>
                          <a:schemeClr val="bg1"/>
                        </a:solidFill>
                        <a:latin typeface="Open Sans" pitchFamily="34" charset="0"/>
                        <a:ea typeface="Open Sans" pitchFamily="34" charset="0"/>
                        <a:cs typeface="Open Sans" pitchFamily="34" charset="0"/>
                      </a:endParaRPr>
                    </a:p>
                  </a:txBody>
                  <a:tcPr>
                    <a:solidFill>
                      <a:srgbClr val="A1CE8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B4B4D"/>
                          </a:solidFill>
                        </a:rPr>
                        <a:t>– increasing the efficiency of the existing systems </a:t>
                      </a:r>
                      <a:br>
                        <a:rPr lang="en-GB" sz="1200" dirty="0">
                          <a:solidFill>
                            <a:srgbClr val="4B4B4D"/>
                          </a:solidFill>
                        </a:rPr>
                      </a:br>
                      <a:r>
                        <a:rPr lang="en-GB" sz="1200" dirty="0">
                          <a:solidFill>
                            <a:srgbClr val="4B4B4D"/>
                          </a:solidFill>
                        </a:rPr>
                        <a:t>(limestone reagent dosing, bag filter)</a:t>
                      </a:r>
                      <a:br>
                        <a:rPr lang="en-GB" sz="1200" dirty="0">
                          <a:solidFill>
                            <a:srgbClr val="4B4B4D"/>
                          </a:solidFill>
                        </a:rPr>
                      </a:br>
                      <a:r>
                        <a:rPr lang="en-GB" sz="1200" dirty="0">
                          <a:solidFill>
                            <a:srgbClr val="4B4B4D"/>
                          </a:solidFill>
                        </a:rPr>
                        <a:t>– adding a </a:t>
                      </a:r>
                      <a:r>
                        <a:rPr lang="en-GB" sz="1200" noProof="0" dirty="0">
                          <a:solidFill>
                            <a:srgbClr val="4B4B4D"/>
                          </a:solidFill>
                        </a:rPr>
                        <a:t>new</a:t>
                      </a:r>
                      <a:r>
                        <a:rPr lang="en-GB" sz="1200" dirty="0">
                          <a:solidFill>
                            <a:srgbClr val="4B4B4D"/>
                          </a:solidFill>
                        </a:rPr>
                        <a:t> magnesium reagent injection system</a:t>
                      </a:r>
                    </a:p>
                  </a:txBody>
                  <a:tcPr>
                    <a:solidFill>
                      <a:schemeClr val="bg1"/>
                    </a:solidFill>
                  </a:tcPr>
                </a:tc>
                <a:extLst>
                  <a:ext uri="{0D108BD9-81ED-4DB2-BD59-A6C34878D82A}">
                    <a16:rowId xmlns:a16="http://schemas.microsoft.com/office/drawing/2014/main" val="10002"/>
                  </a:ext>
                </a:extLst>
              </a:tr>
              <a:tr h="370840">
                <a:tc>
                  <a:txBody>
                    <a:bodyPr/>
                    <a:lstStyle/>
                    <a:p>
                      <a:pPr algn="ctr"/>
                      <a:r>
                        <a:rPr lang="en-GB" sz="1200" b="1" dirty="0">
                          <a:solidFill>
                            <a:schemeClr val="bg1"/>
                          </a:solidFill>
                          <a:latin typeface="Open Sans" pitchFamily="34" charset="0"/>
                          <a:ea typeface="Open Sans" pitchFamily="34" charset="0"/>
                          <a:cs typeface="Open Sans" pitchFamily="34" charset="0"/>
                        </a:rPr>
                        <a:t>Dioxins, furans, </a:t>
                      </a:r>
                      <a:br>
                        <a:rPr lang="en-GB" sz="1200" b="1" dirty="0">
                          <a:solidFill>
                            <a:schemeClr val="bg1"/>
                          </a:solidFill>
                          <a:latin typeface="Open Sans" pitchFamily="34" charset="0"/>
                          <a:ea typeface="Open Sans" pitchFamily="34" charset="0"/>
                          <a:cs typeface="Open Sans" pitchFamily="34" charset="0"/>
                        </a:rPr>
                      </a:br>
                      <a:r>
                        <a:rPr lang="en-GB" sz="1200" b="1" dirty="0">
                          <a:solidFill>
                            <a:schemeClr val="bg1"/>
                          </a:solidFill>
                          <a:latin typeface="Open Sans" pitchFamily="34" charset="0"/>
                          <a:ea typeface="Open Sans" pitchFamily="34" charset="0"/>
                          <a:cs typeface="Open Sans" pitchFamily="34" charset="0"/>
                        </a:rPr>
                        <a:t>heavy metals</a:t>
                      </a:r>
                      <a:endParaRPr lang="en-GB" sz="1200" dirty="0">
                        <a:solidFill>
                          <a:schemeClr val="bg1"/>
                        </a:solidFill>
                        <a:latin typeface="Open Sans" pitchFamily="34" charset="0"/>
                        <a:ea typeface="Open Sans" pitchFamily="34" charset="0"/>
                        <a:cs typeface="Open Sans" pitchFamily="34" charset="0"/>
                      </a:endParaRPr>
                    </a:p>
                  </a:txBody>
                  <a:tcPr>
                    <a:solidFill>
                      <a:srgbClr val="67A545"/>
                    </a:solidFill>
                  </a:tcPr>
                </a:tc>
                <a:tc>
                  <a:txBody>
                    <a:bodyPr/>
                    <a:lstStyle/>
                    <a:p>
                      <a:pPr algn="l"/>
                      <a:r>
                        <a:rPr lang="en-GB" sz="1200" dirty="0">
                          <a:solidFill>
                            <a:srgbClr val="4B4B4D"/>
                          </a:solidFill>
                        </a:rPr>
                        <a:t>– increasing the efficiency of the existing system </a:t>
                      </a:r>
                      <a:br>
                        <a:rPr lang="en-GB" sz="1200" dirty="0">
                          <a:solidFill>
                            <a:srgbClr val="4B4B4D"/>
                          </a:solidFill>
                        </a:rPr>
                      </a:br>
                      <a:r>
                        <a:rPr lang="en-GB" sz="1200" dirty="0">
                          <a:solidFill>
                            <a:srgbClr val="4B4B4D"/>
                          </a:solidFill>
                        </a:rPr>
                        <a:t>(activated charcoal dosing into the exhaust gases, selection of a more suitable type of activated charcoal)</a:t>
                      </a:r>
                      <a:endParaRPr lang="en-GB" sz="1200" dirty="0">
                        <a:latin typeface="Open Sans" pitchFamily="34" charset="0"/>
                        <a:ea typeface="Open Sans" pitchFamily="34" charset="0"/>
                        <a:cs typeface="Open Sans" pitchFamily="34" charset="0"/>
                      </a:endParaRPr>
                    </a:p>
                  </a:txBody>
                  <a:tcPr>
                    <a:solidFill>
                      <a:schemeClr val="bg1">
                        <a:lumMod val="95000"/>
                      </a:schemeClr>
                    </a:solidFill>
                  </a:tcPr>
                </a:tc>
                <a:extLst>
                  <a:ext uri="{0D108BD9-81ED-4DB2-BD59-A6C34878D82A}">
                    <a16:rowId xmlns:a16="http://schemas.microsoft.com/office/drawing/2014/main" val="10003"/>
                  </a:ext>
                </a:extLst>
              </a:tr>
              <a:tr h="370840">
                <a:tc>
                  <a:txBody>
                    <a:bodyPr/>
                    <a:lstStyle/>
                    <a:p>
                      <a:pPr algn="ctr"/>
                      <a:r>
                        <a:rPr lang="en-GB" sz="1200" b="1" dirty="0">
                          <a:solidFill>
                            <a:schemeClr val="bg1"/>
                          </a:solidFill>
                          <a:latin typeface="Open Sans" pitchFamily="34" charset="0"/>
                          <a:ea typeface="Open Sans" pitchFamily="34" charset="0"/>
                          <a:cs typeface="Open Sans" pitchFamily="34" charset="0"/>
                        </a:rPr>
                        <a:t>Nitrogen oxides and ammonia</a:t>
                      </a:r>
                      <a:endParaRPr lang="en-GB" sz="1200" dirty="0">
                        <a:solidFill>
                          <a:schemeClr val="bg1"/>
                        </a:solidFill>
                        <a:latin typeface="Open Sans" pitchFamily="34" charset="0"/>
                        <a:ea typeface="Open Sans" pitchFamily="34" charset="0"/>
                        <a:cs typeface="Open Sans" pitchFamily="34" charset="0"/>
                      </a:endParaRPr>
                    </a:p>
                  </a:txBody>
                  <a:tcPr>
                    <a:solidFill>
                      <a:srgbClr val="A1CE8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B4B4D"/>
                          </a:solidFill>
                        </a:rPr>
                        <a:t>- Adding a new selective catalytic reduction system (SCR)</a:t>
                      </a:r>
                    </a:p>
                  </a:txBody>
                  <a:tcPr>
                    <a:solidFill>
                      <a:schemeClr val="bg1"/>
                    </a:solidFill>
                  </a:tcPr>
                </a:tc>
                <a:extLst>
                  <a:ext uri="{0D108BD9-81ED-4DB2-BD59-A6C34878D82A}">
                    <a16:rowId xmlns:a16="http://schemas.microsoft.com/office/drawing/2014/main" val="10004"/>
                  </a:ext>
                </a:extLst>
              </a:tr>
            </a:tbl>
          </a:graphicData>
        </a:graphic>
      </p:graphicFrame>
      <p:sp>
        <p:nvSpPr>
          <p:cNvPr id="6" name="Tytuł 2"/>
          <p:cNvSpPr txBox="1">
            <a:spLocks/>
          </p:cNvSpPr>
          <p:nvPr/>
        </p:nvSpPr>
        <p:spPr>
          <a:xfrm>
            <a:off x="395536" y="267495"/>
            <a:ext cx="8229600" cy="486053"/>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500" b="1" kern="1200">
                <a:solidFill>
                  <a:schemeClr val="tx1"/>
                </a:solidFill>
                <a:latin typeface="Open Sans" pitchFamily="34" charset="0"/>
                <a:ea typeface="Open Sans" pitchFamily="34" charset="0"/>
                <a:cs typeface="Open Sans" pitchFamily="34" charset="0"/>
              </a:defRPr>
            </a:lvl1pPr>
          </a:lstStyle>
          <a:p>
            <a:r>
              <a:rPr lang="en-GB" sz="2800" dirty="0"/>
              <a:t>New BAT conclusions – conclusions for ZTPO</a:t>
            </a:r>
            <a:endParaRPr lang="en-GB" dirty="0"/>
          </a:p>
        </p:txBody>
      </p:sp>
    </p:spTree>
    <p:extLst>
      <p:ext uri="{BB962C8B-B14F-4D97-AF65-F5344CB8AC3E}">
        <p14:creationId xmlns:p14="http://schemas.microsoft.com/office/powerpoint/2010/main" val="711220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err="1"/>
              <a:t>Changes</a:t>
            </a:r>
            <a:r>
              <a:rPr lang="pl-PL" dirty="0"/>
              <a:t> in the </a:t>
            </a:r>
            <a:r>
              <a:rPr lang="pl-PL" dirty="0" err="1"/>
              <a:t>exhaust</a:t>
            </a:r>
            <a:r>
              <a:rPr lang="pl-PL" dirty="0"/>
              <a:t> </a:t>
            </a:r>
            <a:r>
              <a:rPr lang="pl-PL" dirty="0" err="1"/>
              <a:t>gas</a:t>
            </a:r>
            <a:r>
              <a:rPr lang="pl-PL" dirty="0"/>
              <a:t> </a:t>
            </a:r>
            <a:r>
              <a:rPr lang="pl-PL" dirty="0" err="1"/>
              <a:t>treatment</a:t>
            </a:r>
            <a:r>
              <a:rPr lang="pl-PL" dirty="0"/>
              <a:t> plant ZTPO </a:t>
            </a:r>
            <a:endParaRPr lang="en-GB" dirty="0"/>
          </a:p>
        </p:txBody>
      </p:sp>
      <p:grpSp>
        <p:nvGrpSpPr>
          <p:cNvPr id="8" name="Grupa 7">
            <a:extLst>
              <a:ext uri="{FF2B5EF4-FFF2-40B4-BE49-F238E27FC236}">
                <a16:creationId xmlns:a16="http://schemas.microsoft.com/office/drawing/2014/main" id="{30B7A913-8777-48EE-9C55-73FFED91F844}"/>
              </a:ext>
            </a:extLst>
          </p:cNvPr>
          <p:cNvGrpSpPr/>
          <p:nvPr/>
        </p:nvGrpSpPr>
        <p:grpSpPr>
          <a:xfrm>
            <a:off x="279268" y="1007414"/>
            <a:ext cx="8864732" cy="3399853"/>
            <a:chOff x="484104" y="1550177"/>
            <a:chExt cx="15762259" cy="6045233"/>
          </a:xfrm>
        </p:grpSpPr>
        <p:grpSp>
          <p:nvGrpSpPr>
            <p:cNvPr id="9" name="Grupa 8">
              <a:extLst>
                <a:ext uri="{FF2B5EF4-FFF2-40B4-BE49-F238E27FC236}">
                  <a16:creationId xmlns:a16="http://schemas.microsoft.com/office/drawing/2014/main" id="{5EADEE17-0066-4E9E-96BB-BDB6C6D131E5}"/>
                </a:ext>
              </a:extLst>
            </p:cNvPr>
            <p:cNvGrpSpPr/>
            <p:nvPr/>
          </p:nvGrpSpPr>
          <p:grpSpPr>
            <a:xfrm>
              <a:off x="484104" y="1550177"/>
              <a:ext cx="14036201" cy="6045233"/>
              <a:chOff x="484104" y="1550177"/>
              <a:chExt cx="14036201" cy="6045233"/>
            </a:xfrm>
          </p:grpSpPr>
          <p:grpSp>
            <p:nvGrpSpPr>
              <p:cNvPr id="11" name="Grupa 10">
                <a:extLst>
                  <a:ext uri="{FF2B5EF4-FFF2-40B4-BE49-F238E27FC236}">
                    <a16:creationId xmlns:a16="http://schemas.microsoft.com/office/drawing/2014/main" id="{0F855087-7FE7-4B4E-A529-C3492AFC9D15}"/>
                  </a:ext>
                </a:extLst>
              </p:cNvPr>
              <p:cNvGrpSpPr/>
              <p:nvPr/>
            </p:nvGrpSpPr>
            <p:grpSpPr>
              <a:xfrm>
                <a:off x="484104" y="1550177"/>
                <a:ext cx="14036201" cy="6045233"/>
                <a:chOff x="484104" y="1550177"/>
                <a:chExt cx="14036201" cy="6045233"/>
              </a:xfrm>
            </p:grpSpPr>
            <p:grpSp>
              <p:nvGrpSpPr>
                <p:cNvPr id="13" name="Grupa 12">
                  <a:extLst>
                    <a:ext uri="{FF2B5EF4-FFF2-40B4-BE49-F238E27FC236}">
                      <a16:creationId xmlns:a16="http://schemas.microsoft.com/office/drawing/2014/main" id="{C5596320-588F-4D08-BB72-883340DA8A8B}"/>
                    </a:ext>
                  </a:extLst>
                </p:cNvPr>
                <p:cNvGrpSpPr/>
                <p:nvPr/>
              </p:nvGrpSpPr>
              <p:grpSpPr>
                <a:xfrm>
                  <a:off x="484104" y="1550177"/>
                  <a:ext cx="14036201" cy="6045233"/>
                  <a:chOff x="484104" y="1550177"/>
                  <a:chExt cx="14036201" cy="6045233"/>
                </a:xfrm>
              </p:grpSpPr>
              <p:grpSp>
                <p:nvGrpSpPr>
                  <p:cNvPr id="16" name="Grupa 15">
                    <a:extLst>
                      <a:ext uri="{FF2B5EF4-FFF2-40B4-BE49-F238E27FC236}">
                        <a16:creationId xmlns:a16="http://schemas.microsoft.com/office/drawing/2014/main" id="{A0D8FC48-7352-479F-A2BE-FDCED5BA264F}"/>
                      </a:ext>
                    </a:extLst>
                  </p:cNvPr>
                  <p:cNvGrpSpPr/>
                  <p:nvPr/>
                </p:nvGrpSpPr>
                <p:grpSpPr>
                  <a:xfrm>
                    <a:off x="484104" y="1550177"/>
                    <a:ext cx="14036201" cy="6045233"/>
                    <a:chOff x="484104" y="1550177"/>
                    <a:chExt cx="14036201" cy="6045233"/>
                  </a:xfrm>
                </p:grpSpPr>
                <p:grpSp>
                  <p:nvGrpSpPr>
                    <p:cNvPr id="18" name="Grupa 17">
                      <a:extLst>
                        <a:ext uri="{FF2B5EF4-FFF2-40B4-BE49-F238E27FC236}">
                          <a16:creationId xmlns:a16="http://schemas.microsoft.com/office/drawing/2014/main" id="{E3D5016F-8DDC-464B-81D7-DC0FF694EE9C}"/>
                        </a:ext>
                      </a:extLst>
                    </p:cNvPr>
                    <p:cNvGrpSpPr/>
                    <p:nvPr/>
                  </p:nvGrpSpPr>
                  <p:grpSpPr>
                    <a:xfrm>
                      <a:off x="973346" y="1550177"/>
                      <a:ext cx="13546959" cy="6045233"/>
                      <a:chOff x="973346" y="1550177"/>
                      <a:chExt cx="13546959" cy="6045233"/>
                    </a:xfrm>
                  </p:grpSpPr>
                  <p:grpSp>
                    <p:nvGrpSpPr>
                      <p:cNvPr id="20" name="Grupa 19">
                        <a:extLst>
                          <a:ext uri="{FF2B5EF4-FFF2-40B4-BE49-F238E27FC236}">
                            <a16:creationId xmlns:a16="http://schemas.microsoft.com/office/drawing/2014/main" id="{4A86E41D-B41A-4C92-83E2-D50A8D0B319D}"/>
                          </a:ext>
                        </a:extLst>
                      </p:cNvPr>
                      <p:cNvGrpSpPr/>
                      <p:nvPr/>
                    </p:nvGrpSpPr>
                    <p:grpSpPr>
                      <a:xfrm>
                        <a:off x="973346" y="1550177"/>
                        <a:ext cx="13546959" cy="6045233"/>
                        <a:chOff x="973346" y="1550177"/>
                        <a:chExt cx="13546959" cy="6045233"/>
                      </a:xfrm>
                    </p:grpSpPr>
                    <p:grpSp>
                      <p:nvGrpSpPr>
                        <p:cNvPr id="22" name="Grupa 21">
                          <a:extLst>
                            <a:ext uri="{FF2B5EF4-FFF2-40B4-BE49-F238E27FC236}">
                              <a16:creationId xmlns:a16="http://schemas.microsoft.com/office/drawing/2014/main" id="{F51087ED-F44E-46FC-9B01-A2D0F0AF6EF3}"/>
                            </a:ext>
                          </a:extLst>
                        </p:cNvPr>
                        <p:cNvGrpSpPr/>
                        <p:nvPr/>
                      </p:nvGrpSpPr>
                      <p:grpSpPr>
                        <a:xfrm>
                          <a:off x="973346" y="1550177"/>
                          <a:ext cx="13546959" cy="6045233"/>
                          <a:chOff x="973346" y="1550177"/>
                          <a:chExt cx="13546959" cy="6045233"/>
                        </a:xfrm>
                      </p:grpSpPr>
                      <p:pic>
                        <p:nvPicPr>
                          <p:cNvPr id="24" name="Obraz 23">
                            <a:extLst>
                              <a:ext uri="{FF2B5EF4-FFF2-40B4-BE49-F238E27FC236}">
                                <a16:creationId xmlns:a16="http://schemas.microsoft.com/office/drawing/2014/main" id="{4A5143D8-F805-4953-9A2F-1D925F7F596D}"/>
                              </a:ext>
                            </a:extLst>
                          </p:cNvPr>
                          <p:cNvPicPr>
                            <a:picLocks noChangeAspect="1"/>
                          </p:cNvPicPr>
                          <p:nvPr/>
                        </p:nvPicPr>
                        <p:blipFill>
                          <a:blip r:embed="rId3"/>
                          <a:stretch>
                            <a:fillRect/>
                          </a:stretch>
                        </p:blipFill>
                        <p:spPr>
                          <a:xfrm>
                            <a:off x="973346" y="1550177"/>
                            <a:ext cx="13546959" cy="6045233"/>
                          </a:xfrm>
                          <a:prstGeom prst="rect">
                            <a:avLst/>
                          </a:prstGeom>
                        </p:spPr>
                      </p:pic>
                      <p:sp>
                        <p:nvSpPr>
                          <p:cNvPr id="25" name="Owal 24">
                            <a:extLst>
                              <a:ext uri="{FF2B5EF4-FFF2-40B4-BE49-F238E27FC236}">
                                <a16:creationId xmlns:a16="http://schemas.microsoft.com/office/drawing/2014/main" id="{DAED4A66-5052-438C-9023-7612F0B08896}"/>
                              </a:ext>
                            </a:extLst>
                          </p:cNvPr>
                          <p:cNvSpPr/>
                          <p:nvPr/>
                        </p:nvSpPr>
                        <p:spPr>
                          <a:xfrm>
                            <a:off x="1503264" y="1692474"/>
                            <a:ext cx="1152128" cy="1224136"/>
                          </a:xfrm>
                          <a:prstGeom prst="ellipse">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endParaRPr lang="pl-PL" sz="1012" dirty="0"/>
                          </a:p>
                        </p:txBody>
                      </p:sp>
                    </p:grpSp>
                    <p:sp>
                      <p:nvSpPr>
                        <p:cNvPr id="23" name="Owal 22">
                          <a:extLst>
                            <a:ext uri="{FF2B5EF4-FFF2-40B4-BE49-F238E27FC236}">
                              <a16:creationId xmlns:a16="http://schemas.microsoft.com/office/drawing/2014/main" id="{B37C8D9F-743C-41A1-8A2A-09B3F098F3B5}"/>
                            </a:ext>
                          </a:extLst>
                        </p:cNvPr>
                        <p:cNvSpPr/>
                        <p:nvPr/>
                      </p:nvSpPr>
                      <p:spPr>
                        <a:xfrm>
                          <a:off x="11620388" y="1554791"/>
                          <a:ext cx="2376264" cy="2524781"/>
                        </a:xfrm>
                        <a:prstGeom prst="ellipse">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endParaRPr lang="pl-PL" sz="1012" dirty="0"/>
                        </a:p>
                      </p:txBody>
                    </p:sp>
                  </p:grpSp>
                  <p:sp>
                    <p:nvSpPr>
                      <p:cNvPr id="21" name="Owal 20">
                        <a:extLst>
                          <a:ext uri="{FF2B5EF4-FFF2-40B4-BE49-F238E27FC236}">
                            <a16:creationId xmlns:a16="http://schemas.microsoft.com/office/drawing/2014/main" id="{C64E3A52-6D93-46FF-A183-8A20F4405CB2}"/>
                          </a:ext>
                        </a:extLst>
                      </p:cNvPr>
                      <p:cNvSpPr/>
                      <p:nvPr/>
                    </p:nvSpPr>
                    <p:spPr>
                      <a:xfrm>
                        <a:off x="6975872" y="1692474"/>
                        <a:ext cx="4264879" cy="4531434"/>
                      </a:xfrm>
                      <a:prstGeom prst="ellipse">
                        <a:avLst/>
                      </a:prstGeom>
                      <a:noFill/>
                      <a:ln w="38100">
                        <a:solidFill>
                          <a:srgbClr val="FFC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endParaRPr lang="pl-PL" sz="1012" dirty="0"/>
                      </a:p>
                    </p:txBody>
                  </p:sp>
                </p:grpSp>
                <p:sp>
                  <p:nvSpPr>
                    <p:cNvPr id="19" name="Podtytuł 4">
                      <a:extLst>
                        <a:ext uri="{FF2B5EF4-FFF2-40B4-BE49-F238E27FC236}">
                          <a16:creationId xmlns:a16="http://schemas.microsoft.com/office/drawing/2014/main" id="{C9DC0C33-B43F-43AE-AFE8-CB3ABC879A14}"/>
                        </a:ext>
                      </a:extLst>
                    </p:cNvPr>
                    <p:cNvSpPr txBox="1">
                      <a:spLocks/>
                    </p:cNvSpPr>
                    <p:nvPr/>
                  </p:nvSpPr>
                  <p:spPr>
                    <a:xfrm>
                      <a:off x="484104" y="3276649"/>
                      <a:ext cx="1871208" cy="585892"/>
                    </a:xfrm>
                    <a:prstGeom prst="rect">
                      <a:avLst/>
                    </a:prstGeom>
                  </p:spPr>
                  <p:txBody>
                    <a:bodyPr/>
                    <a:lstStyle>
                      <a:lvl1pPr marL="0" indent="0" algn="l" defTabSz="914400" rtl="0" eaLnBrk="1" fontAlgn="base" latinLnBrk="0" hangingPunct="1">
                        <a:spcBef>
                          <a:spcPct val="0"/>
                        </a:spcBef>
                        <a:spcAft>
                          <a:spcPct val="0"/>
                        </a:spcAft>
                        <a:buFont typeface="Arial" panose="020B0604020202020204" pitchFamily="34" charset="0"/>
                        <a:buNone/>
                        <a:defRPr lang="pl-PL" sz="2400" kern="1200" dirty="0">
                          <a:solidFill>
                            <a:schemeClr val="tx1"/>
                          </a:solidFill>
                          <a:latin typeface="Khand Light" panose="02000000000000000000" pitchFamily="2" charset="-18"/>
                          <a:ea typeface="+mj-ea"/>
                          <a:cs typeface="Khand Light" panose="02000000000000000000" pitchFamily="2" charset="-18"/>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pl-PL" sz="1575" b="1" dirty="0">
                          <a:solidFill>
                            <a:srgbClr val="00B050"/>
                          </a:solidFill>
                          <a:latin typeface="Khand-Regular"/>
                        </a:rPr>
                        <a:t>BUNKER</a:t>
                      </a:r>
                    </a:p>
                  </p:txBody>
                </p:sp>
              </p:grpSp>
              <p:sp>
                <p:nvSpPr>
                  <p:cNvPr id="17" name="Podtytuł 4">
                    <a:extLst>
                      <a:ext uri="{FF2B5EF4-FFF2-40B4-BE49-F238E27FC236}">
                        <a16:creationId xmlns:a16="http://schemas.microsoft.com/office/drawing/2014/main" id="{B0796DDE-B0C0-42FA-8441-C88690BFC657}"/>
                      </a:ext>
                    </a:extLst>
                  </p:cNvPr>
                  <p:cNvSpPr txBox="1">
                    <a:spLocks/>
                  </p:cNvSpPr>
                  <p:nvPr/>
                </p:nvSpPr>
                <p:spPr>
                  <a:xfrm>
                    <a:off x="3729986" y="2231289"/>
                    <a:ext cx="1706808" cy="585892"/>
                  </a:xfrm>
                  <a:prstGeom prst="rect">
                    <a:avLst/>
                  </a:prstGeom>
                </p:spPr>
                <p:txBody>
                  <a:bodyPr/>
                  <a:lstStyle>
                    <a:lvl1pPr marL="0" indent="0" algn="l" defTabSz="914400" rtl="0" eaLnBrk="1" fontAlgn="base" latinLnBrk="0" hangingPunct="1">
                      <a:spcBef>
                        <a:spcPct val="0"/>
                      </a:spcBef>
                      <a:spcAft>
                        <a:spcPct val="0"/>
                      </a:spcAft>
                      <a:buFont typeface="Arial" panose="020B0604020202020204" pitchFamily="34" charset="0"/>
                      <a:buNone/>
                      <a:defRPr lang="pl-PL" sz="2400" kern="1200" dirty="0">
                        <a:solidFill>
                          <a:schemeClr val="tx1"/>
                        </a:solidFill>
                        <a:latin typeface="Khand Light" panose="02000000000000000000" pitchFamily="2" charset="-18"/>
                        <a:ea typeface="+mj-ea"/>
                        <a:cs typeface="Khand Light" panose="02000000000000000000" pitchFamily="2" charset="-18"/>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pl-PL" sz="1575" b="1" dirty="0">
                        <a:solidFill>
                          <a:srgbClr val="00B050"/>
                        </a:solidFill>
                        <a:latin typeface="Khand-Regular"/>
                      </a:rPr>
                      <a:t>BOILER</a:t>
                    </a:r>
                  </a:p>
                </p:txBody>
              </p:sp>
            </p:grpSp>
            <p:sp>
              <p:nvSpPr>
                <p:cNvPr id="14" name="Podtytuł 4">
                  <a:extLst>
                    <a:ext uri="{FF2B5EF4-FFF2-40B4-BE49-F238E27FC236}">
                      <a16:creationId xmlns:a16="http://schemas.microsoft.com/office/drawing/2014/main" id="{CA4B3EAC-266E-4BB2-A100-AB637253161A}"/>
                    </a:ext>
                  </a:extLst>
                </p:cNvPr>
                <p:cNvSpPr txBox="1">
                  <a:spLocks/>
                </p:cNvSpPr>
                <p:nvPr/>
              </p:nvSpPr>
              <p:spPr>
                <a:xfrm>
                  <a:off x="2677834" y="5118382"/>
                  <a:ext cx="1595224" cy="585892"/>
                </a:xfrm>
                <a:prstGeom prst="rect">
                  <a:avLst/>
                </a:prstGeom>
              </p:spPr>
              <p:txBody>
                <a:bodyPr/>
                <a:lstStyle>
                  <a:lvl1pPr marL="0" indent="0" algn="l" defTabSz="914400" rtl="0" eaLnBrk="1" fontAlgn="base" latinLnBrk="0" hangingPunct="1">
                    <a:spcBef>
                      <a:spcPct val="0"/>
                    </a:spcBef>
                    <a:spcAft>
                      <a:spcPct val="0"/>
                    </a:spcAft>
                    <a:buFont typeface="Arial" panose="020B0604020202020204" pitchFamily="34" charset="0"/>
                    <a:buNone/>
                    <a:defRPr lang="pl-PL" sz="2400" kern="1200" dirty="0">
                      <a:solidFill>
                        <a:schemeClr val="tx1"/>
                      </a:solidFill>
                      <a:latin typeface="Khand Light" panose="02000000000000000000" pitchFamily="2" charset="-18"/>
                      <a:ea typeface="+mj-ea"/>
                      <a:cs typeface="Khand Light" panose="02000000000000000000" pitchFamily="2" charset="-18"/>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pl-PL" sz="1575" b="1" dirty="0">
                      <a:solidFill>
                        <a:srgbClr val="00B050"/>
                      </a:solidFill>
                      <a:latin typeface="Khand-Regular"/>
                    </a:rPr>
                    <a:t>GRATE</a:t>
                  </a:r>
                </a:p>
              </p:txBody>
            </p:sp>
          </p:grpSp>
          <p:sp>
            <p:nvSpPr>
              <p:cNvPr id="12" name="Podtytuł 4">
                <a:extLst>
                  <a:ext uri="{FF2B5EF4-FFF2-40B4-BE49-F238E27FC236}">
                    <a16:creationId xmlns:a16="http://schemas.microsoft.com/office/drawing/2014/main" id="{BABF7C31-B460-4F32-9936-D1C53781DDE6}"/>
                  </a:ext>
                </a:extLst>
              </p:cNvPr>
              <p:cNvSpPr txBox="1">
                <a:spLocks/>
              </p:cNvSpPr>
              <p:nvPr/>
            </p:nvSpPr>
            <p:spPr>
              <a:xfrm>
                <a:off x="7700234" y="4958653"/>
                <a:ext cx="5447652" cy="585892"/>
              </a:xfrm>
              <a:prstGeom prst="rect">
                <a:avLst/>
              </a:prstGeom>
            </p:spPr>
            <p:txBody>
              <a:bodyPr/>
              <a:lstStyle>
                <a:lvl1pPr marL="0" indent="0" algn="l" defTabSz="914400" rtl="0" eaLnBrk="1" fontAlgn="base" latinLnBrk="0" hangingPunct="1">
                  <a:spcBef>
                    <a:spcPct val="0"/>
                  </a:spcBef>
                  <a:spcAft>
                    <a:spcPct val="0"/>
                  </a:spcAft>
                  <a:buFont typeface="Arial" panose="020B0604020202020204" pitchFamily="34" charset="0"/>
                  <a:buNone/>
                  <a:defRPr lang="pl-PL" sz="2400" kern="1200" dirty="0">
                    <a:solidFill>
                      <a:schemeClr val="tx1"/>
                    </a:solidFill>
                    <a:latin typeface="Khand Light" panose="02000000000000000000" pitchFamily="2" charset="-18"/>
                    <a:ea typeface="+mj-ea"/>
                    <a:cs typeface="Khand Light" panose="02000000000000000000" pitchFamily="2" charset="-18"/>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pl-PL" sz="1575" b="1" dirty="0">
                    <a:solidFill>
                      <a:srgbClr val="00B050"/>
                    </a:solidFill>
                    <a:latin typeface="Khand-Regular"/>
                  </a:rPr>
                  <a:t>EXHAUST GAS TREATMENT PLANT</a:t>
                </a:r>
              </a:p>
            </p:txBody>
          </p:sp>
        </p:grpSp>
        <p:sp>
          <p:nvSpPr>
            <p:cNvPr id="10" name="Podtytuł 4">
              <a:extLst>
                <a:ext uri="{FF2B5EF4-FFF2-40B4-BE49-F238E27FC236}">
                  <a16:creationId xmlns:a16="http://schemas.microsoft.com/office/drawing/2014/main" id="{564E7330-886B-44CF-AC10-E6E6A8E890B1}"/>
                </a:ext>
              </a:extLst>
            </p:cNvPr>
            <p:cNvSpPr txBox="1">
              <a:spLocks/>
            </p:cNvSpPr>
            <p:nvPr/>
          </p:nvSpPr>
          <p:spPr>
            <a:xfrm>
              <a:off x="14262701" y="3372300"/>
              <a:ext cx="1983662" cy="585892"/>
            </a:xfrm>
            <a:prstGeom prst="rect">
              <a:avLst/>
            </a:prstGeom>
          </p:spPr>
          <p:txBody>
            <a:bodyPr/>
            <a:lstStyle>
              <a:lvl1pPr marL="0" indent="0" algn="l" defTabSz="914400" rtl="0" eaLnBrk="1" fontAlgn="base" latinLnBrk="0" hangingPunct="1">
                <a:spcBef>
                  <a:spcPct val="0"/>
                </a:spcBef>
                <a:spcAft>
                  <a:spcPct val="0"/>
                </a:spcAft>
                <a:buFont typeface="Arial" panose="020B0604020202020204" pitchFamily="34" charset="0"/>
                <a:buNone/>
                <a:defRPr lang="pl-PL" sz="2400" kern="1200" dirty="0">
                  <a:solidFill>
                    <a:schemeClr val="tx1"/>
                  </a:solidFill>
                  <a:latin typeface="Khand Light" panose="02000000000000000000" pitchFamily="2" charset="-18"/>
                  <a:ea typeface="+mj-ea"/>
                  <a:cs typeface="Khand Light" panose="02000000000000000000" pitchFamily="2" charset="-18"/>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pl-PL" sz="1575" b="1" dirty="0">
                  <a:solidFill>
                    <a:srgbClr val="00B050"/>
                  </a:solidFill>
                  <a:latin typeface="Khand-Regular"/>
                </a:rPr>
                <a:t>CHIMNEY</a:t>
              </a:r>
            </a:p>
          </p:txBody>
        </p:sp>
      </p:grpSp>
    </p:spTree>
    <p:extLst>
      <p:ext uri="{BB962C8B-B14F-4D97-AF65-F5344CB8AC3E}">
        <p14:creationId xmlns:p14="http://schemas.microsoft.com/office/powerpoint/2010/main" val="590319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az 17">
            <a:extLst>
              <a:ext uri="{FF2B5EF4-FFF2-40B4-BE49-F238E27FC236}">
                <a16:creationId xmlns:a16="http://schemas.microsoft.com/office/drawing/2014/main" id="{B8B607EC-1BC1-430E-912B-DC7905E0E6EB}"/>
              </a:ext>
            </a:extLst>
          </p:cNvPr>
          <p:cNvPicPr>
            <a:picLocks noChangeAspect="1"/>
          </p:cNvPicPr>
          <p:nvPr/>
        </p:nvPicPr>
        <p:blipFill>
          <a:blip r:embed="rId2"/>
          <a:stretch>
            <a:fillRect/>
          </a:stretch>
        </p:blipFill>
        <p:spPr>
          <a:xfrm>
            <a:off x="6896264" y="3976561"/>
            <a:ext cx="1782925" cy="373664"/>
          </a:xfrm>
          <a:prstGeom prst="rect">
            <a:avLst/>
          </a:prstGeom>
        </p:spPr>
      </p:pic>
      <p:sp>
        <p:nvSpPr>
          <p:cNvPr id="20" name="Prostokąt 19"/>
          <p:cNvSpPr/>
          <p:nvPr/>
        </p:nvSpPr>
        <p:spPr>
          <a:xfrm>
            <a:off x="-108520" y="1131590"/>
            <a:ext cx="4024403" cy="1052069"/>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714" anchor="ctr" anchorCtr="0">
            <a:noAutofit/>
          </a:bodyPr>
          <a:lstStyle/>
          <a:p>
            <a:pPr algn="r" defTabSz="499974">
              <a:lnSpc>
                <a:spcPct val="90000"/>
              </a:lnSpc>
              <a:spcAft>
                <a:spcPct val="35000"/>
              </a:spcAft>
            </a:pPr>
            <a:r>
              <a:rPr lang="en-GB" sz="1600" b="1" dirty="0">
                <a:solidFill>
                  <a:srgbClr val="008F38"/>
                </a:solidFill>
                <a:latin typeface="Open Sans" pitchFamily="34" charset="0"/>
                <a:ea typeface="Open Sans" pitchFamily="34" charset="0"/>
                <a:cs typeface="Open Sans" pitchFamily="34" charset="0"/>
              </a:rPr>
              <a:t>Reduction of CO</a:t>
            </a:r>
            <a:r>
              <a:rPr lang="en-GB" sz="1600" b="1" baseline="-25000" dirty="0">
                <a:solidFill>
                  <a:srgbClr val="008F38"/>
                </a:solidFill>
                <a:latin typeface="Open Sans" pitchFamily="34" charset="0"/>
                <a:ea typeface="Open Sans" pitchFamily="34" charset="0"/>
                <a:cs typeface="Open Sans" pitchFamily="34" charset="0"/>
              </a:rPr>
              <a:t>2 </a:t>
            </a:r>
            <a:r>
              <a:rPr lang="en-GB" sz="1600" b="1" dirty="0">
                <a:solidFill>
                  <a:srgbClr val="008F38"/>
                </a:solidFill>
                <a:latin typeface="Open Sans" pitchFamily="34" charset="0"/>
                <a:ea typeface="Open Sans" pitchFamily="34" charset="0"/>
                <a:cs typeface="Open Sans" pitchFamily="34" charset="0"/>
              </a:rPr>
              <a:t>emissions  </a:t>
            </a:r>
            <a:br>
              <a:rPr lang="en-GB" sz="1600" b="1" dirty="0">
                <a:solidFill>
                  <a:srgbClr val="008F38"/>
                </a:solidFill>
                <a:latin typeface="Open Sans" pitchFamily="34" charset="0"/>
                <a:ea typeface="Open Sans" pitchFamily="34" charset="0"/>
                <a:cs typeface="Open Sans" pitchFamily="34" charset="0"/>
              </a:rPr>
            </a:br>
            <a:r>
              <a:rPr lang="en-GB" sz="1600" b="1" dirty="0">
                <a:solidFill>
                  <a:srgbClr val="008F38"/>
                </a:solidFill>
                <a:latin typeface="Open Sans" pitchFamily="34" charset="0"/>
                <a:ea typeface="Open Sans" pitchFamily="34" charset="0"/>
                <a:cs typeface="Open Sans" pitchFamily="34" charset="0"/>
              </a:rPr>
              <a:t>(ZTPO cogeneration)</a:t>
            </a:r>
            <a:br>
              <a:rPr lang="en-GB" sz="1600" b="1" dirty="0">
                <a:solidFill>
                  <a:srgbClr val="008F38"/>
                </a:solidFill>
                <a:latin typeface="Open Sans" pitchFamily="34" charset="0"/>
                <a:ea typeface="Open Sans" pitchFamily="34" charset="0"/>
                <a:cs typeface="Open Sans" pitchFamily="34" charset="0"/>
              </a:rPr>
            </a:br>
            <a:endParaRPr lang="en-GB" sz="900" b="1" dirty="0">
              <a:solidFill>
                <a:srgbClr val="008F38"/>
              </a:solidFill>
              <a:latin typeface="Open Sans" pitchFamily="34" charset="0"/>
              <a:ea typeface="Open Sans" pitchFamily="34" charset="0"/>
              <a:cs typeface="Open Sans" pitchFamily="34" charset="0"/>
            </a:endParaRPr>
          </a:p>
          <a:p>
            <a:pPr algn="r" defTabSz="499974">
              <a:lnSpc>
                <a:spcPct val="90000"/>
              </a:lnSpc>
              <a:spcAft>
                <a:spcPct val="35000"/>
              </a:spcAft>
            </a:pPr>
            <a:r>
              <a:rPr lang="en-GB" sz="1200" dirty="0">
                <a:solidFill>
                  <a:srgbClr val="4D4D4D"/>
                </a:solidFill>
                <a:latin typeface="Open Sans" pitchFamily="34" charset="0"/>
                <a:ea typeface="Open Sans" pitchFamily="34" charset="0"/>
                <a:cs typeface="Open Sans" pitchFamily="34" charset="0"/>
              </a:rPr>
              <a:t>CO</a:t>
            </a:r>
            <a:r>
              <a:rPr lang="en-GB" sz="1200" baseline="-25000" dirty="0">
                <a:solidFill>
                  <a:srgbClr val="4D4D4D"/>
                </a:solidFill>
                <a:latin typeface="Open Sans" pitchFamily="34" charset="0"/>
                <a:ea typeface="Open Sans" pitchFamily="34" charset="0"/>
                <a:cs typeface="Open Sans" pitchFamily="34" charset="0"/>
              </a:rPr>
              <a:t>2</a:t>
            </a:r>
            <a:r>
              <a:rPr lang="en-GB" sz="1200" dirty="0">
                <a:solidFill>
                  <a:srgbClr val="4D4D4D"/>
                </a:solidFill>
                <a:latin typeface="Open Sans" pitchFamily="34" charset="0"/>
                <a:ea typeface="Open Sans" pitchFamily="34" charset="0"/>
                <a:cs typeface="Open Sans" pitchFamily="34" charset="0"/>
              </a:rPr>
              <a:t>-emissions are by </a:t>
            </a:r>
            <a:r>
              <a:rPr lang="en-GB" sz="1200" b="1" dirty="0">
                <a:solidFill>
                  <a:srgbClr val="4D4D4D"/>
                </a:solidFill>
                <a:latin typeface="Open Sans" pitchFamily="34" charset="0"/>
                <a:ea typeface="Open Sans" pitchFamily="34" charset="0"/>
                <a:cs typeface="Open Sans" pitchFamily="34" charset="0"/>
              </a:rPr>
              <a:t>164 000 Mg</a:t>
            </a:r>
            <a:r>
              <a:rPr lang="en-GB" sz="1200" dirty="0">
                <a:solidFill>
                  <a:srgbClr val="4D4D4D"/>
                </a:solidFill>
                <a:latin typeface="Open Sans" pitchFamily="34" charset="0"/>
                <a:ea typeface="Open Sans" pitchFamily="34" charset="0"/>
                <a:cs typeface="Open Sans" pitchFamily="34" charset="0"/>
              </a:rPr>
              <a:t> per year lower compared to the separate production of electricity and heat based on coal</a:t>
            </a:r>
            <a:r>
              <a:rPr lang="en-GB" sz="1200" dirty="0">
                <a:latin typeface="Open Sans" pitchFamily="34" charset="0"/>
                <a:ea typeface="Open Sans" pitchFamily="34" charset="0"/>
                <a:cs typeface="Open Sans" pitchFamily="34" charset="0"/>
              </a:rPr>
              <a:t>. </a:t>
            </a:r>
          </a:p>
        </p:txBody>
      </p:sp>
      <p:sp>
        <p:nvSpPr>
          <p:cNvPr id="21" name="Prostokąt 20"/>
          <p:cNvSpPr/>
          <p:nvPr/>
        </p:nvSpPr>
        <p:spPr>
          <a:xfrm>
            <a:off x="4963115" y="1104742"/>
            <a:ext cx="3872813" cy="890944"/>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714" anchor="ctr" anchorCtr="0">
            <a:noAutofit/>
          </a:bodyPr>
          <a:lstStyle/>
          <a:p>
            <a:pPr defTabSz="499974">
              <a:lnSpc>
                <a:spcPct val="90000"/>
              </a:lnSpc>
              <a:spcAft>
                <a:spcPct val="35000"/>
              </a:spcAft>
            </a:pPr>
            <a:r>
              <a:rPr lang="en-GB" sz="1600" b="1" dirty="0">
                <a:solidFill>
                  <a:srgbClr val="008F38"/>
                </a:solidFill>
                <a:latin typeface="Open Sans" pitchFamily="34" charset="0"/>
                <a:ea typeface="Open Sans" pitchFamily="34" charset="0"/>
                <a:cs typeface="Open Sans" pitchFamily="34" charset="0"/>
              </a:rPr>
              <a:t>Reduction of fossil fuel use </a:t>
            </a:r>
          </a:p>
          <a:p>
            <a:pPr defTabSz="499974">
              <a:lnSpc>
                <a:spcPct val="90000"/>
              </a:lnSpc>
              <a:spcAft>
                <a:spcPct val="35000"/>
              </a:spcAft>
            </a:pPr>
            <a:r>
              <a:rPr lang="en-GB" sz="900" b="1" dirty="0">
                <a:latin typeface="Open Sans" pitchFamily="34" charset="0"/>
                <a:ea typeface="Open Sans" pitchFamily="34" charset="0"/>
                <a:cs typeface="Open Sans" pitchFamily="34" charset="0"/>
              </a:rPr>
              <a:t> </a:t>
            </a:r>
            <a:br>
              <a:rPr lang="en-GB" sz="1300" b="1" dirty="0">
                <a:latin typeface="Open Sans" pitchFamily="34" charset="0"/>
                <a:ea typeface="Open Sans" pitchFamily="34" charset="0"/>
                <a:cs typeface="Open Sans" pitchFamily="34" charset="0"/>
              </a:rPr>
            </a:br>
            <a:r>
              <a:rPr lang="en-GB" sz="1200" dirty="0">
                <a:solidFill>
                  <a:srgbClr val="4D4D4D"/>
                </a:solidFill>
                <a:latin typeface="Open Sans" pitchFamily="34" charset="0"/>
                <a:ea typeface="Open Sans" pitchFamily="34" charset="0"/>
                <a:cs typeface="Open Sans" pitchFamily="34" charset="0"/>
              </a:rPr>
              <a:t>Saving of </a:t>
            </a:r>
            <a:r>
              <a:rPr lang="en-GB" sz="1200" b="1" dirty="0">
                <a:solidFill>
                  <a:srgbClr val="4D4D4D"/>
                </a:solidFill>
                <a:latin typeface="Open Sans" pitchFamily="34" charset="0"/>
                <a:ea typeface="Open Sans" pitchFamily="34" charset="0"/>
                <a:cs typeface="Open Sans" pitchFamily="34" charset="0"/>
              </a:rPr>
              <a:t>52 800 Mg </a:t>
            </a:r>
            <a:r>
              <a:rPr lang="en-GB" sz="1200" dirty="0">
                <a:solidFill>
                  <a:srgbClr val="4D4D4D"/>
                </a:solidFill>
                <a:latin typeface="Open Sans" pitchFamily="34" charset="0"/>
                <a:ea typeface="Open Sans" pitchFamily="34" charset="0"/>
                <a:cs typeface="Open Sans" pitchFamily="34" charset="0"/>
              </a:rPr>
              <a:t>hard coal and</a:t>
            </a:r>
            <a:br>
              <a:rPr lang="en-GB" sz="1200" dirty="0">
                <a:solidFill>
                  <a:srgbClr val="4D4D4D"/>
                </a:solidFill>
                <a:latin typeface="Open Sans" pitchFamily="34" charset="0"/>
                <a:ea typeface="Open Sans" pitchFamily="34" charset="0"/>
                <a:cs typeface="Open Sans" pitchFamily="34" charset="0"/>
              </a:rPr>
            </a:br>
            <a:r>
              <a:rPr lang="en-GB" sz="1200" b="1" dirty="0">
                <a:solidFill>
                  <a:srgbClr val="4D4D4D"/>
                </a:solidFill>
                <a:latin typeface="Open Sans" pitchFamily="34" charset="0"/>
                <a:ea typeface="Open Sans" pitchFamily="34" charset="0"/>
                <a:cs typeface="Open Sans" pitchFamily="34" charset="0"/>
              </a:rPr>
              <a:t>47 200 Mg</a:t>
            </a:r>
            <a:r>
              <a:rPr lang="en-GB" sz="1200" dirty="0">
                <a:solidFill>
                  <a:srgbClr val="4D4D4D"/>
                </a:solidFill>
                <a:latin typeface="Open Sans" pitchFamily="34" charset="0"/>
                <a:ea typeface="Open Sans" pitchFamily="34" charset="0"/>
                <a:cs typeface="Open Sans" pitchFamily="34" charset="0"/>
              </a:rPr>
              <a:t> lignite per year (estimation)</a:t>
            </a:r>
          </a:p>
        </p:txBody>
      </p:sp>
      <p:sp>
        <p:nvSpPr>
          <p:cNvPr id="22" name="Prostokąt 21"/>
          <p:cNvSpPr/>
          <p:nvPr/>
        </p:nvSpPr>
        <p:spPr>
          <a:xfrm>
            <a:off x="3320" y="2721433"/>
            <a:ext cx="3916367" cy="972980"/>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714" anchor="ctr" anchorCtr="0">
            <a:noAutofit/>
          </a:bodyPr>
          <a:lstStyle/>
          <a:p>
            <a:pPr algn="r" defTabSz="499974">
              <a:lnSpc>
                <a:spcPct val="90000"/>
              </a:lnSpc>
              <a:spcAft>
                <a:spcPct val="35000"/>
              </a:spcAft>
            </a:pPr>
            <a:r>
              <a:rPr lang="en-GB" sz="1600" b="1" dirty="0">
                <a:solidFill>
                  <a:srgbClr val="008F38"/>
                </a:solidFill>
                <a:latin typeface="Open Sans" pitchFamily="34" charset="0"/>
                <a:ea typeface="Open Sans" pitchFamily="34" charset="0"/>
                <a:cs typeface="Open Sans" pitchFamily="34" charset="0"/>
              </a:rPr>
              <a:t>Reduction of the quantity of municipal waste landfilled</a:t>
            </a:r>
          </a:p>
          <a:p>
            <a:pPr algn="r" defTabSz="499974">
              <a:lnSpc>
                <a:spcPct val="90000"/>
              </a:lnSpc>
              <a:spcAft>
                <a:spcPct val="35000"/>
              </a:spcAft>
            </a:pPr>
            <a:r>
              <a:rPr lang="en-GB" sz="900" b="1" dirty="0">
                <a:solidFill>
                  <a:srgbClr val="009789"/>
                </a:solidFill>
                <a:latin typeface="Open Sans" pitchFamily="34" charset="0"/>
                <a:ea typeface="Open Sans" pitchFamily="34" charset="0"/>
                <a:cs typeface="Open Sans" pitchFamily="34" charset="0"/>
              </a:rPr>
              <a:t>  </a:t>
            </a:r>
            <a:br>
              <a:rPr lang="en-GB" sz="900" b="1" dirty="0">
                <a:latin typeface="Open Sans" pitchFamily="34" charset="0"/>
                <a:ea typeface="Open Sans" pitchFamily="34" charset="0"/>
                <a:cs typeface="Open Sans" pitchFamily="34" charset="0"/>
              </a:rPr>
            </a:br>
            <a:r>
              <a:rPr lang="en-GB" sz="1200" dirty="0">
                <a:solidFill>
                  <a:srgbClr val="4D4D4D"/>
                </a:solidFill>
                <a:latin typeface="Open Sans" pitchFamily="34" charset="0"/>
                <a:ea typeface="Open Sans" pitchFamily="34" charset="0"/>
                <a:cs typeface="Open Sans" pitchFamily="34" charset="0"/>
              </a:rPr>
              <a:t>–  reduction of landfill gas emission by </a:t>
            </a:r>
            <a:br>
              <a:rPr lang="en-GB" sz="1200" dirty="0">
                <a:solidFill>
                  <a:srgbClr val="4D4D4D"/>
                </a:solidFill>
                <a:latin typeface="Open Sans" pitchFamily="34" charset="0"/>
                <a:ea typeface="Open Sans" pitchFamily="34" charset="0"/>
                <a:cs typeface="Open Sans" pitchFamily="34" charset="0"/>
              </a:rPr>
            </a:br>
            <a:r>
              <a:rPr lang="en-GB" sz="1200" b="1" dirty="0">
                <a:solidFill>
                  <a:srgbClr val="4D4D4D"/>
                </a:solidFill>
                <a:latin typeface="Open Sans" pitchFamily="34" charset="0"/>
                <a:ea typeface="Open Sans" pitchFamily="34" charset="0"/>
                <a:cs typeface="Open Sans" pitchFamily="34" charset="0"/>
              </a:rPr>
              <a:t>1 840 000</a:t>
            </a:r>
            <a:r>
              <a:rPr lang="en-GB" sz="1200" dirty="0">
                <a:solidFill>
                  <a:srgbClr val="4D4D4D"/>
                </a:solidFill>
                <a:latin typeface="Open Sans" pitchFamily="34" charset="0"/>
                <a:ea typeface="Open Sans" pitchFamily="34" charset="0"/>
                <a:cs typeface="Open Sans" pitchFamily="34" charset="0"/>
              </a:rPr>
              <a:t> </a:t>
            </a:r>
            <a:r>
              <a:rPr lang="en-GB" sz="1200" b="1" dirty="0">
                <a:solidFill>
                  <a:srgbClr val="4D4D4D"/>
                </a:solidFill>
                <a:latin typeface="Open Sans" pitchFamily="34" charset="0"/>
                <a:ea typeface="Open Sans" pitchFamily="34" charset="0"/>
                <a:cs typeface="Open Sans" pitchFamily="34" charset="0"/>
              </a:rPr>
              <a:t>m</a:t>
            </a:r>
            <a:r>
              <a:rPr lang="en-GB" sz="1200" b="1" baseline="30000" dirty="0">
                <a:solidFill>
                  <a:srgbClr val="4D4D4D"/>
                </a:solidFill>
                <a:latin typeface="Open Sans" pitchFamily="34" charset="0"/>
                <a:ea typeface="Open Sans" pitchFamily="34" charset="0"/>
                <a:cs typeface="Open Sans" pitchFamily="34" charset="0"/>
              </a:rPr>
              <a:t>3</a:t>
            </a:r>
            <a:r>
              <a:rPr lang="en-GB" sz="1200" baseline="30000" dirty="0">
                <a:solidFill>
                  <a:srgbClr val="4D4D4D"/>
                </a:solidFill>
                <a:latin typeface="Open Sans" pitchFamily="34" charset="0"/>
                <a:ea typeface="Open Sans" pitchFamily="34" charset="0"/>
                <a:cs typeface="Open Sans" pitchFamily="34" charset="0"/>
              </a:rPr>
              <a:t> </a:t>
            </a:r>
            <a:r>
              <a:rPr lang="en-GB" sz="1200" dirty="0">
                <a:solidFill>
                  <a:srgbClr val="4D4D4D"/>
                </a:solidFill>
                <a:latin typeface="Open Sans" pitchFamily="34" charset="0"/>
                <a:ea typeface="Open Sans" pitchFamily="34" charset="0"/>
                <a:cs typeface="Open Sans" pitchFamily="34" charset="0"/>
              </a:rPr>
              <a:t>per year</a:t>
            </a:r>
          </a:p>
        </p:txBody>
      </p:sp>
      <p:sp>
        <p:nvSpPr>
          <p:cNvPr id="23" name="Prostokąt 22"/>
          <p:cNvSpPr/>
          <p:nvPr/>
        </p:nvSpPr>
        <p:spPr>
          <a:xfrm>
            <a:off x="5080742" y="2446729"/>
            <a:ext cx="2834414" cy="350951"/>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714" anchor="ctr" anchorCtr="0">
            <a:noAutofit/>
          </a:bodyPr>
          <a:lstStyle/>
          <a:p>
            <a:pPr defTabSz="849955">
              <a:lnSpc>
                <a:spcPct val="90000"/>
              </a:lnSpc>
              <a:spcAft>
                <a:spcPct val="35000"/>
              </a:spcAft>
            </a:pPr>
            <a:r>
              <a:rPr lang="en-GB" sz="1600" b="1" dirty="0">
                <a:solidFill>
                  <a:srgbClr val="008F38"/>
                </a:solidFill>
                <a:latin typeface="Open Sans" pitchFamily="34" charset="0"/>
                <a:ea typeface="Open Sans" pitchFamily="34" charset="0"/>
                <a:cs typeface="Open Sans" pitchFamily="34" charset="0"/>
              </a:rPr>
              <a:t>Reduction of emission </a:t>
            </a:r>
          </a:p>
        </p:txBody>
      </p:sp>
      <p:cxnSp>
        <p:nvCxnSpPr>
          <p:cNvPr id="24" name="Łącznik prostoliniowy 23"/>
          <p:cNvCxnSpPr/>
          <p:nvPr/>
        </p:nvCxnSpPr>
        <p:spPr>
          <a:xfrm>
            <a:off x="4466451" y="1069751"/>
            <a:ext cx="0" cy="2576897"/>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Łącznik prostoliniowy 24"/>
          <p:cNvCxnSpPr/>
          <p:nvPr/>
        </p:nvCxnSpPr>
        <p:spPr>
          <a:xfrm flipH="1">
            <a:off x="143622" y="2358199"/>
            <a:ext cx="7968233" cy="1"/>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 name="Elipsa 25"/>
          <p:cNvSpPr/>
          <p:nvPr/>
        </p:nvSpPr>
        <p:spPr>
          <a:xfrm>
            <a:off x="4047380" y="1071899"/>
            <a:ext cx="297557" cy="297506"/>
          </a:xfrm>
          <a:prstGeom prst="ellipse">
            <a:avLst/>
          </a:prstGeom>
          <a:solidFill>
            <a:srgbClr val="E40E2E"/>
          </a:solidFill>
          <a:ln>
            <a:noFill/>
          </a:ln>
        </p:spPr>
        <p:style>
          <a:lnRef idx="2">
            <a:schemeClr val="accent3">
              <a:shade val="50000"/>
            </a:schemeClr>
          </a:lnRef>
          <a:fillRef idx="1">
            <a:schemeClr val="accent3"/>
          </a:fillRef>
          <a:effectRef idx="0">
            <a:schemeClr val="accent3"/>
          </a:effectRef>
          <a:fontRef idx="minor">
            <a:schemeClr val="lt1"/>
          </a:fontRef>
        </p:style>
        <p:txBody>
          <a:bodyPr lIns="51426" tIns="25713" rIns="51426" bIns="25713" rtlCol="0" anchor="ctr"/>
          <a:lstStyle/>
          <a:p>
            <a:pPr algn="ctr"/>
            <a:r>
              <a:rPr lang="en-GB" b="1" dirty="0"/>
              <a:t>1</a:t>
            </a:r>
          </a:p>
        </p:txBody>
      </p:sp>
      <p:sp>
        <p:nvSpPr>
          <p:cNvPr id="27" name="Elipsa 26"/>
          <p:cNvSpPr/>
          <p:nvPr/>
        </p:nvSpPr>
        <p:spPr>
          <a:xfrm>
            <a:off x="4542259" y="1071899"/>
            <a:ext cx="297557" cy="297506"/>
          </a:xfrm>
          <a:prstGeom prst="ellipse">
            <a:avLst/>
          </a:prstGeom>
          <a:solidFill>
            <a:srgbClr val="E40E2E"/>
          </a:solidFill>
          <a:ln>
            <a:noFill/>
          </a:ln>
        </p:spPr>
        <p:style>
          <a:lnRef idx="2">
            <a:schemeClr val="accent3">
              <a:shade val="50000"/>
            </a:schemeClr>
          </a:lnRef>
          <a:fillRef idx="1">
            <a:schemeClr val="accent3"/>
          </a:fillRef>
          <a:effectRef idx="0">
            <a:schemeClr val="accent3"/>
          </a:effectRef>
          <a:fontRef idx="minor">
            <a:schemeClr val="lt1"/>
          </a:fontRef>
        </p:style>
        <p:txBody>
          <a:bodyPr lIns="51426" tIns="25713" rIns="51426" bIns="25713" rtlCol="0" anchor="ctr"/>
          <a:lstStyle/>
          <a:p>
            <a:pPr algn="ctr"/>
            <a:r>
              <a:rPr lang="en-GB" b="1" dirty="0"/>
              <a:t>2</a:t>
            </a:r>
          </a:p>
        </p:txBody>
      </p:sp>
      <p:sp>
        <p:nvSpPr>
          <p:cNvPr id="28" name="Elipsa 27"/>
          <p:cNvSpPr/>
          <p:nvPr/>
        </p:nvSpPr>
        <p:spPr>
          <a:xfrm>
            <a:off x="4047380" y="2772964"/>
            <a:ext cx="297557" cy="297506"/>
          </a:xfrm>
          <a:prstGeom prst="ellipse">
            <a:avLst/>
          </a:prstGeom>
          <a:solidFill>
            <a:srgbClr val="E40E2E"/>
          </a:solidFill>
          <a:ln>
            <a:noFill/>
          </a:ln>
        </p:spPr>
        <p:style>
          <a:lnRef idx="2">
            <a:schemeClr val="accent3">
              <a:shade val="50000"/>
            </a:schemeClr>
          </a:lnRef>
          <a:fillRef idx="1">
            <a:schemeClr val="accent3"/>
          </a:fillRef>
          <a:effectRef idx="0">
            <a:schemeClr val="accent3"/>
          </a:effectRef>
          <a:fontRef idx="minor">
            <a:schemeClr val="lt1"/>
          </a:fontRef>
        </p:style>
        <p:txBody>
          <a:bodyPr lIns="51426" tIns="25713" rIns="51426" bIns="25713" rtlCol="0" anchor="ctr"/>
          <a:lstStyle/>
          <a:p>
            <a:pPr algn="ctr"/>
            <a:r>
              <a:rPr lang="en-GB" b="1" dirty="0"/>
              <a:t>3</a:t>
            </a:r>
          </a:p>
        </p:txBody>
      </p:sp>
      <p:sp>
        <p:nvSpPr>
          <p:cNvPr id="29" name="Elipsa 28"/>
          <p:cNvSpPr/>
          <p:nvPr/>
        </p:nvSpPr>
        <p:spPr>
          <a:xfrm>
            <a:off x="4542259" y="2772964"/>
            <a:ext cx="297557" cy="297506"/>
          </a:xfrm>
          <a:prstGeom prst="ellipse">
            <a:avLst/>
          </a:prstGeom>
          <a:solidFill>
            <a:srgbClr val="E40E2E"/>
          </a:solidFill>
          <a:ln>
            <a:noFill/>
          </a:ln>
        </p:spPr>
        <p:style>
          <a:lnRef idx="2">
            <a:schemeClr val="accent3">
              <a:shade val="50000"/>
            </a:schemeClr>
          </a:lnRef>
          <a:fillRef idx="1">
            <a:schemeClr val="accent3"/>
          </a:fillRef>
          <a:effectRef idx="0">
            <a:schemeClr val="accent3"/>
          </a:effectRef>
          <a:fontRef idx="minor">
            <a:schemeClr val="lt1"/>
          </a:fontRef>
        </p:style>
        <p:txBody>
          <a:bodyPr lIns="51426" tIns="25713" rIns="51426" bIns="25713" rtlCol="0" anchor="ctr"/>
          <a:lstStyle/>
          <a:p>
            <a:pPr algn="ctr"/>
            <a:r>
              <a:rPr lang="en-GB" b="1" dirty="0"/>
              <a:t>4</a:t>
            </a:r>
          </a:p>
        </p:txBody>
      </p:sp>
      <p:sp>
        <p:nvSpPr>
          <p:cNvPr id="32" name="Tytuł 3"/>
          <p:cNvSpPr>
            <a:spLocks noGrp="1"/>
          </p:cNvSpPr>
          <p:nvPr>
            <p:ph type="title"/>
          </p:nvPr>
        </p:nvSpPr>
        <p:spPr/>
        <p:txBody>
          <a:bodyPr>
            <a:noAutofit/>
          </a:bodyPr>
          <a:lstStyle/>
          <a:p>
            <a:pPr algn="just"/>
            <a:r>
              <a:rPr lang="en-GB" sz="2500" b="1" dirty="0">
                <a:latin typeface="Open Sans" charset="0"/>
                <a:ea typeface="Open Sans" charset="0"/>
                <a:cs typeface="Open Sans" charset="0"/>
              </a:rPr>
              <a:t>Environmental effects of the ZTPO commissioning</a:t>
            </a:r>
            <a:endParaRPr lang="en-GB" sz="2500" dirty="0"/>
          </a:p>
        </p:txBody>
      </p:sp>
      <p:grpSp>
        <p:nvGrpSpPr>
          <p:cNvPr id="16" name="Grupa 15"/>
          <p:cNvGrpSpPr/>
          <p:nvPr/>
        </p:nvGrpSpPr>
        <p:grpSpPr>
          <a:xfrm>
            <a:off x="4793678" y="2735004"/>
            <a:ext cx="4006754" cy="1924978"/>
            <a:chOff x="1738215" y="4494865"/>
            <a:chExt cx="7387323" cy="3539713"/>
          </a:xfrm>
        </p:grpSpPr>
        <p:graphicFrame>
          <p:nvGraphicFramePr>
            <p:cNvPr id="17" name="Wykres 16"/>
            <p:cNvGraphicFramePr/>
            <p:nvPr>
              <p:extLst>
                <p:ext uri="{D42A27DB-BD31-4B8C-83A1-F6EECF244321}">
                  <p14:modId xmlns:p14="http://schemas.microsoft.com/office/powerpoint/2010/main" val="2848061197"/>
                </p:ext>
              </p:extLst>
            </p:nvPr>
          </p:nvGraphicFramePr>
          <p:xfrm>
            <a:off x="1989255" y="4494865"/>
            <a:ext cx="7136283" cy="3539713"/>
          </p:xfrm>
          <a:graphic>
            <a:graphicData uri="http://schemas.openxmlformats.org/drawingml/2006/chart">
              <c:chart xmlns:c="http://schemas.openxmlformats.org/drawingml/2006/chart" xmlns:r="http://schemas.openxmlformats.org/officeDocument/2006/relationships" r:id="rId3"/>
            </a:graphicData>
          </a:graphic>
        </p:graphicFrame>
        <p:sp>
          <p:nvSpPr>
            <p:cNvPr id="19" name="Prostokąt 18"/>
            <p:cNvSpPr/>
            <p:nvPr/>
          </p:nvSpPr>
          <p:spPr>
            <a:xfrm>
              <a:off x="1738215" y="7486495"/>
              <a:ext cx="1851437" cy="424461"/>
            </a:xfrm>
            <a:prstGeom prst="rect">
              <a:avLst/>
            </a:prstGeom>
          </p:spPr>
          <p:txBody>
            <a:bodyPr wrap="square">
              <a:spAutoFit/>
            </a:bodyPr>
            <a:lstStyle/>
            <a:p>
              <a:r>
                <a:rPr lang="en-GB" sz="900" dirty="0">
                  <a:latin typeface="Open Sans" pitchFamily="34" charset="0"/>
                  <a:ea typeface="Open Sans" pitchFamily="34" charset="0"/>
                  <a:cs typeface="Open Sans" pitchFamily="34" charset="0"/>
                </a:rPr>
                <a:t>mg/Nm</a:t>
              </a:r>
              <a:r>
                <a:rPr lang="en-GB" sz="900" baseline="30000" dirty="0">
                  <a:latin typeface="Open Sans" pitchFamily="34" charset="0"/>
                  <a:ea typeface="Open Sans" pitchFamily="34" charset="0"/>
                  <a:cs typeface="Open Sans" pitchFamily="34" charset="0"/>
                </a:rPr>
                <a:t>3</a:t>
              </a:r>
            </a:p>
          </p:txBody>
        </p:sp>
      </p:grpSp>
    </p:spTree>
    <p:extLst>
      <p:ext uri="{BB962C8B-B14F-4D97-AF65-F5344CB8AC3E}">
        <p14:creationId xmlns:p14="http://schemas.microsoft.com/office/powerpoint/2010/main" val="3268488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8CB13B44-CAE7-45B0-8FB9-ECD41B7AADF2}"/>
              </a:ext>
            </a:extLst>
          </p:cNvPr>
          <p:cNvGraphicFramePr>
            <a:graphicFrameLocks noGrp="1"/>
          </p:cNvGraphicFramePr>
          <p:nvPr>
            <p:extLst>
              <p:ext uri="{D42A27DB-BD31-4B8C-83A1-F6EECF244321}">
                <p14:modId xmlns:p14="http://schemas.microsoft.com/office/powerpoint/2010/main" val="3027684643"/>
              </p:ext>
            </p:extLst>
          </p:nvPr>
        </p:nvGraphicFramePr>
        <p:xfrm>
          <a:off x="219173" y="555526"/>
          <a:ext cx="8705653" cy="4108089"/>
        </p:xfrm>
        <a:graphic>
          <a:graphicData uri="http://schemas.openxmlformats.org/drawingml/2006/table">
            <a:tbl>
              <a:tblPr/>
              <a:tblGrid>
                <a:gridCol w="1888693">
                  <a:extLst>
                    <a:ext uri="{9D8B030D-6E8A-4147-A177-3AD203B41FA5}">
                      <a16:colId xmlns:a16="http://schemas.microsoft.com/office/drawing/2014/main" val="261065681"/>
                    </a:ext>
                  </a:extLst>
                </a:gridCol>
                <a:gridCol w="142020">
                  <a:extLst>
                    <a:ext uri="{9D8B030D-6E8A-4147-A177-3AD203B41FA5}">
                      <a16:colId xmlns:a16="http://schemas.microsoft.com/office/drawing/2014/main" val="361272053"/>
                    </a:ext>
                  </a:extLst>
                </a:gridCol>
                <a:gridCol w="142020">
                  <a:extLst>
                    <a:ext uri="{9D8B030D-6E8A-4147-A177-3AD203B41FA5}">
                      <a16:colId xmlns:a16="http://schemas.microsoft.com/office/drawing/2014/main" val="4284435864"/>
                    </a:ext>
                  </a:extLst>
                </a:gridCol>
                <a:gridCol w="142020">
                  <a:extLst>
                    <a:ext uri="{9D8B030D-6E8A-4147-A177-3AD203B41FA5}">
                      <a16:colId xmlns:a16="http://schemas.microsoft.com/office/drawing/2014/main" val="4216275740"/>
                    </a:ext>
                  </a:extLst>
                </a:gridCol>
                <a:gridCol w="142020">
                  <a:extLst>
                    <a:ext uri="{9D8B030D-6E8A-4147-A177-3AD203B41FA5}">
                      <a16:colId xmlns:a16="http://schemas.microsoft.com/office/drawing/2014/main" val="2715417582"/>
                    </a:ext>
                  </a:extLst>
                </a:gridCol>
                <a:gridCol w="142020">
                  <a:extLst>
                    <a:ext uri="{9D8B030D-6E8A-4147-A177-3AD203B41FA5}">
                      <a16:colId xmlns:a16="http://schemas.microsoft.com/office/drawing/2014/main" val="1057978178"/>
                    </a:ext>
                  </a:extLst>
                </a:gridCol>
                <a:gridCol w="142020">
                  <a:extLst>
                    <a:ext uri="{9D8B030D-6E8A-4147-A177-3AD203B41FA5}">
                      <a16:colId xmlns:a16="http://schemas.microsoft.com/office/drawing/2014/main" val="3262360520"/>
                    </a:ext>
                  </a:extLst>
                </a:gridCol>
                <a:gridCol w="142020">
                  <a:extLst>
                    <a:ext uri="{9D8B030D-6E8A-4147-A177-3AD203B41FA5}">
                      <a16:colId xmlns:a16="http://schemas.microsoft.com/office/drawing/2014/main" val="2216956029"/>
                    </a:ext>
                  </a:extLst>
                </a:gridCol>
                <a:gridCol w="142020">
                  <a:extLst>
                    <a:ext uri="{9D8B030D-6E8A-4147-A177-3AD203B41FA5}">
                      <a16:colId xmlns:a16="http://schemas.microsoft.com/office/drawing/2014/main" val="1265467596"/>
                    </a:ext>
                  </a:extLst>
                </a:gridCol>
                <a:gridCol w="142020">
                  <a:extLst>
                    <a:ext uri="{9D8B030D-6E8A-4147-A177-3AD203B41FA5}">
                      <a16:colId xmlns:a16="http://schemas.microsoft.com/office/drawing/2014/main" val="875869495"/>
                    </a:ext>
                  </a:extLst>
                </a:gridCol>
                <a:gridCol w="142020">
                  <a:extLst>
                    <a:ext uri="{9D8B030D-6E8A-4147-A177-3AD203B41FA5}">
                      <a16:colId xmlns:a16="http://schemas.microsoft.com/office/drawing/2014/main" val="779577676"/>
                    </a:ext>
                  </a:extLst>
                </a:gridCol>
                <a:gridCol w="142020">
                  <a:extLst>
                    <a:ext uri="{9D8B030D-6E8A-4147-A177-3AD203B41FA5}">
                      <a16:colId xmlns:a16="http://schemas.microsoft.com/office/drawing/2014/main" val="556992256"/>
                    </a:ext>
                  </a:extLst>
                </a:gridCol>
                <a:gridCol w="142020">
                  <a:extLst>
                    <a:ext uri="{9D8B030D-6E8A-4147-A177-3AD203B41FA5}">
                      <a16:colId xmlns:a16="http://schemas.microsoft.com/office/drawing/2014/main" val="2908392173"/>
                    </a:ext>
                  </a:extLst>
                </a:gridCol>
                <a:gridCol w="142020">
                  <a:extLst>
                    <a:ext uri="{9D8B030D-6E8A-4147-A177-3AD203B41FA5}">
                      <a16:colId xmlns:a16="http://schemas.microsoft.com/office/drawing/2014/main" val="2969709814"/>
                    </a:ext>
                  </a:extLst>
                </a:gridCol>
                <a:gridCol w="142020">
                  <a:extLst>
                    <a:ext uri="{9D8B030D-6E8A-4147-A177-3AD203B41FA5}">
                      <a16:colId xmlns:a16="http://schemas.microsoft.com/office/drawing/2014/main" val="34502496"/>
                    </a:ext>
                  </a:extLst>
                </a:gridCol>
                <a:gridCol w="142020">
                  <a:extLst>
                    <a:ext uri="{9D8B030D-6E8A-4147-A177-3AD203B41FA5}">
                      <a16:colId xmlns:a16="http://schemas.microsoft.com/office/drawing/2014/main" val="4195333069"/>
                    </a:ext>
                  </a:extLst>
                </a:gridCol>
                <a:gridCol w="142020">
                  <a:extLst>
                    <a:ext uri="{9D8B030D-6E8A-4147-A177-3AD203B41FA5}">
                      <a16:colId xmlns:a16="http://schemas.microsoft.com/office/drawing/2014/main" val="2560448199"/>
                    </a:ext>
                  </a:extLst>
                </a:gridCol>
                <a:gridCol w="142020">
                  <a:extLst>
                    <a:ext uri="{9D8B030D-6E8A-4147-A177-3AD203B41FA5}">
                      <a16:colId xmlns:a16="http://schemas.microsoft.com/office/drawing/2014/main" val="1571846435"/>
                    </a:ext>
                  </a:extLst>
                </a:gridCol>
                <a:gridCol w="142020">
                  <a:extLst>
                    <a:ext uri="{9D8B030D-6E8A-4147-A177-3AD203B41FA5}">
                      <a16:colId xmlns:a16="http://schemas.microsoft.com/office/drawing/2014/main" val="2376208054"/>
                    </a:ext>
                  </a:extLst>
                </a:gridCol>
                <a:gridCol w="142020">
                  <a:extLst>
                    <a:ext uri="{9D8B030D-6E8A-4147-A177-3AD203B41FA5}">
                      <a16:colId xmlns:a16="http://schemas.microsoft.com/office/drawing/2014/main" val="4057618601"/>
                    </a:ext>
                  </a:extLst>
                </a:gridCol>
                <a:gridCol w="142020">
                  <a:extLst>
                    <a:ext uri="{9D8B030D-6E8A-4147-A177-3AD203B41FA5}">
                      <a16:colId xmlns:a16="http://schemas.microsoft.com/office/drawing/2014/main" val="3064650824"/>
                    </a:ext>
                  </a:extLst>
                </a:gridCol>
                <a:gridCol w="142020">
                  <a:extLst>
                    <a:ext uri="{9D8B030D-6E8A-4147-A177-3AD203B41FA5}">
                      <a16:colId xmlns:a16="http://schemas.microsoft.com/office/drawing/2014/main" val="1752994865"/>
                    </a:ext>
                  </a:extLst>
                </a:gridCol>
                <a:gridCol w="142020">
                  <a:extLst>
                    <a:ext uri="{9D8B030D-6E8A-4147-A177-3AD203B41FA5}">
                      <a16:colId xmlns:a16="http://schemas.microsoft.com/office/drawing/2014/main" val="2425657467"/>
                    </a:ext>
                  </a:extLst>
                </a:gridCol>
                <a:gridCol w="142020">
                  <a:extLst>
                    <a:ext uri="{9D8B030D-6E8A-4147-A177-3AD203B41FA5}">
                      <a16:colId xmlns:a16="http://schemas.microsoft.com/office/drawing/2014/main" val="4069521619"/>
                    </a:ext>
                  </a:extLst>
                </a:gridCol>
                <a:gridCol w="142020">
                  <a:extLst>
                    <a:ext uri="{9D8B030D-6E8A-4147-A177-3AD203B41FA5}">
                      <a16:colId xmlns:a16="http://schemas.microsoft.com/office/drawing/2014/main" val="2996036427"/>
                    </a:ext>
                  </a:extLst>
                </a:gridCol>
                <a:gridCol w="142020">
                  <a:extLst>
                    <a:ext uri="{9D8B030D-6E8A-4147-A177-3AD203B41FA5}">
                      <a16:colId xmlns:a16="http://schemas.microsoft.com/office/drawing/2014/main" val="1227300952"/>
                    </a:ext>
                  </a:extLst>
                </a:gridCol>
                <a:gridCol w="142020">
                  <a:extLst>
                    <a:ext uri="{9D8B030D-6E8A-4147-A177-3AD203B41FA5}">
                      <a16:colId xmlns:a16="http://schemas.microsoft.com/office/drawing/2014/main" val="1280171750"/>
                    </a:ext>
                  </a:extLst>
                </a:gridCol>
                <a:gridCol w="142020">
                  <a:extLst>
                    <a:ext uri="{9D8B030D-6E8A-4147-A177-3AD203B41FA5}">
                      <a16:colId xmlns:a16="http://schemas.microsoft.com/office/drawing/2014/main" val="2142580800"/>
                    </a:ext>
                  </a:extLst>
                </a:gridCol>
                <a:gridCol w="142020">
                  <a:extLst>
                    <a:ext uri="{9D8B030D-6E8A-4147-A177-3AD203B41FA5}">
                      <a16:colId xmlns:a16="http://schemas.microsoft.com/office/drawing/2014/main" val="2323067840"/>
                    </a:ext>
                  </a:extLst>
                </a:gridCol>
                <a:gridCol w="142020">
                  <a:extLst>
                    <a:ext uri="{9D8B030D-6E8A-4147-A177-3AD203B41FA5}">
                      <a16:colId xmlns:a16="http://schemas.microsoft.com/office/drawing/2014/main" val="3031899426"/>
                    </a:ext>
                  </a:extLst>
                </a:gridCol>
                <a:gridCol w="142020">
                  <a:extLst>
                    <a:ext uri="{9D8B030D-6E8A-4147-A177-3AD203B41FA5}">
                      <a16:colId xmlns:a16="http://schemas.microsoft.com/office/drawing/2014/main" val="2322955077"/>
                    </a:ext>
                  </a:extLst>
                </a:gridCol>
                <a:gridCol w="142020">
                  <a:extLst>
                    <a:ext uri="{9D8B030D-6E8A-4147-A177-3AD203B41FA5}">
                      <a16:colId xmlns:a16="http://schemas.microsoft.com/office/drawing/2014/main" val="2962986556"/>
                    </a:ext>
                  </a:extLst>
                </a:gridCol>
                <a:gridCol w="142020">
                  <a:extLst>
                    <a:ext uri="{9D8B030D-6E8A-4147-A177-3AD203B41FA5}">
                      <a16:colId xmlns:a16="http://schemas.microsoft.com/office/drawing/2014/main" val="2657915156"/>
                    </a:ext>
                  </a:extLst>
                </a:gridCol>
                <a:gridCol w="142020">
                  <a:extLst>
                    <a:ext uri="{9D8B030D-6E8A-4147-A177-3AD203B41FA5}">
                      <a16:colId xmlns:a16="http://schemas.microsoft.com/office/drawing/2014/main" val="4178129396"/>
                    </a:ext>
                  </a:extLst>
                </a:gridCol>
                <a:gridCol w="142020">
                  <a:extLst>
                    <a:ext uri="{9D8B030D-6E8A-4147-A177-3AD203B41FA5}">
                      <a16:colId xmlns:a16="http://schemas.microsoft.com/office/drawing/2014/main" val="1762958331"/>
                    </a:ext>
                  </a:extLst>
                </a:gridCol>
                <a:gridCol w="142020">
                  <a:extLst>
                    <a:ext uri="{9D8B030D-6E8A-4147-A177-3AD203B41FA5}">
                      <a16:colId xmlns:a16="http://schemas.microsoft.com/office/drawing/2014/main" val="940168930"/>
                    </a:ext>
                  </a:extLst>
                </a:gridCol>
                <a:gridCol w="142020">
                  <a:extLst>
                    <a:ext uri="{9D8B030D-6E8A-4147-A177-3AD203B41FA5}">
                      <a16:colId xmlns:a16="http://schemas.microsoft.com/office/drawing/2014/main" val="4119686985"/>
                    </a:ext>
                  </a:extLst>
                </a:gridCol>
                <a:gridCol w="142020">
                  <a:extLst>
                    <a:ext uri="{9D8B030D-6E8A-4147-A177-3AD203B41FA5}">
                      <a16:colId xmlns:a16="http://schemas.microsoft.com/office/drawing/2014/main" val="1568967414"/>
                    </a:ext>
                  </a:extLst>
                </a:gridCol>
                <a:gridCol w="142020">
                  <a:extLst>
                    <a:ext uri="{9D8B030D-6E8A-4147-A177-3AD203B41FA5}">
                      <a16:colId xmlns:a16="http://schemas.microsoft.com/office/drawing/2014/main" val="3409620555"/>
                    </a:ext>
                  </a:extLst>
                </a:gridCol>
                <a:gridCol w="142020">
                  <a:extLst>
                    <a:ext uri="{9D8B030D-6E8A-4147-A177-3AD203B41FA5}">
                      <a16:colId xmlns:a16="http://schemas.microsoft.com/office/drawing/2014/main" val="3322536546"/>
                    </a:ext>
                  </a:extLst>
                </a:gridCol>
                <a:gridCol w="142020">
                  <a:extLst>
                    <a:ext uri="{9D8B030D-6E8A-4147-A177-3AD203B41FA5}">
                      <a16:colId xmlns:a16="http://schemas.microsoft.com/office/drawing/2014/main" val="2144863404"/>
                    </a:ext>
                  </a:extLst>
                </a:gridCol>
                <a:gridCol w="142020">
                  <a:extLst>
                    <a:ext uri="{9D8B030D-6E8A-4147-A177-3AD203B41FA5}">
                      <a16:colId xmlns:a16="http://schemas.microsoft.com/office/drawing/2014/main" val="3831094042"/>
                    </a:ext>
                  </a:extLst>
                </a:gridCol>
                <a:gridCol w="142020">
                  <a:extLst>
                    <a:ext uri="{9D8B030D-6E8A-4147-A177-3AD203B41FA5}">
                      <a16:colId xmlns:a16="http://schemas.microsoft.com/office/drawing/2014/main" val="3138971773"/>
                    </a:ext>
                  </a:extLst>
                </a:gridCol>
                <a:gridCol w="142020">
                  <a:extLst>
                    <a:ext uri="{9D8B030D-6E8A-4147-A177-3AD203B41FA5}">
                      <a16:colId xmlns:a16="http://schemas.microsoft.com/office/drawing/2014/main" val="744194948"/>
                    </a:ext>
                  </a:extLst>
                </a:gridCol>
                <a:gridCol w="142020">
                  <a:extLst>
                    <a:ext uri="{9D8B030D-6E8A-4147-A177-3AD203B41FA5}">
                      <a16:colId xmlns:a16="http://schemas.microsoft.com/office/drawing/2014/main" val="4186438074"/>
                    </a:ext>
                  </a:extLst>
                </a:gridCol>
                <a:gridCol w="142020">
                  <a:extLst>
                    <a:ext uri="{9D8B030D-6E8A-4147-A177-3AD203B41FA5}">
                      <a16:colId xmlns:a16="http://schemas.microsoft.com/office/drawing/2014/main" val="1542851814"/>
                    </a:ext>
                  </a:extLst>
                </a:gridCol>
                <a:gridCol w="142020">
                  <a:extLst>
                    <a:ext uri="{9D8B030D-6E8A-4147-A177-3AD203B41FA5}">
                      <a16:colId xmlns:a16="http://schemas.microsoft.com/office/drawing/2014/main" val="4271869811"/>
                    </a:ext>
                  </a:extLst>
                </a:gridCol>
                <a:gridCol w="142020">
                  <a:extLst>
                    <a:ext uri="{9D8B030D-6E8A-4147-A177-3AD203B41FA5}">
                      <a16:colId xmlns:a16="http://schemas.microsoft.com/office/drawing/2014/main" val="918670527"/>
                    </a:ext>
                  </a:extLst>
                </a:gridCol>
                <a:gridCol w="142020">
                  <a:extLst>
                    <a:ext uri="{9D8B030D-6E8A-4147-A177-3AD203B41FA5}">
                      <a16:colId xmlns:a16="http://schemas.microsoft.com/office/drawing/2014/main" val="365895616"/>
                    </a:ext>
                  </a:extLst>
                </a:gridCol>
              </a:tblGrid>
              <a:tr h="242964">
                <a:tc>
                  <a:txBody>
                    <a:bodyPr/>
                    <a:lstStyle/>
                    <a:p>
                      <a:pPr algn="ctr" fontAlgn="ctr"/>
                      <a:r>
                        <a:rPr lang="en-GB" sz="400" b="1" i="0" u="none" strike="noStrike" noProof="0" dirty="0">
                          <a:solidFill>
                            <a:srgbClr val="000000"/>
                          </a:solidFill>
                          <a:effectLst/>
                          <a:latin typeface="Calibri" panose="020F0502020204030204" pitchFamily="34" charset="0"/>
                        </a:rPr>
                        <a:t> </a:t>
                      </a:r>
                    </a:p>
                  </a:txBody>
                  <a:tcPr marL="2976" marR="2976" marT="2976" marB="0" anchor="ctr">
                    <a:lnL>
                      <a:noFill/>
                    </a:lnL>
                    <a:lnR>
                      <a:noFill/>
                    </a:lnR>
                    <a:lnT>
                      <a:noFill/>
                    </a:lnT>
                    <a:lnB>
                      <a:noFill/>
                    </a:lnB>
                    <a:solidFill>
                      <a:srgbClr val="FFFFFF"/>
                    </a:solidFill>
                  </a:tcPr>
                </a:tc>
                <a:tc gridSpan="12">
                  <a:txBody>
                    <a:bodyPr/>
                    <a:lstStyle/>
                    <a:p>
                      <a:pPr algn="ctr" fontAlgn="ctr"/>
                      <a:r>
                        <a:rPr lang="en-GB" sz="1600" b="1" i="0" u="none" strike="noStrike" baseline="0" noProof="0" dirty="0">
                          <a:solidFill>
                            <a:srgbClr val="67A545"/>
                          </a:solidFill>
                          <a:effectLst/>
                          <a:latin typeface="Khand" pitchFamily="2" charset="-18"/>
                          <a:cs typeface="Khand" pitchFamily="2" charset="-18"/>
                        </a:rPr>
                        <a:t>2020</a:t>
                      </a:r>
                    </a:p>
                  </a:txBody>
                  <a:tcPr marL="2976" marR="2976" marT="297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gridSpan="12">
                  <a:txBody>
                    <a:bodyPr/>
                    <a:lstStyle/>
                    <a:p>
                      <a:pPr algn="ctr" fontAlgn="ctr"/>
                      <a:r>
                        <a:rPr lang="en-GB" sz="1600" b="1" i="0" u="none" strike="noStrike" baseline="0" noProof="0" dirty="0">
                          <a:solidFill>
                            <a:srgbClr val="67A545"/>
                          </a:solidFill>
                          <a:effectLst/>
                          <a:latin typeface="Khand" pitchFamily="2" charset="-18"/>
                          <a:cs typeface="Khand" pitchFamily="2" charset="-18"/>
                        </a:rPr>
                        <a:t>2021</a:t>
                      </a:r>
                    </a:p>
                  </a:txBody>
                  <a:tcPr marL="2976" marR="2976" marT="297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gridSpan="12">
                  <a:txBody>
                    <a:bodyPr/>
                    <a:lstStyle/>
                    <a:p>
                      <a:pPr algn="ctr" fontAlgn="ctr"/>
                      <a:r>
                        <a:rPr lang="en-GB" sz="1600" b="1" i="0" u="none" strike="noStrike" baseline="0" noProof="0" dirty="0">
                          <a:solidFill>
                            <a:srgbClr val="67A545"/>
                          </a:solidFill>
                          <a:effectLst/>
                          <a:latin typeface="Khand" pitchFamily="2" charset="-18"/>
                          <a:cs typeface="Khand" pitchFamily="2" charset="-18"/>
                        </a:rPr>
                        <a:t>2022</a:t>
                      </a:r>
                    </a:p>
                  </a:txBody>
                  <a:tcPr marL="2976" marR="2976" marT="297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gridSpan="12">
                  <a:txBody>
                    <a:bodyPr/>
                    <a:lstStyle/>
                    <a:p>
                      <a:pPr algn="ctr" fontAlgn="ctr"/>
                      <a:r>
                        <a:rPr lang="en-GB" sz="1600" b="1" i="0" u="none" strike="noStrike" baseline="0" noProof="0" dirty="0">
                          <a:solidFill>
                            <a:srgbClr val="67A545"/>
                          </a:solidFill>
                          <a:effectLst/>
                          <a:latin typeface="Khand" pitchFamily="2" charset="-18"/>
                          <a:cs typeface="Khand" pitchFamily="2" charset="-18"/>
                        </a:rPr>
                        <a:t>2023</a:t>
                      </a:r>
                    </a:p>
                  </a:txBody>
                  <a:tcPr marL="2976" marR="2976" marT="297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568813848"/>
                  </a:ext>
                </a:extLst>
              </a:tr>
              <a:tr h="123033">
                <a:tc>
                  <a:txBody>
                    <a:bodyPr/>
                    <a:lstStyle/>
                    <a:p>
                      <a:pPr algn="l"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a:noFill/>
                    </a:lnL>
                    <a:lnR w="12700" cap="flat" cmpd="sng" algn="ctr">
                      <a:solidFill>
                        <a:srgbClr val="92D050"/>
                      </a:solidFill>
                      <a:prstDash val="solid"/>
                      <a:round/>
                      <a:headEnd type="none" w="med" len="med"/>
                      <a:tailEnd type="none" w="med" len="med"/>
                    </a:lnR>
                    <a:lnT>
                      <a:noFill/>
                    </a:lnT>
                    <a:lnB>
                      <a:noFill/>
                    </a:lnB>
                    <a:solidFill>
                      <a:srgbClr val="FFFFFF"/>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1</a:t>
                      </a:r>
                    </a:p>
                  </a:txBody>
                  <a:tcPr marL="2976" marR="2976" marT="2976" marB="0" anchor="ctr">
                    <a:lnL w="12700" cap="flat" cmpd="sng" algn="ctr">
                      <a:solidFill>
                        <a:srgbClr val="92D050"/>
                      </a:solidFill>
                      <a:prstDash val="solid"/>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2</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3</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4</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5</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6</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7</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8</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9</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10</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11</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12</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1</a:t>
                      </a:r>
                    </a:p>
                  </a:txBody>
                  <a:tcPr marL="2976" marR="2976" marT="2976" marB="0" anchor="ctr">
                    <a:lnL w="12700" cap="flat" cmpd="sng" algn="ctr">
                      <a:solidFill>
                        <a:srgbClr val="92D050"/>
                      </a:solidFill>
                      <a:prstDash val="solid"/>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2</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3</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4</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5</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6</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7</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8</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9</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10</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11</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12</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1</a:t>
                      </a:r>
                    </a:p>
                  </a:txBody>
                  <a:tcPr marL="2976" marR="2976" marT="2976" marB="0" anchor="ctr">
                    <a:lnL w="12700" cap="flat" cmpd="sng" algn="ctr">
                      <a:solidFill>
                        <a:srgbClr val="92D050"/>
                      </a:solidFill>
                      <a:prstDash val="solid"/>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2</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3</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4</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5</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6</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7</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8</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9</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10</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11</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12</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chemeClr val="bg1">
                        <a:lumMod val="65000"/>
                      </a:schemeClr>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1</a:t>
                      </a:r>
                    </a:p>
                  </a:txBody>
                  <a:tcPr marL="2976" marR="2976" marT="2976" marB="0" anchor="ctr">
                    <a:lnL w="12700" cap="flat" cmpd="sng" algn="ctr">
                      <a:solidFill>
                        <a:srgbClr val="92D050"/>
                      </a:solidFill>
                      <a:prstDash val="solid"/>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2</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3</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4</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5</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6</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7</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8</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9</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10</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11</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009789"/>
                      </a:solid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tc>
                  <a:txBody>
                    <a:bodyPr/>
                    <a:lstStyle/>
                    <a:p>
                      <a:pPr algn="ctr" fontAlgn="ctr"/>
                      <a:r>
                        <a:rPr lang="en-GB" sz="600" b="1" i="0" u="none" strike="noStrike" noProof="0" dirty="0">
                          <a:solidFill>
                            <a:schemeClr val="bg1"/>
                          </a:solidFill>
                          <a:effectLst/>
                          <a:latin typeface="Khand" pitchFamily="2" charset="-18"/>
                          <a:cs typeface="Khand" pitchFamily="2" charset="-18"/>
                        </a:rPr>
                        <a:t>12</a:t>
                      </a:r>
                    </a:p>
                  </a:txBody>
                  <a:tcPr marL="2976" marR="2976" marT="2976" marB="0" anchor="ctr">
                    <a:lnL w="12700" cap="flat" cmpd="sng" algn="ctr">
                      <a:solidFill>
                        <a:srgbClr val="009789"/>
                      </a:solidFill>
                      <a:prstDash val="sysDot"/>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rgbClr val="009789"/>
                      </a:solidFill>
                      <a:prstDash val="sysDot"/>
                      <a:round/>
                      <a:headEnd type="none" w="med" len="med"/>
                      <a:tailEnd type="none" w="med" len="med"/>
                    </a:lnB>
                    <a:solidFill>
                      <a:srgbClr val="67A545"/>
                    </a:solidFill>
                  </a:tcPr>
                </a:tc>
                <a:extLst>
                  <a:ext uri="{0D108BD9-81ED-4DB2-BD59-A6C34878D82A}">
                    <a16:rowId xmlns:a16="http://schemas.microsoft.com/office/drawing/2014/main" val="3102084700"/>
                  </a:ext>
                </a:extLst>
              </a:tr>
              <a:tr h="216309">
                <a:tc>
                  <a:txBody>
                    <a:bodyPr/>
                    <a:lstStyle/>
                    <a:p>
                      <a:pPr algn="ctr" fontAlgn="ctr"/>
                      <a:r>
                        <a:rPr lang="en-GB" sz="900" b="0" i="0" u="none" strike="noStrike" noProof="0" dirty="0">
                          <a:solidFill>
                            <a:srgbClr val="000000"/>
                          </a:solidFill>
                          <a:effectLst/>
                          <a:latin typeface="Khand" pitchFamily="2" charset="-18"/>
                          <a:cs typeface="Khand" pitchFamily="2" charset="-18"/>
                        </a:rPr>
                        <a:t>Land exchange</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gridSpan="2">
                  <a:txBody>
                    <a:bodyPr/>
                    <a:lstStyle/>
                    <a:p>
                      <a:pPr algn="ctr" fontAlgn="ctr"/>
                      <a:endParaRPr lang="en-GB" sz="800" b="1"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pl-PL"/>
                    </a:p>
                  </a:txBody>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009789"/>
                      </a:solidFill>
                      <a:prstDash val="sys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296684163"/>
                  </a:ext>
                </a:extLst>
              </a:tr>
              <a:tr h="216309">
                <a:tc>
                  <a:txBody>
                    <a:bodyPr/>
                    <a:lstStyle/>
                    <a:p>
                      <a:pPr algn="ctr" fontAlgn="ctr"/>
                      <a:r>
                        <a:rPr lang="en-GB" sz="900" b="0" i="0" u="none" strike="noStrike" noProof="0" dirty="0">
                          <a:solidFill>
                            <a:srgbClr val="000000"/>
                          </a:solidFill>
                          <a:effectLst/>
                          <a:latin typeface="Khand" pitchFamily="2" charset="-18"/>
                          <a:cs typeface="Khand" pitchFamily="2" charset="-18"/>
                        </a:rPr>
                        <a:t>Bunker and unloading hall</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chemeClr val="bg1">
                          <a:lumMod val="75000"/>
                        </a:schemeClr>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chemeClr val="bg1">
                          <a:lumMod val="75000"/>
                        </a:schemeClr>
                      </a:solidFill>
                      <a:prstDash val="sys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3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1469939483"/>
                  </a:ext>
                </a:extLst>
              </a:tr>
              <a:tr h="216309">
                <a:tc>
                  <a:txBody>
                    <a:bodyPr/>
                    <a:lstStyle/>
                    <a:p>
                      <a:pPr algn="ctr" fontAlgn="ctr"/>
                      <a:r>
                        <a:rPr lang="en-GB" sz="900" b="0" i="0" u="none" strike="noStrike" noProof="0" dirty="0">
                          <a:solidFill>
                            <a:srgbClr val="000000"/>
                          </a:solidFill>
                          <a:effectLst/>
                          <a:latin typeface="Khand" pitchFamily="2" charset="-18"/>
                          <a:cs typeface="Khand" pitchFamily="2" charset="-18"/>
                        </a:rPr>
                        <a:t>Boiler house</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chemeClr val="bg1">
                          <a:lumMod val="75000"/>
                        </a:schemeClr>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chemeClr val="bg1">
                          <a:lumMod val="75000"/>
                        </a:schemeClr>
                      </a:solidFill>
                      <a:prstDash val="sys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999358379"/>
                  </a:ext>
                </a:extLst>
              </a:tr>
              <a:tr h="216309">
                <a:tc>
                  <a:txBody>
                    <a:bodyPr/>
                    <a:lstStyle/>
                    <a:p>
                      <a:pPr algn="ctr" fontAlgn="ctr"/>
                      <a:r>
                        <a:rPr lang="en-GB" sz="900" b="0" i="0" u="none" strike="noStrike" noProof="0" dirty="0">
                          <a:solidFill>
                            <a:srgbClr val="000000"/>
                          </a:solidFill>
                          <a:effectLst/>
                          <a:latin typeface="Khand" pitchFamily="2" charset="-18"/>
                          <a:cs typeface="Khand" pitchFamily="2" charset="-18"/>
                        </a:rPr>
                        <a:t>Exhaust gas treatment building</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chemeClr val="bg1">
                          <a:lumMod val="75000"/>
                        </a:schemeClr>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chemeClr val="bg1">
                          <a:lumMod val="75000"/>
                        </a:schemeClr>
                      </a:solidFill>
                      <a:prstDash val="sys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3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1066693811"/>
                  </a:ext>
                </a:extLst>
              </a:tr>
              <a:tr h="216309">
                <a:tc>
                  <a:txBody>
                    <a:bodyPr/>
                    <a:lstStyle/>
                    <a:p>
                      <a:pPr algn="ctr" fontAlgn="ctr"/>
                      <a:r>
                        <a:rPr lang="en-GB" sz="900" b="0" i="0" u="none" strike="noStrike" noProof="0" dirty="0">
                          <a:solidFill>
                            <a:srgbClr val="000000"/>
                          </a:solidFill>
                          <a:effectLst/>
                          <a:latin typeface="Khand" pitchFamily="2" charset="-18"/>
                          <a:cs typeface="Khand" pitchFamily="2" charset="-18"/>
                        </a:rPr>
                        <a:t>Turbine and generator building/Machine room</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chemeClr val="bg1">
                          <a:lumMod val="75000"/>
                        </a:schemeClr>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chemeClr val="bg1">
                          <a:lumMod val="75000"/>
                        </a:schemeClr>
                      </a:solidFill>
                      <a:prstDash val="sys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00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069799660"/>
                  </a:ext>
                </a:extLst>
              </a:tr>
              <a:tr h="216309">
                <a:tc>
                  <a:txBody>
                    <a:bodyPr/>
                    <a:lstStyle/>
                    <a:p>
                      <a:pPr algn="ctr" fontAlgn="ctr"/>
                      <a:r>
                        <a:rPr lang="en-GB" sz="900" b="0" i="0" u="none" strike="noStrike" noProof="0" dirty="0">
                          <a:solidFill>
                            <a:srgbClr val="000000"/>
                          </a:solidFill>
                          <a:effectLst/>
                          <a:latin typeface="Khand" pitchFamily="2" charset="-18"/>
                          <a:cs typeface="Khand" pitchFamily="2" charset="-18"/>
                        </a:rPr>
                        <a:t>Administrative building</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chemeClr val="bg1">
                          <a:lumMod val="75000"/>
                        </a:schemeClr>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chemeClr val="bg1">
                          <a:lumMod val="75000"/>
                        </a:schemeClr>
                      </a:solidFill>
                      <a:prstDash val="sys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3959025853"/>
                  </a:ext>
                </a:extLst>
              </a:tr>
              <a:tr h="216309">
                <a:tc>
                  <a:txBody>
                    <a:bodyPr/>
                    <a:lstStyle/>
                    <a:p>
                      <a:pPr algn="ctr" fontAlgn="ctr"/>
                      <a:r>
                        <a:rPr lang="en-GB" sz="900" b="0" i="0" u="none" strike="noStrike" noProof="0" dirty="0">
                          <a:solidFill>
                            <a:srgbClr val="000000"/>
                          </a:solidFill>
                          <a:effectLst/>
                          <a:latin typeface="Khand" pitchFamily="2" charset="-18"/>
                          <a:cs typeface="Khand" pitchFamily="2" charset="-18"/>
                        </a:rPr>
                        <a:t>Waste sample preparation building</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chemeClr val="bg1">
                          <a:lumMod val="75000"/>
                        </a:schemeClr>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chemeClr val="bg1">
                          <a:lumMod val="75000"/>
                        </a:schemeClr>
                      </a:solidFill>
                      <a:prstDash val="sys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048435827"/>
                  </a:ext>
                </a:extLst>
              </a:tr>
              <a:tr h="21630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900" b="0" i="0" u="none" strike="noStrike" noProof="0" dirty="0">
                          <a:solidFill>
                            <a:srgbClr val="000000"/>
                          </a:solidFill>
                          <a:effectLst/>
                          <a:latin typeface="Khand" pitchFamily="2" charset="-18"/>
                          <a:cs typeface="Khand" pitchFamily="2" charset="-18"/>
                        </a:rPr>
                        <a:t>Chimney</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chemeClr val="bg1">
                          <a:lumMod val="75000"/>
                        </a:schemeClr>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chemeClr val="bg1">
                          <a:lumMod val="75000"/>
                        </a:schemeClr>
                      </a:solidFill>
                      <a:prstDash val="sys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1372879927"/>
                  </a:ext>
                </a:extLst>
              </a:tr>
              <a:tr h="21630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900" b="0" i="0" u="none" strike="noStrike" noProof="0" dirty="0">
                          <a:solidFill>
                            <a:srgbClr val="000000"/>
                          </a:solidFill>
                          <a:effectLst/>
                          <a:latin typeface="Khand" pitchFamily="2" charset="-18"/>
                          <a:cs typeface="Khand" pitchFamily="2" charset="-18"/>
                        </a:rPr>
                        <a:t>Boiler, grate, drum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chemeClr val="bg1">
                          <a:lumMod val="75000"/>
                        </a:schemeClr>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chemeClr val="bg1">
                          <a:lumMod val="75000"/>
                        </a:schemeClr>
                      </a:solidFill>
                      <a:prstDash val="sys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2713739575"/>
                  </a:ext>
                </a:extLst>
              </a:tr>
              <a:tr h="216309">
                <a:tc>
                  <a:txBody>
                    <a:bodyPr/>
                    <a:lstStyle/>
                    <a:p>
                      <a:pPr algn="ctr" fontAlgn="ctr"/>
                      <a:r>
                        <a:rPr lang="en-GB" sz="900" b="0" i="0" u="none" strike="noStrike" noProof="0" dirty="0">
                          <a:solidFill>
                            <a:srgbClr val="000000"/>
                          </a:solidFill>
                          <a:effectLst/>
                          <a:latin typeface="Khand" pitchFamily="2" charset="-18"/>
                          <a:cs typeface="Khand" pitchFamily="2" charset="-18"/>
                        </a:rPr>
                        <a:t>Overhead heating chamber</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chemeClr val="bg1">
                          <a:lumMod val="75000"/>
                        </a:schemeClr>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chemeClr val="bg1">
                          <a:lumMod val="75000"/>
                        </a:schemeClr>
                      </a:solidFill>
                      <a:prstDash val="sys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2737284791"/>
                  </a:ext>
                </a:extLst>
              </a:tr>
              <a:tr h="216309">
                <a:tc>
                  <a:txBody>
                    <a:bodyPr/>
                    <a:lstStyle/>
                    <a:p>
                      <a:pPr algn="ctr" fontAlgn="ctr"/>
                      <a:r>
                        <a:rPr lang="en-GB" sz="900" b="0" i="0" u="none" strike="noStrike" noProof="0" dirty="0">
                          <a:solidFill>
                            <a:srgbClr val="000000"/>
                          </a:solidFill>
                          <a:effectLst/>
                          <a:latin typeface="Khand" pitchFamily="2" charset="-18"/>
                          <a:cs typeface="Khand" pitchFamily="2" charset="-18"/>
                        </a:rPr>
                        <a:t>Turbine and  turbo-generator</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chemeClr val="bg1">
                          <a:lumMod val="75000"/>
                        </a:schemeClr>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chemeClr val="bg1">
                          <a:lumMod val="75000"/>
                        </a:schemeClr>
                      </a:solidFill>
                      <a:prstDash val="sys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r>
                        <a:rPr lang="en-GB" sz="400" b="0" i="0" u="none" strike="noStrike" noProof="0" dirty="0">
                          <a:solidFill>
                            <a:schemeClr val="bg1">
                              <a:lumMod val="95000"/>
                            </a:schemeClr>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chemeClr val="bg1">
                              <a:lumMod val="95000"/>
                            </a:schemeClr>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chemeClr val="bg1">
                              <a:lumMod val="95000"/>
                            </a:schemeClr>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chemeClr val="bg1">
                              <a:lumMod val="95000"/>
                            </a:schemeClr>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chemeClr val="bg1">
                              <a:lumMod val="95000"/>
                            </a:schemeClr>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chemeClr val="bg1">
                              <a:lumMod val="95000"/>
                            </a:schemeClr>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chemeClr val="bg1">
                              <a:lumMod val="95000"/>
                            </a:schemeClr>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p>
                      <a:pPr algn="ctr" fontAlgn="ctr"/>
                      <a:r>
                        <a:rPr lang="en-GB" sz="400" b="0" i="0" u="none" strike="noStrike" noProof="0" dirty="0">
                          <a:solidFill>
                            <a:srgbClr val="FF0000"/>
                          </a:solidFill>
                          <a:effectLst/>
                          <a:latin typeface="Calibri" panose="020F0502020204030204" pitchFamily="34" charset="0"/>
                        </a:rPr>
                        <a:t> </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383258583"/>
                  </a:ext>
                </a:extLst>
              </a:tr>
              <a:tr h="216309">
                <a:tc>
                  <a:txBody>
                    <a:bodyPr/>
                    <a:lstStyle/>
                    <a:p>
                      <a:pPr algn="ctr" fontAlgn="ctr"/>
                      <a:r>
                        <a:rPr lang="en-GB" sz="900" b="0" i="0" u="none" strike="noStrike" noProof="0" dirty="0">
                          <a:solidFill>
                            <a:srgbClr val="000000"/>
                          </a:solidFill>
                          <a:effectLst/>
                          <a:latin typeface="Khand" pitchFamily="2" charset="-18"/>
                          <a:cs typeface="Khand" pitchFamily="2" charset="-18"/>
                        </a:rPr>
                        <a:t>Slag pre-stabilisation building</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chemeClr val="bg1">
                          <a:lumMod val="75000"/>
                        </a:schemeClr>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chemeClr val="bg1">
                          <a:lumMod val="75000"/>
                        </a:schemeClr>
                      </a:solidFill>
                      <a:prstDash val="sys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2094801097"/>
                  </a:ext>
                </a:extLst>
              </a:tr>
              <a:tr h="216309">
                <a:tc>
                  <a:txBody>
                    <a:bodyPr/>
                    <a:lstStyle/>
                    <a:p>
                      <a:pPr algn="ctr" fontAlgn="ctr"/>
                      <a:r>
                        <a:rPr lang="en-GB" sz="900" b="0" i="0" u="none" strike="noStrike" noProof="0" dirty="0">
                          <a:solidFill>
                            <a:srgbClr val="000000"/>
                          </a:solidFill>
                          <a:effectLst/>
                          <a:latin typeface="Khand" pitchFamily="2" charset="-18"/>
                          <a:cs typeface="Khand" pitchFamily="2" charset="-18"/>
                        </a:rPr>
                        <a:t>Slag trap</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chemeClr val="bg1">
                          <a:lumMod val="75000"/>
                        </a:schemeClr>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chemeClr val="bg1">
                          <a:lumMod val="75000"/>
                        </a:schemeClr>
                      </a:solidFill>
                      <a:prstDash val="sys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1787130870"/>
                  </a:ext>
                </a:extLst>
              </a:tr>
              <a:tr h="216309">
                <a:tc>
                  <a:txBody>
                    <a:bodyPr/>
                    <a:lstStyle/>
                    <a:p>
                      <a:pPr algn="ctr" fontAlgn="ctr"/>
                      <a:r>
                        <a:rPr lang="en-GB" sz="900" b="0" i="0" u="none" strike="noStrike" noProof="0" dirty="0">
                          <a:solidFill>
                            <a:srgbClr val="000000"/>
                          </a:solidFill>
                          <a:effectLst/>
                          <a:latin typeface="Khand" pitchFamily="2" charset="-18"/>
                          <a:cs typeface="Khand" pitchFamily="2" charset="-18"/>
                        </a:rPr>
                        <a:t>Heating connection</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chemeClr val="bg1">
                          <a:lumMod val="75000"/>
                        </a:schemeClr>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chemeClr val="bg1">
                          <a:lumMod val="75000"/>
                        </a:schemeClr>
                      </a:solidFill>
                      <a:prstDash val="sys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extLst>
                  <a:ext uri="{0D108BD9-81ED-4DB2-BD59-A6C34878D82A}">
                    <a16:rowId xmlns:a16="http://schemas.microsoft.com/office/drawing/2014/main" val="3921568825"/>
                  </a:ext>
                </a:extLst>
              </a:tr>
              <a:tr h="277248">
                <a:tc>
                  <a:txBody>
                    <a:bodyPr/>
                    <a:lstStyle/>
                    <a:p>
                      <a:pPr algn="ctr" fontAlgn="ctr"/>
                      <a:r>
                        <a:rPr lang="en-GB" sz="900" b="0" i="0" u="none" strike="noStrike" noProof="0" dirty="0">
                          <a:solidFill>
                            <a:srgbClr val="000000"/>
                          </a:solidFill>
                          <a:effectLst/>
                          <a:latin typeface="Khand" pitchFamily="2" charset="-18"/>
                          <a:cs typeface="Khand" pitchFamily="2" charset="-18"/>
                        </a:rPr>
                        <a:t>Finishing works, performance of outdoor installations, roads and land development</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chemeClr val="bg1">
                          <a:lumMod val="75000"/>
                        </a:schemeClr>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chemeClr val="bg1">
                          <a:lumMod val="75000"/>
                        </a:schemeClr>
                      </a:solidFill>
                      <a:prstDash val="sys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547728652"/>
                  </a:ext>
                </a:extLst>
              </a:tr>
              <a:tr h="216309">
                <a:tc>
                  <a:txBody>
                    <a:bodyPr/>
                    <a:lstStyle/>
                    <a:p>
                      <a:pPr algn="ctr" fontAlgn="ctr"/>
                      <a:r>
                        <a:rPr lang="en-GB" sz="900" b="0" i="0" u="none" strike="noStrike" noProof="0" dirty="0">
                          <a:solidFill>
                            <a:srgbClr val="000000"/>
                          </a:solidFill>
                          <a:effectLst/>
                          <a:latin typeface="Khand" pitchFamily="2" charset="-18"/>
                          <a:cs typeface="Khand" pitchFamily="2" charset="-18"/>
                        </a:rPr>
                        <a:t>Commissioning</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chemeClr val="bg1">
                          <a:lumMod val="75000"/>
                        </a:schemeClr>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chemeClr val="bg1">
                          <a:lumMod val="75000"/>
                        </a:schemeClr>
                      </a:solidFill>
                      <a:prstDash val="sys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95000"/>
                      </a:schemeClr>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extLst>
                  <a:ext uri="{0D108BD9-81ED-4DB2-BD59-A6C34878D82A}">
                    <a16:rowId xmlns:a16="http://schemas.microsoft.com/office/drawing/2014/main" val="1490593644"/>
                  </a:ext>
                </a:extLst>
              </a:tr>
              <a:tr h="216309">
                <a:tc>
                  <a:txBody>
                    <a:bodyPr/>
                    <a:lstStyle/>
                    <a:p>
                      <a:pPr algn="ctr" fontAlgn="ctr"/>
                      <a:r>
                        <a:rPr lang="en-GB" sz="900" b="0" i="0" u="none" strike="noStrike" noProof="0" dirty="0">
                          <a:solidFill>
                            <a:srgbClr val="000000"/>
                          </a:solidFill>
                          <a:effectLst/>
                          <a:latin typeface="Khand" pitchFamily="2" charset="-18"/>
                          <a:cs typeface="Khand" pitchFamily="2" charset="-18"/>
                        </a:rPr>
                        <a:t>Use permit</a:t>
                      </a: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chemeClr val="bg1">
                          <a:lumMod val="75000"/>
                        </a:schemeClr>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chemeClr val="bg1">
                          <a:lumMod val="75000"/>
                        </a:schemeClr>
                      </a:solidFill>
                      <a:prstDash val="sys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12700" cap="flat" cmpd="sng" algn="ctr">
                      <a:solidFill>
                        <a:srgbClr val="92D05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tc>
                  <a:txBody>
                    <a:bodyPr/>
                    <a:lstStyle/>
                    <a:p>
                      <a:pPr algn="ctr" fontAlgn="ctr"/>
                      <a:endParaRPr lang="en-GB" sz="400" b="0" i="0" u="none" strike="noStrike" noProof="0" dirty="0">
                        <a:solidFill>
                          <a:srgbClr val="FF0000"/>
                        </a:solidFill>
                        <a:effectLst/>
                        <a:latin typeface="Calibri" panose="020F0502020204030204" pitchFamily="34" charset="0"/>
                      </a:endParaRPr>
                    </a:p>
                  </a:txBody>
                  <a:tcPr marL="2976" marR="2976" marT="2976" marB="0" anchor="ctr">
                    <a:lnL w="6350" cap="flat" cmpd="sng" algn="ctr">
                      <a:solidFill>
                        <a:srgbClr val="000000"/>
                      </a:solidFill>
                      <a:prstDash val="dot"/>
                      <a:round/>
                      <a:headEnd type="none" w="med" len="med"/>
                      <a:tailEnd type="none" w="med" len="med"/>
                    </a:lnL>
                    <a:lnR w="12700" cap="flat" cmpd="sng" algn="ctr">
                      <a:solidFill>
                        <a:srgbClr val="92D05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79B3E"/>
                    </a:solidFill>
                  </a:tcPr>
                </a:tc>
                <a:extLst>
                  <a:ext uri="{0D108BD9-81ED-4DB2-BD59-A6C34878D82A}">
                    <a16:rowId xmlns:a16="http://schemas.microsoft.com/office/drawing/2014/main" val="985682523"/>
                  </a:ext>
                </a:extLst>
              </a:tr>
            </a:tbl>
          </a:graphicData>
        </a:graphic>
      </p:graphicFrame>
      <p:sp>
        <p:nvSpPr>
          <p:cNvPr id="3" name="Strzałka w dół 4">
            <a:extLst>
              <a:ext uri="{FF2B5EF4-FFF2-40B4-BE49-F238E27FC236}">
                <a16:creationId xmlns:a16="http://schemas.microsoft.com/office/drawing/2014/main" id="{C783C154-B10B-4147-8DFD-585C30976AE9}"/>
              </a:ext>
            </a:extLst>
          </p:cNvPr>
          <p:cNvSpPr/>
          <p:nvPr/>
        </p:nvSpPr>
        <p:spPr>
          <a:xfrm>
            <a:off x="3995936" y="556708"/>
            <a:ext cx="121492" cy="161990"/>
          </a:xfrm>
          <a:prstGeom prst="downArrow">
            <a:avLst/>
          </a:prstGeom>
          <a:solidFill>
            <a:srgbClr val="E40E2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012" dirty="0"/>
          </a:p>
        </p:txBody>
      </p:sp>
      <p:cxnSp>
        <p:nvCxnSpPr>
          <p:cNvPr id="4" name="Łącznik prostoliniowy 3">
            <a:extLst>
              <a:ext uri="{FF2B5EF4-FFF2-40B4-BE49-F238E27FC236}">
                <a16:creationId xmlns:a16="http://schemas.microsoft.com/office/drawing/2014/main" id="{418C3B92-9753-4C03-AC8F-4ED5588B8F2B}"/>
              </a:ext>
            </a:extLst>
          </p:cNvPr>
          <p:cNvCxnSpPr>
            <a:cxnSpLocks/>
          </p:cNvCxnSpPr>
          <p:nvPr/>
        </p:nvCxnSpPr>
        <p:spPr>
          <a:xfrm>
            <a:off x="4067944" y="915566"/>
            <a:ext cx="0" cy="378667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 name="Tytuł 3">
            <a:extLst>
              <a:ext uri="{FF2B5EF4-FFF2-40B4-BE49-F238E27FC236}">
                <a16:creationId xmlns:a16="http://schemas.microsoft.com/office/drawing/2014/main" id="{E804C7DF-AB69-45CD-898C-6F7F54E4F70A}"/>
              </a:ext>
            </a:extLst>
          </p:cNvPr>
          <p:cNvSpPr txBox="1">
            <a:spLocks/>
          </p:cNvSpPr>
          <p:nvPr/>
        </p:nvSpPr>
        <p:spPr>
          <a:xfrm>
            <a:off x="457199" y="103545"/>
            <a:ext cx="8229600" cy="48605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algn="just"/>
            <a:r>
              <a:rPr lang="pl-PL" sz="2500" b="1" dirty="0" err="1">
                <a:latin typeface="Open Sans" charset="0"/>
                <a:ea typeface="Open Sans" charset="0"/>
                <a:cs typeface="Open Sans" charset="0"/>
              </a:rPr>
              <a:t>Milestones</a:t>
            </a:r>
            <a:r>
              <a:rPr lang="pl-PL" sz="2500" b="1" dirty="0">
                <a:latin typeface="Open Sans" charset="0"/>
                <a:ea typeface="Open Sans" charset="0"/>
                <a:cs typeface="Open Sans" charset="0"/>
              </a:rPr>
              <a:t> of the ZTPO </a:t>
            </a:r>
            <a:r>
              <a:rPr lang="pl-PL" sz="2500" b="1" dirty="0" err="1">
                <a:latin typeface="Open Sans" charset="0"/>
                <a:ea typeface="Open Sans" charset="0"/>
                <a:cs typeface="Open Sans" charset="0"/>
              </a:rPr>
              <a:t>construction</a:t>
            </a:r>
            <a:endParaRPr lang="en-GB" sz="2500" dirty="0"/>
          </a:p>
        </p:txBody>
      </p:sp>
    </p:spTree>
    <p:extLst>
      <p:ext uri="{BB962C8B-B14F-4D97-AF65-F5344CB8AC3E}">
        <p14:creationId xmlns:p14="http://schemas.microsoft.com/office/powerpoint/2010/main" val="1131158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67544" y="267494"/>
            <a:ext cx="8229600" cy="486054"/>
          </a:xfrm>
        </p:spPr>
        <p:txBody>
          <a:bodyPr>
            <a:noAutofit/>
          </a:bodyPr>
          <a:lstStyle/>
          <a:p>
            <a:pPr algn="just"/>
            <a:r>
              <a:rPr lang="en-GB" sz="2500" b="1" dirty="0">
                <a:latin typeface="Open Sans" charset="0"/>
                <a:ea typeface="Open Sans" charset="0"/>
                <a:cs typeface="Open Sans" charset="0"/>
              </a:rPr>
              <a:t>Waste hierarchy</a:t>
            </a:r>
            <a:endParaRPr lang="en-GB" sz="2500" dirty="0"/>
          </a:p>
        </p:txBody>
      </p:sp>
      <p:sp>
        <p:nvSpPr>
          <p:cNvPr id="68" name="Prostokąt 67"/>
          <p:cNvSpPr>
            <a:spLocks/>
          </p:cNvSpPr>
          <p:nvPr/>
        </p:nvSpPr>
        <p:spPr>
          <a:xfrm>
            <a:off x="146520" y="3624155"/>
            <a:ext cx="131542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Open Sans" pitchFamily="34" charset="0"/>
                <a:ea typeface="Open Sans" pitchFamily="34" charset="0"/>
                <a:cs typeface="Open Sans" pitchFamily="34" charset="0"/>
              </a:rPr>
              <a:t>The least desirable option</a:t>
            </a:r>
          </a:p>
        </p:txBody>
      </p:sp>
      <p:sp>
        <p:nvSpPr>
          <p:cNvPr id="70" name="Prostokąt 69"/>
          <p:cNvSpPr>
            <a:spLocks/>
          </p:cNvSpPr>
          <p:nvPr/>
        </p:nvSpPr>
        <p:spPr>
          <a:xfrm>
            <a:off x="304243" y="1623675"/>
            <a:ext cx="999985" cy="5078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Open Sans" pitchFamily="34" charset="0"/>
                <a:ea typeface="Open Sans" pitchFamily="34" charset="0"/>
                <a:cs typeface="Open Sans" pitchFamily="34" charset="0"/>
              </a:rPr>
              <a:t>The</a:t>
            </a:r>
            <a:r>
              <a:rPr kumimoji="0" lang="en-GB" sz="9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 most desirable option</a:t>
            </a:r>
          </a:p>
        </p:txBody>
      </p:sp>
      <p:sp>
        <p:nvSpPr>
          <p:cNvPr id="83" name="Prostokąt 82"/>
          <p:cNvSpPr>
            <a:spLocks/>
          </p:cNvSpPr>
          <p:nvPr/>
        </p:nvSpPr>
        <p:spPr>
          <a:xfrm>
            <a:off x="2384744" y="1320905"/>
            <a:ext cx="999985" cy="298149"/>
          </a:xfrm>
          <a:prstGeom prst="rect">
            <a:avLst/>
          </a:prstGeom>
          <a:noFill/>
        </p:spPr>
        <p:txBody>
          <a:bodyPr wrap="square" lIns="51426" tIns="25713" rIns="51426" bIns="2571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184662"/>
                </a:solidFill>
                <a:latin typeface="Open Sans" pitchFamily="34" charset="0"/>
                <a:ea typeface="Open Sans" pitchFamily="34" charset="0"/>
                <a:cs typeface="Open Sans" pitchFamily="34" charset="0"/>
              </a:rPr>
              <a:t>WASTE</a:t>
            </a:r>
            <a:endParaRPr kumimoji="0" lang="en-GB" sz="1600" b="1" i="0" u="none" strike="noStrike" kern="1200" cap="none" spc="0" normalizeH="0" baseline="0" noProof="0" dirty="0">
              <a:ln>
                <a:noFill/>
              </a:ln>
              <a:solidFill>
                <a:srgbClr val="184662"/>
              </a:solidFill>
              <a:effectLst/>
              <a:uLnTx/>
              <a:uFillTx/>
              <a:latin typeface="Open Sans" pitchFamily="34" charset="0"/>
              <a:ea typeface="Open Sans" pitchFamily="34" charset="0"/>
              <a:cs typeface="Open Sans" pitchFamily="34" charset="0"/>
            </a:endParaRPr>
          </a:p>
        </p:txBody>
      </p:sp>
      <p:sp>
        <p:nvSpPr>
          <p:cNvPr id="86" name="Trójkąt równoramienny 85"/>
          <p:cNvSpPr/>
          <p:nvPr/>
        </p:nvSpPr>
        <p:spPr>
          <a:xfrm rot="5400000" flipH="1">
            <a:off x="5446817" y="3316536"/>
            <a:ext cx="275010" cy="156495"/>
          </a:xfrm>
          <a:prstGeom prst="triangle">
            <a:avLst/>
          </a:prstGeom>
          <a:solidFill>
            <a:srgbClr val="E40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9" name="Strzałka w lewo i prawo 88"/>
          <p:cNvSpPr>
            <a:spLocks/>
          </p:cNvSpPr>
          <p:nvPr/>
        </p:nvSpPr>
        <p:spPr>
          <a:xfrm rot="16200000">
            <a:off x="169401" y="2771266"/>
            <a:ext cx="1269665" cy="224514"/>
          </a:xfrm>
          <a:prstGeom prst="leftRightArrow">
            <a:avLst/>
          </a:prstGeom>
          <a:gradFill>
            <a:gsLst>
              <a:gs pos="0">
                <a:srgbClr val="008F38"/>
              </a:gs>
              <a:gs pos="100000">
                <a:srgbClr val="E9F0D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2" name="Trójkąt równoramienny 101"/>
          <p:cNvSpPr/>
          <p:nvPr/>
        </p:nvSpPr>
        <p:spPr>
          <a:xfrm rot="10800000">
            <a:off x="1605034" y="2082902"/>
            <a:ext cx="2559407" cy="2319462"/>
          </a:xfrm>
          <a:prstGeom prst="triangl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1" name="Prostokąt 70"/>
          <p:cNvSpPr>
            <a:spLocks/>
          </p:cNvSpPr>
          <p:nvPr/>
        </p:nvSpPr>
        <p:spPr>
          <a:xfrm>
            <a:off x="4327130" y="1701827"/>
            <a:ext cx="1024044" cy="205816"/>
          </a:xfrm>
          <a:prstGeom prst="rect">
            <a:avLst/>
          </a:prstGeom>
        </p:spPr>
        <p:txBody>
          <a:bodyPr wrap="square" lIns="51426" tIns="25713" rIns="51426" bIns="2571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Open Sans" pitchFamily="34" charset="0"/>
                <a:ea typeface="Open Sans" pitchFamily="34" charset="0"/>
                <a:cs typeface="Open Sans" pitchFamily="34" charset="0"/>
              </a:rPr>
              <a:t>Prevention</a:t>
            </a:r>
            <a:endParaRPr kumimoji="0" lang="en-GB" sz="1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endParaRPr>
          </a:p>
        </p:txBody>
      </p:sp>
      <p:sp>
        <p:nvSpPr>
          <p:cNvPr id="72" name="Prostokąt 71"/>
          <p:cNvSpPr>
            <a:spLocks/>
          </p:cNvSpPr>
          <p:nvPr/>
        </p:nvSpPr>
        <p:spPr>
          <a:xfrm>
            <a:off x="4314856" y="2135501"/>
            <a:ext cx="1024044" cy="205816"/>
          </a:xfrm>
          <a:prstGeom prst="rect">
            <a:avLst/>
          </a:prstGeom>
        </p:spPr>
        <p:txBody>
          <a:bodyPr wrap="square" lIns="51426" tIns="25713" rIns="51426" bIns="2571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Minimisation</a:t>
            </a:r>
          </a:p>
        </p:txBody>
      </p:sp>
      <p:sp>
        <p:nvSpPr>
          <p:cNvPr id="73" name="Prostokąt 72"/>
          <p:cNvSpPr>
            <a:spLocks/>
          </p:cNvSpPr>
          <p:nvPr/>
        </p:nvSpPr>
        <p:spPr>
          <a:xfrm>
            <a:off x="4230969" y="2531415"/>
            <a:ext cx="1024044" cy="205816"/>
          </a:xfrm>
          <a:prstGeom prst="rect">
            <a:avLst/>
          </a:prstGeom>
        </p:spPr>
        <p:txBody>
          <a:bodyPr wrap="square" lIns="51426" tIns="25713" rIns="51426" bIns="2571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Reuse</a:t>
            </a:r>
          </a:p>
        </p:txBody>
      </p:sp>
      <p:sp>
        <p:nvSpPr>
          <p:cNvPr id="74" name="Prostokąt 73"/>
          <p:cNvSpPr>
            <a:spLocks/>
          </p:cNvSpPr>
          <p:nvPr/>
        </p:nvSpPr>
        <p:spPr>
          <a:xfrm>
            <a:off x="4314856" y="2937769"/>
            <a:ext cx="1024044" cy="205816"/>
          </a:xfrm>
          <a:prstGeom prst="rect">
            <a:avLst/>
          </a:prstGeom>
        </p:spPr>
        <p:txBody>
          <a:bodyPr wrap="square" lIns="51426" tIns="25713" rIns="51426" bIns="2571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Recycling</a:t>
            </a:r>
          </a:p>
        </p:txBody>
      </p:sp>
      <p:sp>
        <p:nvSpPr>
          <p:cNvPr id="75" name="Prostokąt 74"/>
          <p:cNvSpPr>
            <a:spLocks/>
          </p:cNvSpPr>
          <p:nvPr/>
        </p:nvSpPr>
        <p:spPr>
          <a:xfrm>
            <a:off x="4230968" y="3394784"/>
            <a:ext cx="1120206" cy="205816"/>
          </a:xfrm>
          <a:prstGeom prst="rect">
            <a:avLst/>
          </a:prstGeom>
        </p:spPr>
        <p:txBody>
          <a:bodyPr wrap="square" lIns="51426" tIns="25713" rIns="51426" bIns="2571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Energy recovery</a:t>
            </a:r>
          </a:p>
        </p:txBody>
      </p:sp>
      <p:sp>
        <p:nvSpPr>
          <p:cNvPr id="76" name="Prostokąt 75"/>
          <p:cNvSpPr>
            <a:spLocks/>
          </p:cNvSpPr>
          <p:nvPr/>
        </p:nvSpPr>
        <p:spPr>
          <a:xfrm>
            <a:off x="4254302" y="3860988"/>
            <a:ext cx="1024044" cy="205816"/>
          </a:xfrm>
          <a:prstGeom prst="rect">
            <a:avLst/>
          </a:prstGeom>
        </p:spPr>
        <p:txBody>
          <a:bodyPr wrap="square" lIns="51426" tIns="25713" rIns="51426" bIns="2571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rPr>
              <a:t>Landfill</a:t>
            </a:r>
          </a:p>
        </p:txBody>
      </p:sp>
      <p:cxnSp>
        <p:nvCxnSpPr>
          <p:cNvPr id="77" name="Łącznik prostoliniowy 76"/>
          <p:cNvCxnSpPr>
            <a:cxnSpLocks/>
          </p:cNvCxnSpPr>
          <p:nvPr/>
        </p:nvCxnSpPr>
        <p:spPr>
          <a:xfrm>
            <a:off x="4314856" y="1899631"/>
            <a:ext cx="924815" cy="0"/>
          </a:xfrm>
          <a:prstGeom prst="line">
            <a:avLst/>
          </a:prstGeom>
          <a:ln>
            <a:solidFill>
              <a:srgbClr val="E40E2E"/>
            </a:solidFill>
          </a:ln>
        </p:spPr>
        <p:style>
          <a:lnRef idx="1">
            <a:schemeClr val="accent1"/>
          </a:lnRef>
          <a:fillRef idx="0">
            <a:schemeClr val="accent1"/>
          </a:fillRef>
          <a:effectRef idx="0">
            <a:schemeClr val="accent1"/>
          </a:effectRef>
          <a:fontRef idx="minor">
            <a:schemeClr val="tx1"/>
          </a:fontRef>
        </p:style>
      </p:cxnSp>
      <p:cxnSp>
        <p:nvCxnSpPr>
          <p:cNvPr id="78" name="Łącznik prostoliniowy 77"/>
          <p:cNvCxnSpPr>
            <a:cxnSpLocks/>
          </p:cNvCxnSpPr>
          <p:nvPr/>
        </p:nvCxnSpPr>
        <p:spPr>
          <a:xfrm>
            <a:off x="4067944" y="2352216"/>
            <a:ext cx="1171725" cy="0"/>
          </a:xfrm>
          <a:prstGeom prst="line">
            <a:avLst/>
          </a:prstGeom>
          <a:ln>
            <a:solidFill>
              <a:srgbClr val="E40E2E"/>
            </a:solidFill>
          </a:ln>
        </p:spPr>
        <p:style>
          <a:lnRef idx="1">
            <a:schemeClr val="accent1"/>
          </a:lnRef>
          <a:fillRef idx="0">
            <a:schemeClr val="accent1"/>
          </a:fillRef>
          <a:effectRef idx="0">
            <a:schemeClr val="accent1"/>
          </a:effectRef>
          <a:fontRef idx="minor">
            <a:schemeClr val="tx1"/>
          </a:fontRef>
        </p:style>
      </p:cxnSp>
      <p:cxnSp>
        <p:nvCxnSpPr>
          <p:cNvPr id="79" name="Łącznik prostoliniowy 78"/>
          <p:cNvCxnSpPr>
            <a:cxnSpLocks/>
          </p:cNvCxnSpPr>
          <p:nvPr/>
        </p:nvCxnSpPr>
        <p:spPr>
          <a:xfrm>
            <a:off x="3851920" y="2759474"/>
            <a:ext cx="1387749" cy="0"/>
          </a:xfrm>
          <a:prstGeom prst="line">
            <a:avLst/>
          </a:prstGeom>
          <a:ln>
            <a:solidFill>
              <a:srgbClr val="E40E2E"/>
            </a:solidFill>
          </a:ln>
        </p:spPr>
        <p:style>
          <a:lnRef idx="1">
            <a:schemeClr val="accent1"/>
          </a:lnRef>
          <a:fillRef idx="0">
            <a:schemeClr val="accent1"/>
          </a:fillRef>
          <a:effectRef idx="0">
            <a:schemeClr val="accent1"/>
          </a:effectRef>
          <a:fontRef idx="minor">
            <a:schemeClr val="tx1"/>
          </a:fontRef>
        </p:style>
      </p:cxnSp>
      <p:cxnSp>
        <p:nvCxnSpPr>
          <p:cNvPr id="80" name="Łącznik prostoliniowy 79"/>
          <p:cNvCxnSpPr>
            <a:cxnSpLocks/>
          </p:cNvCxnSpPr>
          <p:nvPr/>
        </p:nvCxnSpPr>
        <p:spPr>
          <a:xfrm>
            <a:off x="3589064" y="3162504"/>
            <a:ext cx="1650605" cy="0"/>
          </a:xfrm>
          <a:prstGeom prst="line">
            <a:avLst/>
          </a:prstGeom>
          <a:ln>
            <a:solidFill>
              <a:srgbClr val="E40E2E"/>
            </a:solidFill>
          </a:ln>
        </p:spPr>
        <p:style>
          <a:lnRef idx="1">
            <a:schemeClr val="accent1"/>
          </a:lnRef>
          <a:fillRef idx="0">
            <a:schemeClr val="accent1"/>
          </a:fillRef>
          <a:effectRef idx="0">
            <a:schemeClr val="accent1"/>
          </a:effectRef>
          <a:fontRef idx="minor">
            <a:schemeClr val="tx1"/>
          </a:fontRef>
        </p:style>
      </p:cxnSp>
      <p:cxnSp>
        <p:nvCxnSpPr>
          <p:cNvPr id="81" name="Łącznik prostoliniowy 80"/>
          <p:cNvCxnSpPr>
            <a:cxnSpLocks/>
          </p:cNvCxnSpPr>
          <p:nvPr/>
        </p:nvCxnSpPr>
        <p:spPr>
          <a:xfrm>
            <a:off x="3322120" y="3609656"/>
            <a:ext cx="1917550" cy="4901"/>
          </a:xfrm>
          <a:prstGeom prst="line">
            <a:avLst/>
          </a:prstGeom>
          <a:ln>
            <a:solidFill>
              <a:srgbClr val="E40E2E"/>
            </a:solidFill>
          </a:ln>
        </p:spPr>
        <p:style>
          <a:lnRef idx="1">
            <a:schemeClr val="accent1"/>
          </a:lnRef>
          <a:fillRef idx="0">
            <a:schemeClr val="accent1"/>
          </a:fillRef>
          <a:effectRef idx="0">
            <a:schemeClr val="accent1"/>
          </a:effectRef>
          <a:fontRef idx="minor">
            <a:schemeClr val="tx1"/>
          </a:fontRef>
        </p:style>
      </p:cxnSp>
      <p:cxnSp>
        <p:nvCxnSpPr>
          <p:cNvPr id="82" name="Łącznik prostoliniowy 81"/>
          <p:cNvCxnSpPr>
            <a:cxnSpLocks/>
          </p:cNvCxnSpPr>
          <p:nvPr/>
        </p:nvCxnSpPr>
        <p:spPr>
          <a:xfrm>
            <a:off x="3059832" y="4071502"/>
            <a:ext cx="2179838" cy="0"/>
          </a:xfrm>
          <a:prstGeom prst="line">
            <a:avLst/>
          </a:prstGeom>
          <a:ln>
            <a:solidFill>
              <a:srgbClr val="E40E2E"/>
            </a:solidFill>
          </a:ln>
        </p:spPr>
        <p:style>
          <a:lnRef idx="1">
            <a:schemeClr val="accent1"/>
          </a:lnRef>
          <a:fillRef idx="0">
            <a:schemeClr val="accent1"/>
          </a:fillRef>
          <a:effectRef idx="0">
            <a:schemeClr val="accent1"/>
          </a:effectRef>
          <a:fontRef idx="minor">
            <a:schemeClr val="tx1"/>
          </a:fontRef>
        </p:style>
      </p:cxnSp>
      <p:cxnSp>
        <p:nvCxnSpPr>
          <p:cNvPr id="66" name="Łącznik prostoliniowy 65"/>
          <p:cNvCxnSpPr>
            <a:cxnSpLocks/>
          </p:cNvCxnSpPr>
          <p:nvPr/>
        </p:nvCxnSpPr>
        <p:spPr>
          <a:xfrm>
            <a:off x="3826731" y="2759474"/>
            <a:ext cx="1407257" cy="0"/>
          </a:xfrm>
          <a:prstGeom prst="line">
            <a:avLst/>
          </a:prstGeom>
          <a:ln>
            <a:solidFill>
              <a:srgbClr val="E40E2E"/>
            </a:solidFill>
          </a:ln>
        </p:spPr>
        <p:style>
          <a:lnRef idx="1">
            <a:schemeClr val="accent1"/>
          </a:lnRef>
          <a:fillRef idx="0">
            <a:schemeClr val="accent1"/>
          </a:fillRef>
          <a:effectRef idx="0">
            <a:schemeClr val="accent1"/>
          </a:effectRef>
          <a:fontRef idx="minor">
            <a:schemeClr val="tx1"/>
          </a:fontRef>
        </p:style>
      </p:cxnSp>
      <p:sp>
        <p:nvSpPr>
          <p:cNvPr id="36" name="bk object 16"/>
          <p:cNvSpPr/>
          <p:nvPr/>
        </p:nvSpPr>
        <p:spPr>
          <a:xfrm>
            <a:off x="1414453" y="1663526"/>
            <a:ext cx="2999913" cy="433578"/>
          </a:xfrm>
          <a:custGeom>
            <a:avLst/>
            <a:gdLst/>
            <a:ahLst/>
            <a:cxnLst/>
            <a:rect l="l" t="t" r="r" b="b"/>
            <a:pathLst>
              <a:path w="7133790" h="1031047">
                <a:moveTo>
                  <a:pt x="7133790" y="0"/>
                </a:moveTo>
                <a:lnTo>
                  <a:pt x="0" y="0"/>
                </a:lnTo>
                <a:lnTo>
                  <a:pt x="595275" y="1031047"/>
                </a:lnTo>
                <a:lnTo>
                  <a:pt x="6538515" y="1031047"/>
                </a:lnTo>
                <a:lnTo>
                  <a:pt x="7133790" y="0"/>
                </a:lnTo>
                <a:close/>
              </a:path>
            </a:pathLst>
          </a:custGeom>
          <a:solidFill>
            <a:srgbClr val="E9F0DC"/>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bk object 17"/>
          <p:cNvSpPr/>
          <p:nvPr/>
        </p:nvSpPr>
        <p:spPr>
          <a:xfrm>
            <a:off x="1665182" y="2097104"/>
            <a:ext cx="2499259" cy="433578"/>
          </a:xfrm>
          <a:custGeom>
            <a:avLst/>
            <a:gdLst/>
            <a:ahLst/>
            <a:cxnLst/>
            <a:rect l="l" t="t" r="r" b="b"/>
            <a:pathLst>
              <a:path w="5943235" h="1031047">
                <a:moveTo>
                  <a:pt x="5943235" y="0"/>
                </a:moveTo>
                <a:lnTo>
                  <a:pt x="0" y="0"/>
                </a:lnTo>
                <a:lnTo>
                  <a:pt x="595275" y="1031047"/>
                </a:lnTo>
                <a:lnTo>
                  <a:pt x="5347960" y="1031047"/>
                </a:lnTo>
                <a:lnTo>
                  <a:pt x="5943235" y="0"/>
                </a:lnTo>
                <a:close/>
              </a:path>
            </a:pathLst>
          </a:custGeom>
          <a:solidFill>
            <a:srgbClr val="D7E4BD"/>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bk object 18"/>
          <p:cNvSpPr/>
          <p:nvPr/>
        </p:nvSpPr>
        <p:spPr>
          <a:xfrm>
            <a:off x="1915510" y="2530682"/>
            <a:ext cx="1998605" cy="433578"/>
          </a:xfrm>
          <a:custGeom>
            <a:avLst/>
            <a:gdLst/>
            <a:ahLst/>
            <a:cxnLst/>
            <a:rect l="l" t="t" r="r" b="b"/>
            <a:pathLst>
              <a:path w="4752681" h="1031047">
                <a:moveTo>
                  <a:pt x="4752681" y="0"/>
                </a:moveTo>
                <a:lnTo>
                  <a:pt x="0" y="0"/>
                </a:lnTo>
                <a:lnTo>
                  <a:pt x="595275" y="1031047"/>
                </a:lnTo>
                <a:lnTo>
                  <a:pt x="4157405" y="1031047"/>
                </a:lnTo>
                <a:lnTo>
                  <a:pt x="4752681" y="0"/>
                </a:lnTo>
                <a:close/>
              </a:path>
            </a:pathLst>
          </a:custGeom>
          <a:solidFill>
            <a:srgbClr val="A1CE8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bk object 19"/>
          <p:cNvSpPr/>
          <p:nvPr/>
        </p:nvSpPr>
        <p:spPr>
          <a:xfrm>
            <a:off x="2165836" y="2964260"/>
            <a:ext cx="1497953" cy="433576"/>
          </a:xfrm>
          <a:custGeom>
            <a:avLst/>
            <a:gdLst/>
            <a:ahLst/>
            <a:cxnLst/>
            <a:rect l="l" t="t" r="r" b="b"/>
            <a:pathLst>
              <a:path w="3562130" h="1031043">
                <a:moveTo>
                  <a:pt x="3562130" y="0"/>
                </a:moveTo>
                <a:lnTo>
                  <a:pt x="0" y="0"/>
                </a:lnTo>
                <a:lnTo>
                  <a:pt x="595275" y="1031043"/>
                </a:lnTo>
                <a:lnTo>
                  <a:pt x="2966854" y="1031043"/>
                </a:lnTo>
                <a:lnTo>
                  <a:pt x="3562130" y="0"/>
                </a:lnTo>
                <a:close/>
              </a:path>
            </a:pathLst>
          </a:custGeom>
          <a:solidFill>
            <a:srgbClr val="67A545"/>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bk object 20"/>
          <p:cNvSpPr/>
          <p:nvPr/>
        </p:nvSpPr>
        <p:spPr>
          <a:xfrm>
            <a:off x="2416162" y="3397769"/>
            <a:ext cx="997300" cy="433576"/>
          </a:xfrm>
          <a:custGeom>
            <a:avLst/>
            <a:gdLst/>
            <a:ahLst/>
            <a:cxnLst/>
            <a:rect l="l" t="t" r="r" b="b"/>
            <a:pathLst>
              <a:path w="2371579" h="1031043">
                <a:moveTo>
                  <a:pt x="2371579" y="0"/>
                </a:moveTo>
                <a:lnTo>
                  <a:pt x="0" y="0"/>
                </a:lnTo>
                <a:lnTo>
                  <a:pt x="595275" y="1031043"/>
                </a:lnTo>
                <a:lnTo>
                  <a:pt x="1776303" y="1031043"/>
                </a:lnTo>
                <a:lnTo>
                  <a:pt x="2371579" y="0"/>
                </a:lnTo>
                <a:close/>
              </a:path>
            </a:pathLst>
          </a:custGeom>
          <a:solidFill>
            <a:srgbClr val="379B3E"/>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bk object 21"/>
          <p:cNvSpPr/>
          <p:nvPr/>
        </p:nvSpPr>
        <p:spPr>
          <a:xfrm>
            <a:off x="2666489" y="3831345"/>
            <a:ext cx="496648" cy="430110"/>
          </a:xfrm>
          <a:custGeom>
            <a:avLst/>
            <a:gdLst/>
            <a:ahLst/>
            <a:cxnLst/>
            <a:rect l="l" t="t" r="r" b="b"/>
            <a:pathLst>
              <a:path w="1181028" h="1022801">
                <a:moveTo>
                  <a:pt x="1181028" y="0"/>
                </a:moveTo>
                <a:lnTo>
                  <a:pt x="0" y="0"/>
                </a:lnTo>
                <a:lnTo>
                  <a:pt x="590514" y="1022801"/>
                </a:lnTo>
                <a:lnTo>
                  <a:pt x="1181028" y="0"/>
                </a:lnTo>
                <a:close/>
              </a:path>
            </a:pathLst>
          </a:custGeom>
          <a:solidFill>
            <a:srgbClr val="008F3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Obraz 2">
            <a:extLst>
              <a:ext uri="{FF2B5EF4-FFF2-40B4-BE49-F238E27FC236}">
                <a16:creationId xmlns:a16="http://schemas.microsoft.com/office/drawing/2014/main" id="{4496DB81-6DC9-4866-A1BF-2F9E10E937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201"/>
          <a:stretch/>
        </p:blipFill>
        <p:spPr>
          <a:xfrm>
            <a:off x="5905352" y="2432647"/>
            <a:ext cx="2783584" cy="1649262"/>
          </a:xfrm>
          <a:prstGeom prst="rect">
            <a:avLst/>
          </a:prstGeom>
        </p:spPr>
      </p:pic>
    </p:spTree>
    <p:extLst>
      <p:ext uri="{BB962C8B-B14F-4D97-AF65-F5344CB8AC3E}">
        <p14:creationId xmlns:p14="http://schemas.microsoft.com/office/powerpoint/2010/main" val="3359799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41078"/>
            <a:ext cx="6950869"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ytuł 3"/>
          <p:cNvSpPr txBox="1">
            <a:spLocks/>
          </p:cNvSpPr>
          <p:nvPr/>
        </p:nvSpPr>
        <p:spPr>
          <a:xfrm>
            <a:off x="467544" y="267494"/>
            <a:ext cx="8229600" cy="48605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algn="just"/>
            <a:r>
              <a:rPr lang="en-GB" sz="2500" b="1" dirty="0">
                <a:latin typeface="Open Sans" charset="0"/>
                <a:ea typeface="Open Sans" charset="0"/>
                <a:cs typeface="Open Sans" charset="0"/>
              </a:rPr>
              <a:t>ZTPO construction schedule</a:t>
            </a:r>
            <a:endParaRPr lang="en-GB" sz="2500" dirty="0"/>
          </a:p>
        </p:txBody>
      </p:sp>
      <p:sp>
        <p:nvSpPr>
          <p:cNvPr id="6" name="Prostokąt 5">
            <a:extLst>
              <a:ext uri="{FF2B5EF4-FFF2-40B4-BE49-F238E27FC236}">
                <a16:creationId xmlns:a16="http://schemas.microsoft.com/office/drawing/2014/main" id="{D40F81C5-9D59-4838-83FA-2982C9906C46}"/>
              </a:ext>
            </a:extLst>
          </p:cNvPr>
          <p:cNvSpPr/>
          <p:nvPr/>
        </p:nvSpPr>
        <p:spPr>
          <a:xfrm>
            <a:off x="345439" y="1841103"/>
            <a:ext cx="5054877" cy="2711384"/>
          </a:xfrm>
          <a:prstGeom prst="rect">
            <a:avLst/>
          </a:prstGeom>
          <a:noFill/>
          <a:ln>
            <a:noFill/>
          </a:ln>
          <a:effectLst/>
        </p:spPr>
      </p:sp>
      <p:sp>
        <p:nvSpPr>
          <p:cNvPr id="8" name="Symbol zastępczy zawartości 4">
            <a:extLst>
              <a:ext uri="{FF2B5EF4-FFF2-40B4-BE49-F238E27FC236}">
                <a16:creationId xmlns:a16="http://schemas.microsoft.com/office/drawing/2014/main" id="{B9944227-906F-42BC-ABEB-06EDFE75C626}"/>
              </a:ext>
            </a:extLst>
          </p:cNvPr>
          <p:cNvSpPr txBox="1">
            <a:spLocks/>
          </p:cNvSpPr>
          <p:nvPr/>
        </p:nvSpPr>
        <p:spPr>
          <a:xfrm>
            <a:off x="1258482" y="2730366"/>
            <a:ext cx="1048642" cy="890790"/>
          </a:xfrm>
          <a:prstGeom prst="rect">
            <a:avLst/>
          </a:prstGeom>
        </p:spPr>
        <p:txBody>
          <a:bodyPr vert="horz" lIns="52931" tIns="26466" rIns="52931" bIns="26466" rtlCol="0">
            <a:normAutofit/>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48" algn="ctr" defTabSz="529310">
              <a:defRPr/>
            </a:pPr>
            <a:r>
              <a:rPr lang="en-GB" sz="1800" b="1" dirty="0">
                <a:ln w="0"/>
                <a:solidFill>
                  <a:srgbClr val="008F38"/>
                </a:solidFill>
                <a:latin typeface="Open Sans Semibold" pitchFamily="34" charset="0"/>
                <a:ea typeface="Open Sans Semibold" pitchFamily="34" charset="0"/>
                <a:cs typeface="Open Sans Semibold" pitchFamily="34" charset="0"/>
              </a:rPr>
              <a:t>VII</a:t>
            </a:r>
            <a:r>
              <a:rPr lang="en-GB" sz="1300" b="1" dirty="0">
                <a:ln w="0"/>
                <a:solidFill>
                  <a:srgbClr val="008F38"/>
                </a:solidFill>
                <a:latin typeface="Open Sans Semibold" pitchFamily="34" charset="0"/>
                <a:ea typeface="Open Sans Semibold" pitchFamily="34" charset="0"/>
                <a:cs typeface="Open Sans Semibold" pitchFamily="34" charset="0"/>
              </a:rPr>
              <a:t> </a:t>
            </a:r>
          </a:p>
          <a:p>
            <a:pPr marL="63448" algn="ctr" defTabSz="529310">
              <a:defRPr/>
            </a:pPr>
            <a:r>
              <a:rPr lang="en-GB" sz="1000" dirty="0">
                <a:ln w="0"/>
                <a:solidFill>
                  <a:prstClr val="black"/>
                </a:solidFill>
                <a:latin typeface="Open Sans Semibold" pitchFamily="34" charset="0"/>
                <a:ea typeface="Open Sans Semibold" pitchFamily="34" charset="0"/>
                <a:cs typeface="Open Sans Semibold" pitchFamily="34" charset="0"/>
              </a:rPr>
              <a:t>Commencement of earthworks</a:t>
            </a:r>
          </a:p>
        </p:txBody>
      </p:sp>
      <p:sp>
        <p:nvSpPr>
          <p:cNvPr id="9" name="Symbol zastępczy zawartości 4">
            <a:extLst>
              <a:ext uri="{FF2B5EF4-FFF2-40B4-BE49-F238E27FC236}">
                <a16:creationId xmlns:a16="http://schemas.microsoft.com/office/drawing/2014/main" id="{B9944227-906F-42BC-ABEB-06EDFE75C626}"/>
              </a:ext>
            </a:extLst>
          </p:cNvPr>
          <p:cNvSpPr txBox="1">
            <a:spLocks/>
          </p:cNvSpPr>
          <p:nvPr/>
        </p:nvSpPr>
        <p:spPr>
          <a:xfrm>
            <a:off x="5587058" y="2574399"/>
            <a:ext cx="1383973" cy="696467"/>
          </a:xfrm>
          <a:prstGeom prst="rect">
            <a:avLst/>
          </a:prstGeom>
        </p:spPr>
        <p:txBody>
          <a:bodyPr vert="horz" lIns="52931" tIns="26466" rIns="52931" bIns="26466" rtlCol="0">
            <a:normAutofit/>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48" algn="ctr" defTabSz="529310">
              <a:defRPr/>
            </a:pPr>
            <a:r>
              <a:rPr lang="en-GB" sz="2000" b="1" dirty="0">
                <a:ln w="0"/>
                <a:solidFill>
                  <a:srgbClr val="008F38"/>
                </a:solidFill>
                <a:latin typeface="Open Sans Semibold" pitchFamily="34" charset="0"/>
                <a:ea typeface="Open Sans Semibold" pitchFamily="34" charset="0"/>
                <a:cs typeface="Open Sans Semibold" pitchFamily="34" charset="0"/>
              </a:rPr>
              <a:t>V</a:t>
            </a:r>
          </a:p>
          <a:p>
            <a:pPr marL="63448" algn="ctr" defTabSz="529310">
              <a:defRPr/>
            </a:pPr>
            <a:r>
              <a:rPr lang="en-GB" sz="1100" dirty="0">
                <a:ln w="0"/>
                <a:solidFill>
                  <a:prstClr val="black"/>
                </a:solidFill>
                <a:latin typeface="Open Sans Semibold" pitchFamily="34" charset="0"/>
                <a:ea typeface="Open Sans Semibold" pitchFamily="34" charset="0"/>
                <a:cs typeface="Open Sans Semibold" pitchFamily="34" charset="0"/>
              </a:rPr>
              <a:t>Commencement of start-up works</a:t>
            </a:r>
            <a:endParaRPr lang="en-GB" sz="1300" dirty="0">
              <a:ln w="0"/>
              <a:solidFill>
                <a:prstClr val="black"/>
              </a:solidFill>
              <a:latin typeface="Open Sans Semibold" pitchFamily="34" charset="0"/>
              <a:ea typeface="Open Sans Semibold" pitchFamily="34" charset="0"/>
              <a:cs typeface="Open Sans Semibold" pitchFamily="34" charset="0"/>
            </a:endParaRPr>
          </a:p>
        </p:txBody>
      </p:sp>
      <p:sp>
        <p:nvSpPr>
          <p:cNvPr id="10" name="Symbol zastępczy zawartości 4">
            <a:extLst>
              <a:ext uri="{FF2B5EF4-FFF2-40B4-BE49-F238E27FC236}">
                <a16:creationId xmlns:a16="http://schemas.microsoft.com/office/drawing/2014/main" id="{B9944227-906F-42BC-ABEB-06EDFE75C626}"/>
              </a:ext>
            </a:extLst>
          </p:cNvPr>
          <p:cNvSpPr txBox="1">
            <a:spLocks/>
          </p:cNvSpPr>
          <p:nvPr/>
        </p:nvSpPr>
        <p:spPr>
          <a:xfrm>
            <a:off x="1303112" y="3355040"/>
            <a:ext cx="2488091" cy="823038"/>
          </a:xfrm>
          <a:prstGeom prst="rect">
            <a:avLst/>
          </a:prstGeom>
        </p:spPr>
        <p:txBody>
          <a:bodyPr vert="horz" lIns="52931" tIns="26466" rIns="52931" bIns="26466" rtlCol="0">
            <a:normAutofit/>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48" algn="ctr" defTabSz="529310">
              <a:defRPr/>
            </a:pPr>
            <a:r>
              <a:rPr lang="en-GB" sz="1800" b="1" dirty="0">
                <a:ln w="0"/>
                <a:solidFill>
                  <a:srgbClr val="008F38"/>
                </a:solidFill>
                <a:latin typeface="Open Sans Semibold" pitchFamily="34" charset="0"/>
                <a:ea typeface="Open Sans Semibold" pitchFamily="34" charset="0"/>
                <a:cs typeface="Open Sans Semibold" pitchFamily="34" charset="0"/>
              </a:rPr>
              <a:t>XII</a:t>
            </a:r>
            <a:r>
              <a:rPr lang="en-GB" sz="1800" b="1" dirty="0">
                <a:ln w="0"/>
                <a:solidFill>
                  <a:srgbClr val="B6D453"/>
                </a:solidFill>
                <a:latin typeface="Open Sans Semibold" pitchFamily="34" charset="0"/>
                <a:ea typeface="Open Sans Semibold" pitchFamily="34" charset="0"/>
                <a:cs typeface="Open Sans Semibold" pitchFamily="34" charset="0"/>
              </a:rPr>
              <a:t> </a:t>
            </a:r>
          </a:p>
          <a:p>
            <a:pPr marL="63448" algn="ctr" defTabSz="529310">
              <a:defRPr/>
            </a:pPr>
            <a:r>
              <a:rPr lang="en-GB" sz="1000" dirty="0">
                <a:ln w="0"/>
                <a:solidFill>
                  <a:prstClr val="black"/>
                </a:solidFill>
                <a:latin typeface="Open Sans Semibold" pitchFamily="34" charset="0"/>
                <a:ea typeface="Open Sans Semibold" pitchFamily="34" charset="0"/>
                <a:cs typeface="Open Sans Semibold" pitchFamily="34" charset="0"/>
              </a:rPr>
              <a:t>Commencement of construction works</a:t>
            </a:r>
            <a:br>
              <a:rPr lang="en-GB" sz="1000" dirty="0">
                <a:ln w="0"/>
                <a:solidFill>
                  <a:prstClr val="black"/>
                </a:solidFill>
                <a:latin typeface="Open Sans Semibold" pitchFamily="34" charset="0"/>
                <a:ea typeface="Open Sans Semibold" pitchFamily="34" charset="0"/>
                <a:cs typeface="Open Sans Semibold" pitchFamily="34" charset="0"/>
              </a:rPr>
            </a:br>
            <a:r>
              <a:rPr lang="en-GB" sz="1000" dirty="0">
                <a:ln w="0"/>
                <a:solidFill>
                  <a:prstClr val="black"/>
                </a:solidFill>
                <a:latin typeface="Open Sans Semibold" pitchFamily="34" charset="0"/>
                <a:ea typeface="Open Sans Semibold" pitchFamily="34" charset="0"/>
                <a:cs typeface="Open Sans Semibold" pitchFamily="34" charset="0"/>
              </a:rPr>
              <a:t>(other than earthworks)</a:t>
            </a:r>
          </a:p>
        </p:txBody>
      </p:sp>
      <p:cxnSp>
        <p:nvCxnSpPr>
          <p:cNvPr id="11" name="Łącznik prosty ze strzałką 10"/>
          <p:cNvCxnSpPr/>
          <p:nvPr/>
        </p:nvCxnSpPr>
        <p:spPr>
          <a:xfrm>
            <a:off x="2594174" y="2157174"/>
            <a:ext cx="0" cy="1198591"/>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Symbol zastępczy zawartości 4">
            <a:extLst>
              <a:ext uri="{FF2B5EF4-FFF2-40B4-BE49-F238E27FC236}">
                <a16:creationId xmlns:a16="http://schemas.microsoft.com/office/drawing/2014/main" id="{B9944227-906F-42BC-ABEB-06EDFE75C626}"/>
              </a:ext>
            </a:extLst>
          </p:cNvPr>
          <p:cNvSpPr txBox="1">
            <a:spLocks/>
          </p:cNvSpPr>
          <p:nvPr/>
        </p:nvSpPr>
        <p:spPr>
          <a:xfrm>
            <a:off x="6143244" y="3332822"/>
            <a:ext cx="1707953" cy="845256"/>
          </a:xfrm>
          <a:prstGeom prst="rect">
            <a:avLst/>
          </a:prstGeom>
        </p:spPr>
        <p:txBody>
          <a:bodyPr vert="horz" lIns="52931" tIns="26466" rIns="52931" bIns="26466" rtlCol="0">
            <a:normAutofit/>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48" algn="ctr" defTabSz="529310">
              <a:defRPr/>
            </a:pPr>
            <a:r>
              <a:rPr lang="en-GB" sz="1800" b="1" dirty="0">
                <a:ln w="0"/>
                <a:solidFill>
                  <a:srgbClr val="008F38"/>
                </a:solidFill>
                <a:latin typeface="Open Sans Semibold" pitchFamily="34" charset="0"/>
                <a:ea typeface="Open Sans Semibold" pitchFamily="34" charset="0"/>
                <a:cs typeface="Open Sans Semibold" pitchFamily="34" charset="0"/>
              </a:rPr>
              <a:t>X/XI</a:t>
            </a:r>
          </a:p>
          <a:p>
            <a:pPr marL="63448" algn="ctr" defTabSz="529310">
              <a:defRPr/>
            </a:pPr>
            <a:r>
              <a:rPr lang="en-GB" sz="1000" dirty="0">
                <a:ln w="0"/>
                <a:solidFill>
                  <a:prstClr val="black"/>
                </a:solidFill>
                <a:latin typeface="Open Sans Semibold" pitchFamily="34" charset="0"/>
                <a:ea typeface="Open Sans Semibold" pitchFamily="34" charset="0"/>
                <a:cs typeface="Open Sans Semibold" pitchFamily="34" charset="0"/>
              </a:rPr>
              <a:t>Commissioning</a:t>
            </a:r>
          </a:p>
        </p:txBody>
      </p:sp>
      <p:sp>
        <p:nvSpPr>
          <p:cNvPr id="14" name="Prostokąt 13">
            <a:extLst>
              <a:ext uri="{FF2B5EF4-FFF2-40B4-BE49-F238E27FC236}">
                <a16:creationId xmlns:a16="http://schemas.microsoft.com/office/drawing/2014/main" id="{4DF1F64A-6801-48B0-875C-79EEFD1B77DA}"/>
              </a:ext>
            </a:extLst>
          </p:cNvPr>
          <p:cNvSpPr/>
          <p:nvPr/>
        </p:nvSpPr>
        <p:spPr>
          <a:xfrm>
            <a:off x="2785961" y="2516431"/>
            <a:ext cx="1340798" cy="944480"/>
          </a:xfrm>
          <a:prstGeom prst="rect">
            <a:avLst/>
          </a:prstGeom>
        </p:spPr>
        <p:txBody>
          <a:bodyPr wrap="square" lIns="51426" tIns="25713" rIns="51426" bIns="25713">
            <a:spAutoFit/>
          </a:bodyPr>
          <a:lstStyle/>
          <a:p>
            <a:pPr marL="63448" algn="ctr" defTabSz="529310">
              <a:defRPr/>
            </a:pPr>
            <a:r>
              <a:rPr lang="en-GB" sz="1800" b="1" dirty="0">
                <a:ln w="0"/>
                <a:solidFill>
                  <a:srgbClr val="008F38"/>
                </a:solidFill>
                <a:latin typeface="Open Sans Semibold" pitchFamily="34" charset="0"/>
                <a:ea typeface="Open Sans Semibold" pitchFamily="34" charset="0"/>
                <a:cs typeface="Open Sans Semibold" pitchFamily="34" charset="0"/>
              </a:rPr>
              <a:t>VII</a:t>
            </a:r>
            <a:endParaRPr lang="en-GB" sz="600" b="1" dirty="0">
              <a:ln w="0"/>
              <a:solidFill>
                <a:srgbClr val="008F38"/>
              </a:solidFill>
              <a:latin typeface="Open Sans Semibold" pitchFamily="34" charset="0"/>
              <a:ea typeface="Open Sans Semibold" pitchFamily="34" charset="0"/>
              <a:cs typeface="Open Sans Semibold" pitchFamily="34" charset="0"/>
            </a:endParaRPr>
          </a:p>
          <a:p>
            <a:pPr marL="63448" algn="ctr" defTabSz="529310">
              <a:defRPr/>
            </a:pPr>
            <a:r>
              <a:rPr lang="en-GB" sz="1000" dirty="0">
                <a:ln w="0"/>
                <a:solidFill>
                  <a:prstClr val="black"/>
                </a:solidFill>
                <a:latin typeface="Open Sans Semibold" pitchFamily="34" charset="0"/>
                <a:ea typeface="Open Sans Semibold" pitchFamily="34" charset="0"/>
                <a:cs typeface="Open Sans Semibold" pitchFamily="34" charset="0"/>
              </a:rPr>
              <a:t>Assembly of installations and technological devices</a:t>
            </a:r>
          </a:p>
        </p:txBody>
      </p:sp>
      <p:sp>
        <p:nvSpPr>
          <p:cNvPr id="16" name="Symbol zastępczy zawartości 4">
            <a:extLst>
              <a:ext uri="{FF2B5EF4-FFF2-40B4-BE49-F238E27FC236}">
                <a16:creationId xmlns:a16="http://schemas.microsoft.com/office/drawing/2014/main" id="{6A67542D-5026-4BC8-8B83-3B23A9191F85}"/>
              </a:ext>
            </a:extLst>
          </p:cNvPr>
          <p:cNvSpPr txBox="1">
            <a:spLocks/>
          </p:cNvSpPr>
          <p:nvPr/>
        </p:nvSpPr>
        <p:spPr>
          <a:xfrm>
            <a:off x="1731058" y="2269113"/>
            <a:ext cx="854863" cy="374646"/>
          </a:xfrm>
          <a:prstGeom prst="rect">
            <a:avLst/>
          </a:prstGeom>
          <a:ln w="12700">
            <a:noFill/>
          </a:ln>
        </p:spPr>
        <p:txBody>
          <a:bodyPr vert="horz" lIns="52931" tIns="26466" rIns="52931" bIns="26466" rtlCol="0">
            <a:normAutofit/>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48" algn="ctr" defTabSz="529310">
              <a:defRPr/>
            </a:pPr>
            <a:r>
              <a:rPr lang="en-GB" sz="1000" dirty="0">
                <a:ln w="0"/>
                <a:solidFill>
                  <a:prstClr val="black"/>
                </a:solidFill>
                <a:latin typeface="Open Sans Semibold" pitchFamily="34" charset="0"/>
                <a:ea typeface="Open Sans Semibold" pitchFamily="34" charset="0"/>
                <a:cs typeface="Open Sans Semibold" pitchFamily="34" charset="0"/>
              </a:rPr>
              <a:t>Land exchange</a:t>
            </a:r>
          </a:p>
        </p:txBody>
      </p:sp>
      <p:cxnSp>
        <p:nvCxnSpPr>
          <p:cNvPr id="17" name="Łącznik prosty ze strzałką 16">
            <a:extLst>
              <a:ext uri="{FF2B5EF4-FFF2-40B4-BE49-F238E27FC236}">
                <a16:creationId xmlns:a16="http://schemas.microsoft.com/office/drawing/2014/main" id="{3A096E66-882F-4E15-A32A-66A8AC3AA348}"/>
              </a:ext>
            </a:extLst>
          </p:cNvPr>
          <p:cNvCxnSpPr/>
          <p:nvPr/>
        </p:nvCxnSpPr>
        <p:spPr>
          <a:xfrm>
            <a:off x="1808362" y="1904679"/>
            <a:ext cx="7385" cy="652158"/>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p:cNvCxnSpPr/>
          <p:nvPr/>
        </p:nvCxnSpPr>
        <p:spPr>
          <a:xfrm>
            <a:off x="6305583" y="1892179"/>
            <a:ext cx="0" cy="526784"/>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p:nvPr/>
        </p:nvCxnSpPr>
        <p:spPr>
          <a:xfrm>
            <a:off x="6994083" y="1888669"/>
            <a:ext cx="0" cy="1377083"/>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p:cNvCxnSpPr/>
          <p:nvPr/>
        </p:nvCxnSpPr>
        <p:spPr>
          <a:xfrm>
            <a:off x="3463743" y="1892179"/>
            <a:ext cx="0" cy="526784"/>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Łącznik prostoliniowy 21"/>
          <p:cNvCxnSpPr/>
          <p:nvPr/>
        </p:nvCxnSpPr>
        <p:spPr>
          <a:xfrm flipV="1">
            <a:off x="1808362" y="2069122"/>
            <a:ext cx="780050" cy="445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Łącznik prostoliniowy 23"/>
          <p:cNvCxnSpPr/>
          <p:nvPr/>
        </p:nvCxnSpPr>
        <p:spPr>
          <a:xfrm flipV="1">
            <a:off x="2585167" y="1991352"/>
            <a:ext cx="754" cy="8667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a:extLst>
              <a:ext uri="{FF2B5EF4-FFF2-40B4-BE49-F238E27FC236}">
                <a16:creationId xmlns:a16="http://schemas.microsoft.com/office/drawing/2014/main" id="{3A096E66-882F-4E15-A32A-66A8AC3AA348}"/>
              </a:ext>
            </a:extLst>
          </p:cNvPr>
          <p:cNvCxnSpPr/>
          <p:nvPr/>
        </p:nvCxnSpPr>
        <p:spPr>
          <a:xfrm>
            <a:off x="2202175" y="2073574"/>
            <a:ext cx="0" cy="154049"/>
          </a:xfrm>
          <a:prstGeom prst="straightConnector1">
            <a:avLst/>
          </a:prstGeom>
          <a:ln w="127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Symbol zastępczy zawartości 4">
            <a:extLst>
              <a:ext uri="{FF2B5EF4-FFF2-40B4-BE49-F238E27FC236}">
                <a16:creationId xmlns:a16="http://schemas.microsoft.com/office/drawing/2014/main" id="{B9944227-906F-42BC-ABEB-06EDFE75C626}"/>
              </a:ext>
            </a:extLst>
          </p:cNvPr>
          <p:cNvSpPr txBox="1">
            <a:spLocks/>
          </p:cNvSpPr>
          <p:nvPr/>
        </p:nvSpPr>
        <p:spPr>
          <a:xfrm>
            <a:off x="1115616" y="1203598"/>
            <a:ext cx="1400788" cy="329716"/>
          </a:xfrm>
          <a:prstGeom prst="rect">
            <a:avLst/>
          </a:prstGeom>
        </p:spPr>
        <p:txBody>
          <a:bodyPr vert="horz" lIns="52931" tIns="26466" rIns="52931" bIns="26466" rtlCol="0">
            <a:noAutofit/>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48" algn="ctr" defTabSz="529310">
              <a:defRPr/>
            </a:pPr>
            <a:r>
              <a:rPr lang="en-GB" sz="3400" dirty="0">
                <a:ln w="0"/>
                <a:solidFill>
                  <a:srgbClr val="008F38"/>
                </a:solidFill>
                <a:latin typeface="+mj-lt"/>
              </a:rPr>
              <a:t>2020</a:t>
            </a:r>
          </a:p>
        </p:txBody>
      </p:sp>
      <p:sp>
        <p:nvSpPr>
          <p:cNvPr id="25" name="Symbol zastępczy zawartości 4">
            <a:extLst>
              <a:ext uri="{FF2B5EF4-FFF2-40B4-BE49-F238E27FC236}">
                <a16:creationId xmlns:a16="http://schemas.microsoft.com/office/drawing/2014/main" id="{B9944227-906F-42BC-ABEB-06EDFE75C626}"/>
              </a:ext>
            </a:extLst>
          </p:cNvPr>
          <p:cNvSpPr txBox="1">
            <a:spLocks/>
          </p:cNvSpPr>
          <p:nvPr/>
        </p:nvSpPr>
        <p:spPr>
          <a:xfrm>
            <a:off x="2627784" y="1203598"/>
            <a:ext cx="1400788" cy="329716"/>
          </a:xfrm>
          <a:prstGeom prst="rect">
            <a:avLst/>
          </a:prstGeom>
        </p:spPr>
        <p:txBody>
          <a:bodyPr vert="horz" lIns="52931" tIns="26466" rIns="52931" bIns="26466" rtlCol="0">
            <a:noAutofit/>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48" algn="ctr" defTabSz="529310">
              <a:defRPr/>
            </a:pPr>
            <a:r>
              <a:rPr lang="en-GB" sz="3400" dirty="0">
                <a:ln w="0"/>
                <a:solidFill>
                  <a:srgbClr val="008F38"/>
                </a:solidFill>
                <a:latin typeface="+mj-lt"/>
              </a:rPr>
              <a:t>2021</a:t>
            </a:r>
          </a:p>
        </p:txBody>
      </p:sp>
      <p:sp>
        <p:nvSpPr>
          <p:cNvPr id="26" name="Symbol zastępczy zawartości 4">
            <a:extLst>
              <a:ext uri="{FF2B5EF4-FFF2-40B4-BE49-F238E27FC236}">
                <a16:creationId xmlns:a16="http://schemas.microsoft.com/office/drawing/2014/main" id="{B9944227-906F-42BC-ABEB-06EDFE75C626}"/>
              </a:ext>
            </a:extLst>
          </p:cNvPr>
          <p:cNvSpPr txBox="1">
            <a:spLocks/>
          </p:cNvSpPr>
          <p:nvPr/>
        </p:nvSpPr>
        <p:spPr>
          <a:xfrm>
            <a:off x="4179324" y="1203598"/>
            <a:ext cx="1400788" cy="329716"/>
          </a:xfrm>
          <a:prstGeom prst="rect">
            <a:avLst/>
          </a:prstGeom>
        </p:spPr>
        <p:txBody>
          <a:bodyPr vert="horz" lIns="52931" tIns="26466" rIns="52931" bIns="26466" rtlCol="0">
            <a:noAutofit/>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48" algn="ctr" defTabSz="529310">
              <a:defRPr/>
            </a:pPr>
            <a:r>
              <a:rPr lang="en-GB" sz="3400" dirty="0">
                <a:ln w="0"/>
                <a:solidFill>
                  <a:srgbClr val="008F38"/>
                </a:solidFill>
                <a:latin typeface="+mj-lt"/>
              </a:rPr>
              <a:t>2022</a:t>
            </a:r>
          </a:p>
        </p:txBody>
      </p:sp>
      <p:sp>
        <p:nvSpPr>
          <p:cNvPr id="27" name="Symbol zastępczy zawartości 4">
            <a:extLst>
              <a:ext uri="{FF2B5EF4-FFF2-40B4-BE49-F238E27FC236}">
                <a16:creationId xmlns:a16="http://schemas.microsoft.com/office/drawing/2014/main" id="{B9944227-906F-42BC-ABEB-06EDFE75C626}"/>
              </a:ext>
            </a:extLst>
          </p:cNvPr>
          <p:cNvSpPr txBox="1">
            <a:spLocks/>
          </p:cNvSpPr>
          <p:nvPr/>
        </p:nvSpPr>
        <p:spPr>
          <a:xfrm>
            <a:off x="5682134" y="1203598"/>
            <a:ext cx="1400788" cy="329716"/>
          </a:xfrm>
          <a:prstGeom prst="rect">
            <a:avLst/>
          </a:prstGeom>
        </p:spPr>
        <p:txBody>
          <a:bodyPr vert="horz" lIns="52931" tIns="26466" rIns="52931" bIns="26466" rtlCol="0">
            <a:noAutofit/>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48" algn="ctr" defTabSz="529310">
              <a:defRPr/>
            </a:pPr>
            <a:r>
              <a:rPr lang="en-GB" sz="3400" dirty="0">
                <a:ln w="0"/>
                <a:solidFill>
                  <a:srgbClr val="008F38"/>
                </a:solidFill>
                <a:latin typeface="+mj-lt"/>
              </a:rPr>
              <a:t>2023</a:t>
            </a:r>
          </a:p>
        </p:txBody>
      </p:sp>
    </p:spTree>
    <p:extLst>
      <p:ext uri="{BB962C8B-B14F-4D97-AF65-F5344CB8AC3E}">
        <p14:creationId xmlns:p14="http://schemas.microsoft.com/office/powerpoint/2010/main" val="336295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A2C2427A-8289-4E8C-AFBA-7A72489D63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483"/>
          <a:stretch/>
        </p:blipFill>
        <p:spPr bwMode="auto">
          <a:xfrm>
            <a:off x="3563888" y="1722134"/>
            <a:ext cx="5272633" cy="288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ole tekstowe 6">
            <a:extLst>
              <a:ext uri="{FF2B5EF4-FFF2-40B4-BE49-F238E27FC236}">
                <a16:creationId xmlns:a16="http://schemas.microsoft.com/office/drawing/2014/main" id="{FEB1A6AA-BDD5-42A4-9F45-B54CC41BF399}"/>
              </a:ext>
            </a:extLst>
          </p:cNvPr>
          <p:cNvSpPr txBox="1"/>
          <p:nvPr/>
        </p:nvSpPr>
        <p:spPr>
          <a:xfrm>
            <a:off x="251520" y="90656"/>
            <a:ext cx="768388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pl-PL" sz="2500" b="1" i="0" u="none" strike="noStrike" kern="1200" cap="none" spc="0" normalizeH="0" baseline="0" dirty="0">
                <a:ln>
                  <a:noFill/>
                </a:ln>
                <a:solidFill>
                  <a:prstClr val="black"/>
                </a:solidFill>
                <a:effectLst/>
                <a:uLnTx/>
                <a:uFillTx/>
                <a:latin typeface="Khand" pitchFamily="2" charset="0"/>
                <a:ea typeface="+mn-ea"/>
                <a:cs typeface="Khand" pitchFamily="2" charset="0"/>
              </a:rPr>
              <a:t>Quantity of waste generated by 1 resident of Gdańsk within a year. Is that a lot?</a:t>
            </a:r>
            <a:endParaRPr kumimoji="0" lang="en-GB" sz="2500" b="1" i="0" u="none" strike="noStrike" kern="1200" cap="none" spc="0" normalizeH="0" baseline="0" dirty="0">
              <a:ln>
                <a:noFill/>
              </a:ln>
              <a:solidFill>
                <a:prstClr val="black"/>
              </a:solidFill>
              <a:effectLst/>
              <a:uLnTx/>
              <a:uFillTx/>
              <a:latin typeface="Calibri"/>
              <a:ea typeface="+mn-ea"/>
            </a:endParaRPr>
          </a:p>
        </p:txBody>
      </p:sp>
      <p:pic>
        <p:nvPicPr>
          <p:cNvPr id="4098" name="629A3318-6AD2-4B12-AB77-6A99EEB76755">
            <a:extLst>
              <a:ext uri="{FF2B5EF4-FFF2-40B4-BE49-F238E27FC236}">
                <a16:creationId xmlns:a16="http://schemas.microsoft.com/office/drawing/2014/main" id="{D70D633A-1D41-4A64-A907-3E13D82AD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57" r="10099"/>
          <a:stretch/>
        </p:blipFill>
        <p:spPr bwMode="auto">
          <a:xfrm>
            <a:off x="251519" y="964348"/>
            <a:ext cx="3096345" cy="367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431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874514293"/>
              </p:ext>
            </p:extLst>
          </p:nvPr>
        </p:nvGraphicFramePr>
        <p:xfrm>
          <a:off x="0" y="0"/>
          <a:ext cx="9144001" cy="4731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1317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3343824369"/>
              </p:ext>
            </p:extLst>
          </p:nvPr>
        </p:nvGraphicFramePr>
        <p:xfrm>
          <a:off x="0" y="0"/>
          <a:ext cx="9144000" cy="47319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3655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02817C3C-D1D7-454B-95E8-A69F8A599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427" y="843558"/>
            <a:ext cx="525303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ole tekstowe 5">
            <a:extLst>
              <a:ext uri="{FF2B5EF4-FFF2-40B4-BE49-F238E27FC236}">
                <a16:creationId xmlns:a16="http://schemas.microsoft.com/office/drawing/2014/main" id="{C9C9344F-346C-4124-AB4F-477560C5AD30}"/>
              </a:ext>
            </a:extLst>
          </p:cNvPr>
          <p:cNvSpPr txBox="1"/>
          <p:nvPr/>
        </p:nvSpPr>
        <p:spPr>
          <a:xfrm>
            <a:off x="395536" y="123478"/>
            <a:ext cx="7920880"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pl-PL" sz="25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Recycling rates of the City of Gdańsk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pl-PL" sz="25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 </a:t>
            </a:r>
            <a:r>
              <a:rPr lang="en-GB" altLang="pl-PL" sz="2500" b="1" dirty="0">
                <a:solidFill>
                  <a:prstClr val="black"/>
                </a:solidFill>
                <a:latin typeface="Open Sans" panose="020B0604020202020204" charset="0"/>
                <a:ea typeface="Open Sans" panose="020B0604020202020204" charset="0"/>
                <a:cs typeface="Open Sans" panose="020B0604020202020204" charset="0"/>
              </a:rPr>
              <a:t>r</a:t>
            </a:r>
            <a:r>
              <a:rPr kumimoji="0" lang="en-GB" altLang="pl-PL" sz="25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eached and planned</a:t>
            </a:r>
            <a:endParaRPr kumimoji="0" lang="en-GB" altLang="pl-PL" sz="25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sp>
        <p:nvSpPr>
          <p:cNvPr id="8" name="object 63">
            <a:extLst>
              <a:ext uri="{FF2B5EF4-FFF2-40B4-BE49-F238E27FC236}">
                <a16:creationId xmlns:a16="http://schemas.microsoft.com/office/drawing/2014/main" id="{83ED8BDD-320E-470D-8806-9D0088675A9E}"/>
              </a:ext>
            </a:extLst>
          </p:cNvPr>
          <p:cNvSpPr txBox="1">
            <a:spLocks/>
          </p:cNvSpPr>
          <p:nvPr/>
        </p:nvSpPr>
        <p:spPr>
          <a:xfrm>
            <a:off x="395536" y="2067694"/>
            <a:ext cx="2409825" cy="23042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marR="0" lvl="0" indent="0" algn="l" defTabSz="914400" rtl="0" eaLnBrk="1" fontAlgn="auto" latinLnBrk="0" hangingPunct="1">
              <a:lnSpc>
                <a:spcPct val="102000"/>
              </a:lnSpc>
              <a:spcBef>
                <a:spcPct val="0"/>
              </a:spcBef>
              <a:spcAft>
                <a:spcPts val="0"/>
              </a:spcAft>
              <a:buClrTx/>
              <a:buSzTx/>
              <a:buFont typeface="Arial" pitchFamily="34" charset="0"/>
              <a:buNone/>
              <a:tabLst/>
              <a:defRPr/>
            </a:pPr>
            <a:r>
              <a:rPr kumimoji="0" lang="en-GB" altLang="pl-PL" sz="16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As you can see the obligation of selective waste collection by residents is not a remedy for the municipal waste management system in Poland</a:t>
            </a:r>
          </a:p>
        </p:txBody>
      </p:sp>
      <p:sp>
        <p:nvSpPr>
          <p:cNvPr id="5" name="Symbol zastępczy zawartości 4">
            <a:extLst>
              <a:ext uri="{FF2B5EF4-FFF2-40B4-BE49-F238E27FC236}">
                <a16:creationId xmlns:a16="http://schemas.microsoft.com/office/drawing/2014/main" id="{B9944227-906F-42BC-ABEB-06EDFE75C626}"/>
              </a:ext>
            </a:extLst>
          </p:cNvPr>
          <p:cNvSpPr txBox="1">
            <a:spLocks/>
          </p:cNvSpPr>
          <p:nvPr/>
        </p:nvSpPr>
        <p:spPr>
          <a:xfrm>
            <a:off x="3995936" y="1278037"/>
            <a:ext cx="1512168" cy="576064"/>
          </a:xfrm>
          <a:prstGeom prst="rect">
            <a:avLst/>
          </a:prstGeom>
          <a:solidFill>
            <a:schemeClr val="bg1"/>
          </a:solidFill>
        </p:spPr>
        <p:txBody>
          <a:bodyPr vert="horz" lIns="0" tIns="0" rIns="0" bIns="0" rtlCol="0">
            <a:noAutofit/>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58" lvl="0" defTabSz="529394">
              <a:defRPr/>
            </a:pPr>
            <a:r>
              <a:rPr lang="pl-PL" sz="1600" b="1" dirty="0" err="1">
                <a:ln w="0"/>
                <a:latin typeface="Open Sans" pitchFamily="34" charset="0"/>
                <a:ea typeface="Open Sans" pitchFamily="34" charset="0"/>
                <a:cs typeface="Open Sans" pitchFamily="34" charset="0"/>
              </a:rPr>
              <a:t>rate</a:t>
            </a:r>
            <a:r>
              <a:rPr lang="pl-PL" sz="1600" b="1" dirty="0">
                <a:ln w="0"/>
                <a:latin typeface="Open Sans" pitchFamily="34" charset="0"/>
                <a:ea typeface="Open Sans" pitchFamily="34" charset="0"/>
                <a:cs typeface="Open Sans" pitchFamily="34" charset="0"/>
              </a:rPr>
              <a:t> </a:t>
            </a:r>
            <a:r>
              <a:rPr lang="pl-PL" sz="1600" b="1" dirty="0" err="1">
                <a:ln w="0"/>
                <a:latin typeface="Open Sans" pitchFamily="34" charset="0"/>
                <a:ea typeface="Open Sans" pitchFamily="34" charset="0"/>
                <a:cs typeface="Open Sans" pitchFamily="34" charset="0"/>
              </a:rPr>
              <a:t>reached</a:t>
            </a:r>
            <a:endParaRPr lang="pl-PL" sz="1600" b="1" dirty="0">
              <a:ln w="0"/>
              <a:latin typeface="Open Sans" pitchFamily="34" charset="0"/>
              <a:ea typeface="Open Sans" pitchFamily="34" charset="0"/>
              <a:cs typeface="Open Sans" pitchFamily="34" charset="0"/>
            </a:endParaRPr>
          </a:p>
          <a:p>
            <a:pPr marL="63458" lvl="0" defTabSz="529394">
              <a:defRPr/>
            </a:pPr>
            <a:r>
              <a:rPr lang="pl-PL" sz="1600" b="1" dirty="0" err="1">
                <a:ln w="0"/>
                <a:latin typeface="Open Sans" pitchFamily="34" charset="0"/>
                <a:ea typeface="Open Sans" pitchFamily="34" charset="0"/>
                <a:cs typeface="Open Sans" pitchFamily="34" charset="0"/>
              </a:rPr>
              <a:t>rate</a:t>
            </a:r>
            <a:r>
              <a:rPr lang="pl-PL" sz="1600" b="1" dirty="0">
                <a:ln w="0"/>
                <a:latin typeface="Open Sans" pitchFamily="34" charset="0"/>
                <a:ea typeface="Open Sans" pitchFamily="34" charset="0"/>
                <a:cs typeface="Open Sans" pitchFamily="34" charset="0"/>
              </a:rPr>
              <a:t> </a:t>
            </a:r>
            <a:r>
              <a:rPr lang="pl-PL" sz="1600" b="1" dirty="0" err="1">
                <a:ln w="0"/>
                <a:latin typeface="Open Sans" pitchFamily="34" charset="0"/>
                <a:ea typeface="Open Sans" pitchFamily="34" charset="0"/>
                <a:cs typeface="Open Sans" pitchFamily="34" charset="0"/>
              </a:rPr>
              <a:t>required</a:t>
            </a:r>
            <a:endParaRPr kumimoji="0" lang="en-GB" sz="1600" b="1" i="0" u="none" strike="noStrike" kern="1200" cap="none" spc="0" normalizeH="0" baseline="0" noProof="0" dirty="0">
              <a:ln w="0"/>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6307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iekt 3">
            <a:extLst>
              <a:ext uri="{FF2B5EF4-FFF2-40B4-BE49-F238E27FC236}">
                <a16:creationId xmlns:a16="http://schemas.microsoft.com/office/drawing/2014/main" id="{35D25A3C-E247-42C4-8ED2-02D53E11C444}"/>
              </a:ext>
            </a:extLst>
          </p:cNvPr>
          <p:cNvGraphicFramePr>
            <a:graphicFrameLocks noChangeAspect="1"/>
          </p:cNvGraphicFramePr>
          <p:nvPr>
            <p:extLst>
              <p:ext uri="{D42A27DB-BD31-4B8C-83A1-F6EECF244321}">
                <p14:modId xmlns:p14="http://schemas.microsoft.com/office/powerpoint/2010/main" val="765053934"/>
              </p:ext>
            </p:extLst>
          </p:nvPr>
        </p:nvGraphicFramePr>
        <p:xfrm>
          <a:off x="139700" y="1027113"/>
          <a:ext cx="7751763" cy="3556000"/>
        </p:xfrm>
        <a:graphic>
          <a:graphicData uri="http://schemas.openxmlformats.org/presentationml/2006/ole">
            <mc:AlternateContent xmlns:mc="http://schemas.openxmlformats.org/markup-compatibility/2006">
              <mc:Choice xmlns:v="urn:schemas-microsoft-com:vml" Requires="v">
                <p:oleObj name="Worksheet" r:id="rId2" imgW="5295975" imgH="2428955" progId="Excel.Sheet.12">
                  <p:embed/>
                </p:oleObj>
              </mc:Choice>
              <mc:Fallback>
                <p:oleObj name="Worksheet" r:id="rId2" imgW="5295975" imgH="2428955" progId="Excel.Sheet.12">
                  <p:embed/>
                  <p:pic>
                    <p:nvPicPr>
                      <p:cNvPr id="4" name="Obiekt 3">
                        <a:extLst>
                          <a:ext uri="{FF2B5EF4-FFF2-40B4-BE49-F238E27FC236}">
                            <a16:creationId xmlns:a16="http://schemas.microsoft.com/office/drawing/2014/main" id="{35D25A3C-E247-42C4-8ED2-02D53E11C444}"/>
                          </a:ext>
                        </a:extLst>
                      </p:cNvPr>
                      <p:cNvPicPr/>
                      <p:nvPr/>
                    </p:nvPicPr>
                    <p:blipFill>
                      <a:blip r:embed="rId3"/>
                      <a:stretch>
                        <a:fillRect/>
                      </a:stretch>
                    </p:blipFill>
                    <p:spPr>
                      <a:xfrm>
                        <a:off x="139700" y="1027113"/>
                        <a:ext cx="7751763" cy="3556000"/>
                      </a:xfrm>
                      <a:prstGeom prst="rect">
                        <a:avLst/>
                      </a:prstGeom>
                    </p:spPr>
                  </p:pic>
                </p:oleObj>
              </mc:Fallback>
            </mc:AlternateContent>
          </a:graphicData>
        </a:graphic>
      </p:graphicFrame>
      <p:sp>
        <p:nvSpPr>
          <p:cNvPr id="6" name="pole tekstowe 5">
            <a:extLst>
              <a:ext uri="{FF2B5EF4-FFF2-40B4-BE49-F238E27FC236}">
                <a16:creationId xmlns:a16="http://schemas.microsoft.com/office/drawing/2014/main" id="{A4BA3391-6066-462C-A1C6-27AA88F2F1BE}"/>
              </a:ext>
            </a:extLst>
          </p:cNvPr>
          <p:cNvSpPr txBox="1"/>
          <p:nvPr/>
        </p:nvSpPr>
        <p:spPr>
          <a:xfrm>
            <a:off x="395536" y="96296"/>
            <a:ext cx="6840760"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dirty="0">
                <a:ln>
                  <a:noFill/>
                </a:ln>
                <a:solidFill>
                  <a:prstClr val="black"/>
                </a:solidFill>
                <a:effectLst/>
                <a:uLnTx/>
                <a:uFillTx/>
                <a:latin typeface="Open Sans" panose="020B0604020202020204" charset="0"/>
                <a:ea typeface="Open Sans" panose="020B0604020202020204" charset="0"/>
                <a:cs typeface="Open Sans" panose="020B0604020202020204" charset="0"/>
              </a:rPr>
              <a:t>Costs of the municipal waste </a:t>
            </a:r>
            <a:r>
              <a:rPr lang="pl-PL" sz="2500" b="1" dirty="0">
                <a:solidFill>
                  <a:prstClr val="black"/>
                </a:solidFill>
                <a:latin typeface="Open Sans" panose="020B0604020202020204" charset="0"/>
                <a:ea typeface="Open Sans" panose="020B0604020202020204" charset="0"/>
                <a:cs typeface="Open Sans" panose="020B0604020202020204" charset="0"/>
              </a:rPr>
              <a:t>management</a:t>
            </a:r>
            <a:r>
              <a:rPr kumimoji="0" lang="en-GB" sz="2500" b="1" i="0" u="none" strike="noStrike" kern="1200" cap="none" spc="0" normalizeH="0" baseline="0" dirty="0">
                <a:ln>
                  <a:noFill/>
                </a:ln>
                <a:solidFill>
                  <a:prstClr val="black"/>
                </a:solidFill>
                <a:effectLst/>
                <a:uLnTx/>
                <a:uFillTx/>
                <a:latin typeface="Open Sans" panose="020B0604020202020204" charset="0"/>
                <a:ea typeface="Open Sans" panose="020B0604020202020204" charset="0"/>
                <a:cs typeface="Open Sans" panose="020B0604020202020204" charset="0"/>
              </a:rPr>
              <a:t> system in Gdańsk (PLN)</a:t>
            </a:r>
          </a:p>
        </p:txBody>
      </p:sp>
    </p:spTree>
    <p:extLst>
      <p:ext uri="{BB962C8B-B14F-4D97-AF65-F5344CB8AC3E}">
        <p14:creationId xmlns:p14="http://schemas.microsoft.com/office/powerpoint/2010/main" val="86195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rostokąt 54"/>
          <p:cNvSpPr/>
          <p:nvPr/>
        </p:nvSpPr>
        <p:spPr>
          <a:xfrm>
            <a:off x="1199574" y="2659036"/>
            <a:ext cx="2176662" cy="15274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Prostokąt 55"/>
          <p:cNvSpPr/>
          <p:nvPr/>
        </p:nvSpPr>
        <p:spPr>
          <a:xfrm>
            <a:off x="3714174" y="2126612"/>
            <a:ext cx="2176662" cy="20598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Prostokąt 56"/>
          <p:cNvSpPr/>
          <p:nvPr/>
        </p:nvSpPr>
        <p:spPr>
          <a:xfrm>
            <a:off x="6190674" y="1615108"/>
            <a:ext cx="2176662" cy="25713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Symbol zastępczy zawartości 4">
            <a:extLst>
              <a:ext uri="{FF2B5EF4-FFF2-40B4-BE49-F238E27FC236}">
                <a16:creationId xmlns:a16="http://schemas.microsoft.com/office/drawing/2014/main" id="{B9944227-906F-42BC-ABEB-06EDFE75C626}"/>
              </a:ext>
            </a:extLst>
          </p:cNvPr>
          <p:cNvSpPr txBox="1">
            <a:spLocks/>
          </p:cNvSpPr>
          <p:nvPr/>
        </p:nvSpPr>
        <p:spPr>
          <a:xfrm>
            <a:off x="512498" y="1252849"/>
            <a:ext cx="2685560" cy="1031299"/>
          </a:xfrm>
          <a:prstGeom prst="rect">
            <a:avLst/>
          </a:prstGeom>
        </p:spPr>
        <p:txBody>
          <a:bodyPr vert="horz" lIns="52940" tIns="26470" rIns="52940" bIns="26470" rtlCol="0">
            <a:normAutofit/>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58" marR="0" lvl="0" indent="0" algn="l" defTabSz="529394"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1300" b="1" i="0" u="none" strike="noStrike" kern="1200" cap="none" spc="0" normalizeH="0" baseline="0" noProof="0" dirty="0">
                <a:ln w="0"/>
                <a:solidFill>
                  <a:srgbClr val="008F38"/>
                </a:solidFill>
                <a:effectLst/>
                <a:uLnTx/>
                <a:uFillTx/>
                <a:latin typeface="Open Sans" pitchFamily="34" charset="0"/>
                <a:ea typeface="Open Sans" pitchFamily="34" charset="0"/>
                <a:cs typeface="Open Sans" pitchFamily="34" charset="0"/>
              </a:rPr>
              <a:t>The nee</a:t>
            </a:r>
            <a:r>
              <a:rPr lang="en-GB" sz="1300" b="1" dirty="0">
                <a:ln w="0"/>
                <a:solidFill>
                  <a:srgbClr val="008F38"/>
                </a:solidFill>
                <a:latin typeface="Open Sans" pitchFamily="34" charset="0"/>
                <a:ea typeface="Open Sans" pitchFamily="34" charset="0"/>
                <a:cs typeface="Open Sans" pitchFamily="34" charset="0"/>
              </a:rPr>
              <a:t>d to meet the growing requirements related to waste management</a:t>
            </a:r>
            <a:endParaRPr kumimoji="0" lang="en-GB" sz="1300" b="1" i="0" u="none" strike="noStrike" kern="1200" cap="none" spc="0" normalizeH="0" baseline="0" noProof="0" dirty="0">
              <a:ln w="0"/>
              <a:solidFill>
                <a:srgbClr val="008F38"/>
              </a:solidFill>
              <a:effectLst/>
              <a:uLnTx/>
              <a:uFillTx/>
              <a:latin typeface="Open Sans" pitchFamily="34" charset="0"/>
              <a:ea typeface="Open Sans" pitchFamily="34" charset="0"/>
              <a:cs typeface="Open Sans" pitchFamily="34" charset="0"/>
            </a:endParaRPr>
          </a:p>
        </p:txBody>
      </p:sp>
      <p:sp>
        <p:nvSpPr>
          <p:cNvPr id="29" name="Prostokąt 28">
            <a:extLst>
              <a:ext uri="{FF2B5EF4-FFF2-40B4-BE49-F238E27FC236}">
                <a16:creationId xmlns:a16="http://schemas.microsoft.com/office/drawing/2014/main" id="{D40F81C5-9D59-4838-83FA-2982C9906C46}"/>
              </a:ext>
            </a:extLst>
          </p:cNvPr>
          <p:cNvSpPr/>
          <p:nvPr/>
        </p:nvSpPr>
        <p:spPr>
          <a:xfrm>
            <a:off x="3491107" y="1859246"/>
            <a:ext cx="2316475" cy="2711855"/>
          </a:xfrm>
          <a:prstGeom prst="rect">
            <a:avLst/>
          </a:prstGeom>
          <a:noFill/>
          <a:ln>
            <a:noFill/>
          </a:ln>
          <a:effectLst/>
        </p:spPr>
      </p:sp>
      <p:sp>
        <p:nvSpPr>
          <p:cNvPr id="30" name="pole tekstowe 29">
            <a:extLst>
              <a:ext uri="{FF2B5EF4-FFF2-40B4-BE49-F238E27FC236}">
                <a16:creationId xmlns:a16="http://schemas.microsoft.com/office/drawing/2014/main" id="{62CACE3E-0011-4700-9FCF-74471E3965C2}"/>
              </a:ext>
            </a:extLst>
          </p:cNvPr>
          <p:cNvSpPr txBox="1"/>
          <p:nvPr/>
        </p:nvSpPr>
        <p:spPr>
          <a:xfrm>
            <a:off x="3881795" y="2184302"/>
            <a:ext cx="1841420" cy="2061741"/>
          </a:xfrm>
          <a:prstGeom prst="rect">
            <a:avLst/>
          </a:prstGeom>
          <a:noFill/>
          <a:ln>
            <a:noFill/>
          </a:ln>
          <a:effectLst/>
        </p:spPr>
        <p:txBody>
          <a:bodyPr spcFirstLastPara="0" vert="horz" wrap="square" lIns="72390" tIns="72390" rIns="72390" bIns="72390" numCol="1" spcCol="1270" anchor="t" anchorCtr="0">
            <a:noAutofit/>
          </a:bodyPr>
          <a:lstStyle/>
          <a:p>
            <a:pPr marL="0" marR="0" lvl="1" indent="0" algn="l" defTabSz="374980" rtl="0" eaLnBrk="1" fontAlgn="auto" latinLnBrk="0" hangingPunct="1">
              <a:lnSpc>
                <a:spcPct val="90000"/>
              </a:lnSpc>
              <a:spcBef>
                <a:spcPts val="0"/>
              </a:spcBef>
              <a:spcAft>
                <a:spcPct val="15000"/>
              </a:spcAft>
              <a:buClrTx/>
              <a:buSzTx/>
              <a:buFontTx/>
              <a:buNone/>
              <a:tabLst/>
              <a:defRPr/>
            </a:pPr>
            <a:r>
              <a:rPr kumimoji="0" lang="en-GB" sz="1200" b="0" i="0" u="none" strike="noStrike" kern="1200" cap="none" spc="0" normalizeH="0" baseline="0" noProof="0" dirty="0">
                <a:ln>
                  <a:noFill/>
                </a:ln>
                <a:solidFill>
                  <a:srgbClr val="000000">
                    <a:hueOff val="0"/>
                    <a:satOff val="0"/>
                    <a:lumOff val="0"/>
                    <a:alphaOff val="0"/>
                  </a:srgbClr>
                </a:solidFill>
                <a:effectLst/>
                <a:uLnTx/>
                <a:uFillTx/>
                <a:latin typeface="Open Sans" pitchFamily="34" charset="0"/>
                <a:ea typeface="Open Sans" pitchFamily="34" charset="0"/>
                <a:cs typeface="Open Sans" pitchFamily="34" charset="0"/>
              </a:rPr>
              <a:t>Reduction of landfilling of biodegradable waste by 65% compared to 1995</a:t>
            </a:r>
          </a:p>
          <a:p>
            <a:pPr marL="0" marR="0" lvl="1" indent="0" algn="l" defTabSz="374980" rtl="0" eaLnBrk="1" fontAlgn="auto" latinLnBrk="0" hangingPunct="1">
              <a:lnSpc>
                <a:spcPct val="90000"/>
              </a:lnSpc>
              <a:spcBef>
                <a:spcPts val="0"/>
              </a:spcBef>
              <a:spcAft>
                <a:spcPct val="15000"/>
              </a:spcAft>
              <a:buClrTx/>
              <a:buSzTx/>
              <a:buFontTx/>
              <a:buNone/>
              <a:tabLst/>
              <a:defRPr/>
            </a:pPr>
            <a:endParaRPr kumimoji="0" lang="en-GB" sz="1200" b="0" i="0" u="none" strike="noStrike" kern="1200" cap="none" spc="0" normalizeH="0" baseline="0" noProof="0" dirty="0">
              <a:ln>
                <a:noFill/>
              </a:ln>
              <a:solidFill>
                <a:srgbClr val="000000">
                  <a:hueOff val="0"/>
                  <a:satOff val="0"/>
                  <a:lumOff val="0"/>
                  <a:alphaOff val="0"/>
                </a:srgbClr>
              </a:solidFill>
              <a:effectLst/>
              <a:uLnTx/>
              <a:uFillTx/>
              <a:latin typeface="Open Sans" pitchFamily="34" charset="0"/>
              <a:ea typeface="Open Sans" pitchFamily="34" charset="0"/>
              <a:cs typeface="Open Sans" pitchFamily="34" charset="0"/>
            </a:endParaRPr>
          </a:p>
          <a:p>
            <a:pPr marL="0" marR="0" lvl="1" indent="0" algn="l" defTabSz="374980" rtl="0" eaLnBrk="1" fontAlgn="auto" latinLnBrk="0" hangingPunct="1">
              <a:lnSpc>
                <a:spcPct val="90000"/>
              </a:lnSpc>
              <a:spcBef>
                <a:spcPts val="0"/>
              </a:spcBef>
              <a:spcAft>
                <a:spcPct val="15000"/>
              </a:spcAft>
              <a:buClrTx/>
              <a:buSzTx/>
              <a:buFontTx/>
              <a:buNone/>
              <a:tabLst/>
              <a:defRPr/>
            </a:pPr>
            <a:r>
              <a:rPr kumimoji="0" lang="en-GB" sz="1200" b="0" i="0" u="none" strike="noStrike" kern="1200" cap="none" spc="0" normalizeH="0" baseline="0" noProof="0" dirty="0">
                <a:ln>
                  <a:noFill/>
                </a:ln>
                <a:solidFill>
                  <a:srgbClr val="000000">
                    <a:hueOff val="0"/>
                    <a:satOff val="0"/>
                    <a:lumOff val="0"/>
                    <a:alphaOff val="0"/>
                  </a:srgbClr>
                </a:solidFill>
                <a:effectLst/>
                <a:uLnTx/>
                <a:uFillTx/>
                <a:latin typeface="Open Sans" pitchFamily="34" charset="0"/>
                <a:ea typeface="Open Sans" pitchFamily="34" charset="0"/>
                <a:cs typeface="Open Sans" pitchFamily="34" charset="0"/>
              </a:rPr>
              <a:t>Recycling and preparation for reuse of at leas</a:t>
            </a:r>
            <a:r>
              <a:rPr lang="en-GB" sz="1200" dirty="0">
                <a:solidFill>
                  <a:srgbClr val="000000">
                    <a:hueOff val="0"/>
                    <a:satOff val="0"/>
                    <a:lumOff val="0"/>
                    <a:alphaOff val="0"/>
                  </a:srgbClr>
                </a:solidFill>
                <a:latin typeface="Open Sans" pitchFamily="34" charset="0"/>
                <a:ea typeface="Open Sans" pitchFamily="34" charset="0"/>
                <a:cs typeface="Open Sans" pitchFamily="34" charset="0"/>
              </a:rPr>
              <a:t>t</a:t>
            </a:r>
            <a:r>
              <a:rPr kumimoji="0" lang="en-GB" sz="1200" b="0" i="0" u="none" strike="noStrike" kern="1200" cap="none" spc="0" normalizeH="0" baseline="0" noProof="0" dirty="0">
                <a:ln>
                  <a:noFill/>
                </a:ln>
                <a:solidFill>
                  <a:srgbClr val="000000">
                    <a:hueOff val="0"/>
                    <a:satOff val="0"/>
                    <a:lumOff val="0"/>
                    <a:alphaOff val="0"/>
                  </a:srgbClr>
                </a:solidFill>
                <a:effectLst/>
                <a:uLnTx/>
                <a:uFillTx/>
                <a:latin typeface="Open Sans" pitchFamily="34" charset="0"/>
                <a:ea typeface="Open Sans" pitchFamily="34" charset="0"/>
                <a:cs typeface="Open Sans" pitchFamily="34" charset="0"/>
              </a:rPr>
              <a:t> 50% municipal waste</a:t>
            </a:r>
          </a:p>
        </p:txBody>
      </p:sp>
      <p:sp>
        <p:nvSpPr>
          <p:cNvPr id="34" name="Prostokąt 33">
            <a:extLst>
              <a:ext uri="{FF2B5EF4-FFF2-40B4-BE49-F238E27FC236}">
                <a16:creationId xmlns:a16="http://schemas.microsoft.com/office/drawing/2014/main" id="{45F714EB-8144-479F-B0AF-82144207D2C1}"/>
              </a:ext>
            </a:extLst>
          </p:cNvPr>
          <p:cNvSpPr/>
          <p:nvPr/>
        </p:nvSpPr>
        <p:spPr>
          <a:xfrm>
            <a:off x="5941195" y="1633777"/>
            <a:ext cx="2770269" cy="2352882"/>
          </a:xfrm>
          <a:prstGeom prst="rect">
            <a:avLst/>
          </a:prstGeom>
          <a:noFill/>
          <a:ln>
            <a:noFill/>
          </a:ln>
          <a:effectLst/>
        </p:spPr>
      </p:sp>
      <p:sp>
        <p:nvSpPr>
          <p:cNvPr id="35" name="pole tekstowe 34">
            <a:extLst>
              <a:ext uri="{FF2B5EF4-FFF2-40B4-BE49-F238E27FC236}">
                <a16:creationId xmlns:a16="http://schemas.microsoft.com/office/drawing/2014/main" id="{69191C17-16E4-40CC-AD6B-D5D8A189BD6B}"/>
              </a:ext>
            </a:extLst>
          </p:cNvPr>
          <p:cNvSpPr txBox="1"/>
          <p:nvPr/>
        </p:nvSpPr>
        <p:spPr>
          <a:xfrm>
            <a:off x="6383650" y="1899849"/>
            <a:ext cx="1716144" cy="1820737"/>
          </a:xfrm>
          <a:prstGeom prst="rect">
            <a:avLst/>
          </a:prstGeom>
          <a:noFill/>
          <a:ln>
            <a:noFill/>
          </a:ln>
          <a:effectLst/>
        </p:spPr>
        <p:txBody>
          <a:bodyPr spcFirstLastPara="0" vert="horz" wrap="square" lIns="60960" tIns="60960" rIns="60960" bIns="60960" numCol="1" spcCol="1270" anchor="t" anchorCtr="0">
            <a:noAutofit/>
          </a:bodyPr>
          <a:lstStyle/>
          <a:p>
            <a:pPr marL="0" marR="0" lvl="1" indent="0" algn="l" defTabSz="399979" rtl="0" eaLnBrk="1" fontAlgn="auto" latinLnBrk="0" hangingPunct="1">
              <a:lnSpc>
                <a:spcPct val="90000"/>
              </a:lnSpc>
              <a:spcBef>
                <a:spcPts val="0"/>
              </a:spcBef>
              <a:spcAft>
                <a:spcPct val="15000"/>
              </a:spcAft>
              <a:buClrTx/>
              <a:buSzTx/>
              <a:buFontTx/>
              <a:buNone/>
              <a:tabLst/>
              <a:defRPr/>
            </a:pPr>
            <a:r>
              <a:rPr kumimoji="0" lang="en-GB" sz="1200" b="0" i="0" u="none" strike="noStrike" kern="1200" cap="none" spc="0" normalizeH="0" baseline="0" noProof="0" dirty="0">
                <a:ln>
                  <a:noFill/>
                </a:ln>
                <a:solidFill>
                  <a:srgbClr val="000000">
                    <a:hueOff val="0"/>
                    <a:satOff val="0"/>
                    <a:lumOff val="0"/>
                    <a:alphaOff val="0"/>
                  </a:srgbClr>
                </a:solidFill>
                <a:effectLst/>
                <a:uLnTx/>
                <a:uFillTx/>
                <a:latin typeface="Open Sans" pitchFamily="34" charset="0"/>
                <a:ea typeface="Open Sans" pitchFamily="34" charset="0"/>
                <a:cs typeface="Open Sans" pitchFamily="34" charset="0"/>
              </a:rPr>
              <a:t>Reaching the municipal waste recycling target of </a:t>
            </a:r>
            <a:r>
              <a:rPr kumimoji="0" lang="en-GB" sz="1200" b="1" i="0" u="none" strike="noStrike" kern="1200" cap="none" spc="0" normalizeH="0" baseline="0" noProof="0" dirty="0">
                <a:ln>
                  <a:noFill/>
                </a:ln>
                <a:solidFill>
                  <a:srgbClr val="FF0000"/>
                </a:solidFill>
                <a:effectLst/>
                <a:uLnTx/>
                <a:uFillTx/>
                <a:latin typeface="Open Sans" pitchFamily="34" charset="0"/>
                <a:ea typeface="Open Sans" pitchFamily="34" charset="0"/>
                <a:cs typeface="Open Sans" pitchFamily="34" charset="0"/>
              </a:rPr>
              <a:t>65%</a:t>
            </a:r>
          </a:p>
          <a:p>
            <a:pPr marL="0" marR="0" lvl="1" indent="0" algn="l" defTabSz="399979" rtl="0" eaLnBrk="1" fontAlgn="auto" latinLnBrk="0" hangingPunct="1">
              <a:lnSpc>
                <a:spcPct val="90000"/>
              </a:lnSpc>
              <a:spcBef>
                <a:spcPts val="0"/>
              </a:spcBef>
              <a:spcAft>
                <a:spcPct val="15000"/>
              </a:spcAft>
              <a:buClrTx/>
              <a:buSzTx/>
              <a:buFontTx/>
              <a:buNone/>
              <a:tabLst/>
              <a:defRPr/>
            </a:pPr>
            <a:endParaRPr kumimoji="0" lang="en-GB" sz="1200" b="0" i="0" u="none" strike="noStrike" kern="1200" cap="none" spc="0" normalizeH="0" baseline="0" noProof="0" dirty="0">
              <a:ln>
                <a:noFill/>
              </a:ln>
              <a:solidFill>
                <a:srgbClr val="000000">
                  <a:hueOff val="0"/>
                  <a:satOff val="0"/>
                  <a:lumOff val="0"/>
                  <a:alphaOff val="0"/>
                </a:srgbClr>
              </a:solidFill>
              <a:effectLst/>
              <a:uLnTx/>
              <a:uFillTx/>
              <a:latin typeface="Open Sans" pitchFamily="34" charset="0"/>
              <a:ea typeface="Open Sans" pitchFamily="34" charset="0"/>
              <a:cs typeface="Open Sans" pitchFamily="34" charset="0"/>
            </a:endParaRPr>
          </a:p>
          <a:p>
            <a:pPr marL="0" marR="0" lvl="1" indent="0" algn="l" defTabSz="399979" rtl="0" eaLnBrk="1" fontAlgn="auto" latinLnBrk="0" hangingPunct="1">
              <a:lnSpc>
                <a:spcPct val="90000"/>
              </a:lnSpc>
              <a:spcBef>
                <a:spcPts val="0"/>
              </a:spcBef>
              <a:spcAft>
                <a:spcPct val="15000"/>
              </a:spcAft>
              <a:buClrTx/>
              <a:buSzTx/>
              <a:buFontTx/>
              <a:buNone/>
              <a:tabLst/>
              <a:defRPr/>
            </a:pPr>
            <a:r>
              <a:rPr kumimoji="0" lang="en-GB" sz="1200" b="0" i="0" u="none" strike="noStrike" kern="1200" cap="none" spc="0" normalizeH="0" baseline="0" noProof="0" dirty="0">
                <a:ln>
                  <a:noFill/>
                </a:ln>
                <a:solidFill>
                  <a:srgbClr val="000000">
                    <a:hueOff val="0"/>
                    <a:satOff val="0"/>
                    <a:lumOff val="0"/>
                    <a:alphaOff val="0"/>
                  </a:srgbClr>
                </a:solidFill>
                <a:effectLst/>
                <a:uLnTx/>
                <a:uFillTx/>
                <a:latin typeface="Open Sans" pitchFamily="34" charset="0"/>
                <a:ea typeface="Open Sans" pitchFamily="34" charset="0"/>
                <a:cs typeface="Open Sans" pitchFamily="34" charset="0"/>
              </a:rPr>
              <a:t>Reduction of waste landfilling up to max. </a:t>
            </a:r>
            <a:r>
              <a:rPr kumimoji="0" lang="en-GB" sz="1200" b="1" i="0" u="none" strike="noStrike" kern="1200" cap="none" spc="0" normalizeH="0" baseline="0" noProof="0" dirty="0">
                <a:ln>
                  <a:noFill/>
                </a:ln>
                <a:solidFill>
                  <a:srgbClr val="FF0000"/>
                </a:solidFill>
                <a:effectLst/>
                <a:uLnTx/>
                <a:uFillTx/>
                <a:latin typeface="Open Sans" pitchFamily="34" charset="0"/>
                <a:ea typeface="Open Sans" pitchFamily="34" charset="0"/>
                <a:cs typeface="Open Sans" pitchFamily="34" charset="0"/>
              </a:rPr>
              <a:t>10%</a:t>
            </a:r>
            <a:endParaRPr kumimoji="0" lang="en-GB" sz="1200" b="1" i="0" u="none" strike="noStrike" kern="1200" cap="none" spc="0" normalizeH="0" baseline="0" noProof="0" dirty="0">
              <a:ln>
                <a:noFill/>
              </a:ln>
              <a:solidFill>
                <a:srgbClr val="000000">
                  <a:hueOff val="0"/>
                  <a:satOff val="0"/>
                  <a:lumOff val="0"/>
                  <a:alphaOff val="0"/>
                </a:srgbClr>
              </a:solidFill>
              <a:effectLst/>
              <a:uLnTx/>
              <a:uFillTx/>
              <a:latin typeface="Open Sans" pitchFamily="34" charset="0"/>
              <a:ea typeface="Open Sans" pitchFamily="34" charset="0"/>
              <a:cs typeface="Open Sans" pitchFamily="34" charset="0"/>
            </a:endParaRPr>
          </a:p>
        </p:txBody>
      </p:sp>
      <p:sp>
        <p:nvSpPr>
          <p:cNvPr id="38" name="Prostokąt 37">
            <a:extLst>
              <a:ext uri="{FF2B5EF4-FFF2-40B4-BE49-F238E27FC236}">
                <a16:creationId xmlns:a16="http://schemas.microsoft.com/office/drawing/2014/main" id="{3634A809-FC7E-48A3-A443-0051BC18B8B8}"/>
              </a:ext>
            </a:extLst>
          </p:cNvPr>
          <p:cNvSpPr/>
          <p:nvPr/>
        </p:nvSpPr>
        <p:spPr>
          <a:xfrm>
            <a:off x="1453494" y="2437898"/>
            <a:ext cx="2321629" cy="17485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pole tekstowe 38">
            <a:extLst>
              <a:ext uri="{FF2B5EF4-FFF2-40B4-BE49-F238E27FC236}">
                <a16:creationId xmlns:a16="http://schemas.microsoft.com/office/drawing/2014/main" id="{D8D2B700-8B75-4162-AC10-AFC4A490A494}"/>
              </a:ext>
            </a:extLst>
          </p:cNvPr>
          <p:cNvSpPr txBox="1"/>
          <p:nvPr/>
        </p:nvSpPr>
        <p:spPr>
          <a:xfrm>
            <a:off x="1436007" y="2688425"/>
            <a:ext cx="1677176" cy="17485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marR="0" lvl="1" indent="0" algn="l" defTabSz="374980" rtl="0" eaLnBrk="1" fontAlgn="auto" latinLnBrk="0" hangingPunct="1">
              <a:lnSpc>
                <a:spcPct val="90000"/>
              </a:lnSpc>
              <a:spcBef>
                <a:spcPts val="0"/>
              </a:spcBef>
              <a:spcAft>
                <a:spcPct val="15000"/>
              </a:spcAft>
              <a:buClrTx/>
              <a:buSzTx/>
              <a:buFontTx/>
              <a:buNone/>
              <a:tabLst/>
              <a:defRPr/>
            </a:pPr>
            <a:r>
              <a:rPr lang="en-GB" sz="1200" dirty="0">
                <a:solidFill>
                  <a:prstClr val="black">
                    <a:hueOff val="0"/>
                    <a:satOff val="0"/>
                    <a:lumOff val="0"/>
                    <a:alphaOff val="0"/>
                  </a:prstClr>
                </a:solidFill>
                <a:latin typeface="Open Sans" pitchFamily="34" charset="0"/>
                <a:ea typeface="Open Sans" pitchFamily="34" charset="0"/>
                <a:cs typeface="Open Sans" pitchFamily="34" charset="0"/>
              </a:rPr>
              <a:t>L</a:t>
            </a: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Open Sans" pitchFamily="34" charset="0"/>
                <a:ea typeface="Open Sans" pitchFamily="34" charset="0"/>
                <a:cs typeface="Open Sans" pitchFamily="34" charset="0"/>
              </a:rPr>
              <a:t>landfilling of waste with a TOC content &gt; 5% and a combustion heat &gt; 6 MJ/kg prohibited</a:t>
            </a:r>
          </a:p>
        </p:txBody>
      </p:sp>
      <p:sp>
        <p:nvSpPr>
          <p:cNvPr id="58" name="Trójkąt równoramienny 57"/>
          <p:cNvSpPr/>
          <p:nvPr/>
        </p:nvSpPr>
        <p:spPr>
          <a:xfrm rot="5400000">
            <a:off x="3791727" y="2277974"/>
            <a:ext cx="96739" cy="83396"/>
          </a:xfrm>
          <a:prstGeom prst="triangle">
            <a:avLst/>
          </a:prstGeom>
          <a:solidFill>
            <a:srgbClr val="E40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9" name="Trójkąt równoramienny 58"/>
          <p:cNvSpPr/>
          <p:nvPr/>
        </p:nvSpPr>
        <p:spPr>
          <a:xfrm rot="5400000">
            <a:off x="3791727" y="3330488"/>
            <a:ext cx="96739" cy="83396"/>
          </a:xfrm>
          <a:prstGeom prst="triangle">
            <a:avLst/>
          </a:prstGeom>
          <a:solidFill>
            <a:srgbClr val="E40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rójkąt równoramienny 59"/>
          <p:cNvSpPr/>
          <p:nvPr/>
        </p:nvSpPr>
        <p:spPr>
          <a:xfrm rot="5400000">
            <a:off x="1324752" y="2810730"/>
            <a:ext cx="96739" cy="83396"/>
          </a:xfrm>
          <a:prstGeom prst="triangle">
            <a:avLst/>
          </a:prstGeom>
          <a:solidFill>
            <a:srgbClr val="E40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Trójkąt równoramienny 60"/>
          <p:cNvSpPr/>
          <p:nvPr/>
        </p:nvSpPr>
        <p:spPr>
          <a:xfrm rot="5400000">
            <a:off x="6301567" y="1964699"/>
            <a:ext cx="96739" cy="83396"/>
          </a:xfrm>
          <a:prstGeom prst="triangle">
            <a:avLst/>
          </a:prstGeom>
          <a:solidFill>
            <a:srgbClr val="E40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2" name="Trójkąt równoramienny 61"/>
          <p:cNvSpPr/>
          <p:nvPr/>
        </p:nvSpPr>
        <p:spPr>
          <a:xfrm rot="5400000">
            <a:off x="6301567" y="2874338"/>
            <a:ext cx="96739" cy="83396"/>
          </a:xfrm>
          <a:prstGeom prst="triangle">
            <a:avLst/>
          </a:prstGeom>
          <a:solidFill>
            <a:srgbClr val="E40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Symbol zastępczy zawartości 4">
            <a:extLst>
              <a:ext uri="{FF2B5EF4-FFF2-40B4-BE49-F238E27FC236}">
                <a16:creationId xmlns:a16="http://schemas.microsoft.com/office/drawing/2014/main" id="{B9944227-906F-42BC-ABEB-06EDFE75C626}"/>
              </a:ext>
            </a:extLst>
          </p:cNvPr>
          <p:cNvSpPr txBox="1">
            <a:spLocks/>
          </p:cNvSpPr>
          <p:nvPr/>
        </p:nvSpPr>
        <p:spPr>
          <a:xfrm>
            <a:off x="1201095" y="2284149"/>
            <a:ext cx="1161757" cy="374888"/>
          </a:xfrm>
          <a:prstGeom prst="rect">
            <a:avLst/>
          </a:prstGeom>
        </p:spPr>
        <p:txBody>
          <a:bodyPr vert="horz" lIns="52940" tIns="26470" rIns="52940" bIns="26470" rtlCol="0">
            <a:normAutofit/>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58" marR="0" lvl="0" indent="0" algn="l" defTabSz="529394"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w="0"/>
                <a:solidFill>
                  <a:srgbClr val="4E5350"/>
                </a:solidFill>
                <a:effectLst/>
                <a:uLnTx/>
                <a:uFillTx/>
                <a:latin typeface="Open Sans" pitchFamily="34" charset="0"/>
                <a:ea typeface="Open Sans" pitchFamily="34" charset="0"/>
                <a:cs typeface="Open Sans" pitchFamily="34" charset="0"/>
              </a:rPr>
              <a:t>2016</a:t>
            </a:r>
          </a:p>
        </p:txBody>
      </p:sp>
      <p:sp>
        <p:nvSpPr>
          <p:cNvPr id="66" name="Symbol zastępczy zawartości 4">
            <a:extLst>
              <a:ext uri="{FF2B5EF4-FFF2-40B4-BE49-F238E27FC236}">
                <a16:creationId xmlns:a16="http://schemas.microsoft.com/office/drawing/2014/main" id="{B9944227-906F-42BC-ABEB-06EDFE75C626}"/>
              </a:ext>
            </a:extLst>
          </p:cNvPr>
          <p:cNvSpPr txBox="1">
            <a:spLocks/>
          </p:cNvSpPr>
          <p:nvPr/>
        </p:nvSpPr>
        <p:spPr>
          <a:xfrm>
            <a:off x="3714174" y="1749873"/>
            <a:ext cx="1161757" cy="374888"/>
          </a:xfrm>
          <a:prstGeom prst="rect">
            <a:avLst/>
          </a:prstGeom>
        </p:spPr>
        <p:txBody>
          <a:bodyPr vert="horz" lIns="52940" tIns="26470" rIns="52940" bIns="26470" rtlCol="0">
            <a:normAutofit/>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58" marR="0" lvl="0" indent="0" algn="l" defTabSz="529394"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w="0"/>
                <a:solidFill>
                  <a:srgbClr val="4E5350"/>
                </a:solidFill>
                <a:effectLst/>
                <a:uLnTx/>
                <a:uFillTx/>
                <a:latin typeface="Open Sans" pitchFamily="34" charset="0"/>
                <a:ea typeface="Open Sans" pitchFamily="34" charset="0"/>
                <a:cs typeface="Open Sans" pitchFamily="34" charset="0"/>
              </a:rPr>
              <a:t>2020</a:t>
            </a:r>
          </a:p>
        </p:txBody>
      </p:sp>
      <p:sp>
        <p:nvSpPr>
          <p:cNvPr id="67" name="Symbol zastępczy zawartości 4">
            <a:extLst>
              <a:ext uri="{FF2B5EF4-FFF2-40B4-BE49-F238E27FC236}">
                <a16:creationId xmlns:a16="http://schemas.microsoft.com/office/drawing/2014/main" id="{B9944227-906F-42BC-ABEB-06EDFE75C626}"/>
              </a:ext>
            </a:extLst>
          </p:cNvPr>
          <p:cNvSpPr txBox="1">
            <a:spLocks/>
          </p:cNvSpPr>
          <p:nvPr/>
        </p:nvSpPr>
        <p:spPr>
          <a:xfrm>
            <a:off x="6190674" y="1269172"/>
            <a:ext cx="1161757" cy="374888"/>
          </a:xfrm>
          <a:prstGeom prst="rect">
            <a:avLst/>
          </a:prstGeom>
        </p:spPr>
        <p:txBody>
          <a:bodyPr vert="horz" lIns="52940" tIns="26470" rIns="52940" bIns="26470" rtlCol="0">
            <a:normAutofit/>
          </a:bodyPr>
          <a:lstStyle>
            <a:lvl1pPr marL="0" indent="0" algn="l" defTabSz="941312" rtl="0" eaLnBrk="1" fontAlgn="base" latinLnBrk="0" hangingPunct="1">
              <a:spcBef>
                <a:spcPct val="0"/>
              </a:spcBef>
              <a:spcAft>
                <a:spcPct val="0"/>
              </a:spcAft>
              <a:buFont typeface="Arial" panose="020B0604020202020204" pitchFamily="34" charset="0"/>
              <a:buNone/>
              <a:defRPr lang="pl-PL" sz="1390" kern="1200" dirty="0">
                <a:solidFill>
                  <a:schemeClr val="tx1"/>
                </a:solidFill>
                <a:latin typeface="Khand Light" panose="02000000000000000000" pitchFamily="2" charset="-18"/>
                <a:ea typeface="+mj-ea"/>
                <a:cs typeface="Khand Light" panose="02000000000000000000" pitchFamily="2" charset="-18"/>
              </a:defRPr>
            </a:lvl1pPr>
            <a:lvl2pPr marL="264891" indent="0" algn="ctr" defTabSz="941312"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2pPr>
            <a:lvl3pPr marL="529782" indent="0" algn="ctr" defTabSz="941312" rtl="0" eaLnBrk="1" latinLnBrk="0" hangingPunct="1">
              <a:spcBef>
                <a:spcPct val="20000"/>
              </a:spcBef>
              <a:buFont typeface="Arial" panose="020B0604020202020204" pitchFamily="34" charset="0"/>
              <a:buNone/>
              <a:defRPr sz="2500" kern="1200">
                <a:solidFill>
                  <a:schemeClr val="tx1">
                    <a:tint val="75000"/>
                  </a:schemeClr>
                </a:solidFill>
                <a:latin typeface="+mn-lt"/>
                <a:ea typeface="+mn-ea"/>
                <a:cs typeface="+mn-cs"/>
              </a:defRPr>
            </a:lvl3pPr>
            <a:lvl4pPr marL="794674"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4pPr>
            <a:lvl5pPr marL="1059565"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5pPr>
            <a:lvl6pPr marL="132445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6pPr>
            <a:lvl7pPr marL="1589347"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7pPr>
            <a:lvl8pPr marL="1854239"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8pPr>
            <a:lvl9pPr marL="2119130" indent="0" algn="ctr" defTabSz="941312"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9pPr>
          </a:lstStyle>
          <a:p>
            <a:pPr marL="63458" marR="0" lvl="0" indent="0" algn="l" defTabSz="529394"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2000" b="1" i="0" u="none" strike="noStrike" kern="1200" cap="none" spc="0" normalizeH="0" baseline="0" noProof="0" dirty="0">
                <a:ln w="0"/>
                <a:solidFill>
                  <a:srgbClr val="4E5350"/>
                </a:solidFill>
                <a:effectLst/>
                <a:uLnTx/>
                <a:uFillTx/>
                <a:latin typeface="Open Sans" pitchFamily="34" charset="0"/>
                <a:ea typeface="Open Sans" pitchFamily="34" charset="0"/>
                <a:cs typeface="Open Sans" pitchFamily="34" charset="0"/>
              </a:rPr>
              <a:t>2035</a:t>
            </a:r>
          </a:p>
        </p:txBody>
      </p:sp>
      <p:sp>
        <p:nvSpPr>
          <p:cNvPr id="21" name="Tytuł 3"/>
          <p:cNvSpPr txBox="1">
            <a:spLocks/>
          </p:cNvSpPr>
          <p:nvPr/>
        </p:nvSpPr>
        <p:spPr>
          <a:xfrm>
            <a:off x="323528" y="2284148"/>
            <a:ext cx="8229600" cy="48605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endParaRPr>
          </a:p>
        </p:txBody>
      </p:sp>
      <p:sp>
        <p:nvSpPr>
          <p:cNvPr id="24" name="Tytuł 3"/>
          <p:cNvSpPr txBox="1">
            <a:spLocks/>
          </p:cNvSpPr>
          <p:nvPr/>
        </p:nvSpPr>
        <p:spPr>
          <a:xfrm>
            <a:off x="512498" y="257140"/>
            <a:ext cx="8229600" cy="6760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Open Sans" pitchFamily="34" charset="0"/>
                <a:ea typeface="Open Sans" pitchFamily="34" charset="0"/>
                <a:cs typeface="Open Sans"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Open Sans" charset="0"/>
                <a:ea typeface="Open Sans" charset="0"/>
                <a:cs typeface="Open Sans" charset="0"/>
              </a:rPr>
              <a:t>Prohibitions and requirements</a:t>
            </a:r>
            <a:endParaRPr kumimoji="0" lang="en-GB" sz="2500" b="0" i="0" u="none" strike="noStrike" kern="1200" cap="none" spc="0" normalizeH="0" baseline="0" noProof="0" dirty="0">
              <a:ln>
                <a:noFill/>
              </a:ln>
              <a:solidFill>
                <a:prstClr val="black"/>
              </a:solidFill>
              <a:effectLst/>
              <a:uLnTx/>
              <a:uFillTx/>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83080529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4309</TotalTime>
  <Words>3802</Words>
  <Application>Microsoft Office PowerPoint</Application>
  <PresentationFormat>Pokaz na ekranie (16:9)</PresentationFormat>
  <Paragraphs>822</Paragraphs>
  <Slides>30</Slides>
  <Notes>18</Notes>
  <HiddenSlides>0</HiddenSlides>
  <MMClips>0</MMClips>
  <ScaleCrop>false</ScaleCrop>
  <HeadingPairs>
    <vt:vector size="8" baseType="variant">
      <vt:variant>
        <vt:lpstr>Używane czcionki</vt:lpstr>
      </vt:variant>
      <vt:variant>
        <vt:i4>10</vt:i4>
      </vt:variant>
      <vt:variant>
        <vt:lpstr>Motyw</vt:lpstr>
      </vt:variant>
      <vt:variant>
        <vt:i4>1</vt:i4>
      </vt:variant>
      <vt:variant>
        <vt:lpstr>Osadzone serwery OLE</vt:lpstr>
      </vt:variant>
      <vt:variant>
        <vt:i4>2</vt:i4>
      </vt:variant>
      <vt:variant>
        <vt:lpstr>Tytuły slajdów</vt:lpstr>
      </vt:variant>
      <vt:variant>
        <vt:i4>30</vt:i4>
      </vt:variant>
    </vt:vector>
  </HeadingPairs>
  <TitlesOfParts>
    <vt:vector size="43" baseType="lpstr">
      <vt:lpstr>Open Sans</vt:lpstr>
      <vt:lpstr>Arial</vt:lpstr>
      <vt:lpstr>Khand SemiBold</vt:lpstr>
      <vt:lpstr>Khand</vt:lpstr>
      <vt:lpstr>Symbol</vt:lpstr>
      <vt:lpstr>Khand-Regular</vt:lpstr>
      <vt:lpstr>Calibri</vt:lpstr>
      <vt:lpstr>Source Sans Pro</vt:lpstr>
      <vt:lpstr>Open Sans Semibold</vt:lpstr>
      <vt:lpstr>Wingdings</vt:lpstr>
      <vt:lpstr>Motyw pakietu Office</vt:lpstr>
      <vt:lpstr>Worksheet</vt:lpstr>
      <vt:lpstr>Arkusz</vt:lpstr>
      <vt:lpstr>Prezentacja programu PowerPoint</vt:lpstr>
      <vt:lpstr>Prezentacja programu PowerPoint</vt:lpstr>
      <vt:lpstr>Waste hierarchy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ZTPO – a thermal waste treatment plant implementing the objectives of the circular economy</vt:lpstr>
      <vt:lpstr>Prezentacja programu PowerPoint</vt:lpstr>
      <vt:lpstr>Prezentacja programu PowerPoint</vt:lpstr>
      <vt:lpstr>Development of a heating network in Gdańsk</vt:lpstr>
      <vt:lpstr>ZTPO construction financial structure </vt:lpstr>
      <vt:lpstr>Project of connecting ZTPO to the municipal heating network - milestones</vt:lpstr>
      <vt:lpstr>ZTPO impact on the heating network</vt:lpstr>
      <vt:lpstr>Post-production waste management</vt:lpstr>
      <vt:lpstr>Advantages of ZTPO</vt:lpstr>
      <vt:lpstr>Rainwater – types of sewage systems</vt:lpstr>
      <vt:lpstr>Rainwater - devices</vt:lpstr>
      <vt:lpstr>Climate protection and rainwater management</vt:lpstr>
      <vt:lpstr>Sewage – directed to the district sewage system</vt:lpstr>
      <vt:lpstr>Process water Sewage pre-treatment</vt:lpstr>
      <vt:lpstr>Process water Elements of water and sewage system</vt:lpstr>
      <vt:lpstr>Prezentacja programu PowerPoint</vt:lpstr>
      <vt:lpstr>Changes in the exhaust gas treatment plant ZTPO </vt:lpstr>
      <vt:lpstr>Environmental effects of the ZTPO commissioning</vt:lpstr>
      <vt:lpstr>Prezentacja programu PowerPoint</vt:lpstr>
      <vt:lpstr>Prezentacja programu PowerPoint</vt:lpstr>
    </vt:vector>
  </TitlesOfParts>
  <Company>www.WIESIOLEK.eu Wojciech P. Wiesiołek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Translation - Tłumaczenie - Übersetzung</dc:title>
  <dc:subject>+ 48 501 084 786</dc:subject>
  <dc:creator>Wojciech Wiesiołek</dc:creator>
  <dc:description>office@wiesiolek.eu</dc:description>
  <cp:lastModifiedBy>Dorota Tanaś – Michalak</cp:lastModifiedBy>
  <cp:revision>266</cp:revision>
  <cp:lastPrinted>2021-02-15T12:37:01Z</cp:lastPrinted>
  <dcterms:created xsi:type="dcterms:W3CDTF">2017-03-20T12:41:40Z</dcterms:created>
  <dcterms:modified xsi:type="dcterms:W3CDTF">2021-02-24T08:57:28Z</dcterms:modified>
  <cp:category>wojciech@wiesiolek.eu</cp:category>
</cp:coreProperties>
</file>