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3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2" r:id="rId2"/>
    <p:sldId id="272" r:id="rId3"/>
    <p:sldId id="808" r:id="rId4"/>
    <p:sldId id="835" r:id="rId5"/>
    <p:sldId id="836" r:id="rId6"/>
    <p:sldId id="819" r:id="rId7"/>
    <p:sldId id="830" r:id="rId8"/>
    <p:sldId id="838" r:id="rId9"/>
    <p:sldId id="837" r:id="rId10"/>
    <p:sldId id="833" r:id="rId11"/>
    <p:sldId id="259" r:id="rId12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Khand" panose="020B0604020202020204" charset="-18"/>
      <p:regular r:id="rId19"/>
      <p:bold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ławomir Kiszkurno" initials="SK" lastIdx="3" clrIdx="0">
    <p:extLst>
      <p:ext uri="{19B8F6BF-5375-455C-9EA6-DF929625EA0E}">
        <p15:presenceInfo xmlns:p15="http://schemas.microsoft.com/office/powerpoint/2012/main" userId="S::skiszkurno@portczystejenergii.pl::b25df85a-bce5-4dfd-8a1d-382fbc91f1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8F38"/>
    <a:srgbClr val="E40D2E"/>
    <a:srgbClr val="92D050"/>
    <a:srgbClr val="E6B9B8"/>
    <a:srgbClr val="A1CE88"/>
    <a:srgbClr val="E40E2E"/>
    <a:srgbClr val="4E534F"/>
    <a:srgbClr val="67A545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Styl jasny 1 — Ak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1" autoAdjust="0"/>
    <p:restoredTop sz="89240" autoAdjust="0"/>
  </p:normalViewPr>
  <p:slideViewPr>
    <p:cSldViewPr>
      <p:cViewPr varScale="1">
        <p:scale>
          <a:sx n="138" d="100"/>
          <a:sy n="138" d="100"/>
        </p:scale>
        <p:origin x="810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4020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642415779468224E-2"/>
          <c:y val="6.6450221152526134E-2"/>
          <c:w val="0.96562499999999996"/>
          <c:h val="0.76607530966564286"/>
        </c:manualLayout>
      </c:layout>
      <c:ofPieChart>
        <c:ofPieType val="pie"/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effectLst/>
          </c:spPr>
          <c:explosion val="7"/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A36-4298-809B-47E075BD8EB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A36-4298-809B-47E075BD8EBE}"/>
              </c:ext>
            </c:extLst>
          </c:dPt>
          <c:dPt>
            <c:idx val="2"/>
            <c:bubble3D val="0"/>
            <c:spPr>
              <a:solidFill>
                <a:srgbClr val="008F3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A36-4298-809B-47E075BD8EBE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A36-4298-809B-47E075BD8EBE}"/>
              </c:ext>
            </c:extLst>
          </c:dPt>
          <c:dPt>
            <c:idx val="4"/>
            <c:bubble3D val="0"/>
            <c:spPr>
              <a:solidFill>
                <a:srgbClr val="E40D2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A36-4298-809B-47E075BD8EBE}"/>
              </c:ext>
            </c:extLst>
          </c:dPt>
          <c:cat>
            <c:strRef>
              <c:f>Arkusz1!$A$2:$A$5</c:f>
              <c:strCache>
                <c:ptCount val="4"/>
                <c:pt idx="0">
                  <c:v>Kwota pozostała do wydatkowania</c:v>
                </c:pt>
                <c:pt idx="1">
                  <c:v>Środki wydatkowane na dzień 31.04.2021</c:v>
                </c:pt>
                <c:pt idx="2">
                  <c:v>Stan zaangażowania dotacji</c:v>
                </c:pt>
                <c:pt idx="3">
                  <c:v>Stan zaangażowania pożyczki z NFOŚiGW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430867372.55000001</c:v>
                </c:pt>
                <c:pt idx="1">
                  <c:v>0</c:v>
                </c:pt>
                <c:pt idx="2">
                  <c:v>40475800.18</c:v>
                </c:pt>
                <c:pt idx="3">
                  <c:v>48866504.140000001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A36-4298-809B-47E075BD8E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50"/>
        <c:secondPieSize val="75"/>
        <c:serLines>
          <c:spPr>
            <a:ln w="9525">
              <a:solidFill>
                <a:srgbClr val="E40D2E"/>
              </a:solidFill>
              <a:prstDash val="dash"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089537016964171E-3"/>
          <c:y val="4.2089848007656708E-2"/>
          <c:w val="0.99849113559986147"/>
          <c:h val="0.84473823833438533"/>
        </c:manualLayout>
      </c:layout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7"/>
        <c:axId val="235337216"/>
        <c:axId val="235338752"/>
      </c:barChart>
      <c:catAx>
        <c:axId val="23533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5"/>
            </a:solidFill>
            <a:round/>
            <a:headEnd type="none" w="med" len="med"/>
            <a:tailEnd type="triangle" w="med" len="med"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235338752"/>
        <c:crosses val="autoZero"/>
        <c:auto val="1"/>
        <c:lblAlgn val="ctr"/>
        <c:lblOffset val="100"/>
        <c:noMultiLvlLbl val="0"/>
      </c:catAx>
      <c:valAx>
        <c:axId val="2353387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5337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highlight>
            <a:srgbClr val="D7E4BD"/>
          </a:highlight>
        </a:defRPr>
      </a:pPr>
      <a:endParaRPr lang="pl-PL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8F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pl-PL" sz="1200" dirty="0">
                <a:solidFill>
                  <a:srgbClr val="008F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Zestawienie wydatków</a:t>
            </a:r>
          </a:p>
        </c:rich>
      </c:tx>
      <c:layout>
        <c:manualLayout>
          <c:xMode val="edge"/>
          <c:yMode val="edge"/>
          <c:x val="0.31210752702436051"/>
          <c:y val="3.22523436914712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008F3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3.9454571382615863E-2"/>
          <c:y val="0.1570583322998757"/>
          <c:w val="0.94237066142763593"/>
          <c:h val="0.69318230999569908"/>
        </c:manualLayout>
      </c:layout>
      <c:ofPieChart>
        <c:ofPieType val="pie"/>
        <c:varyColors val="1"/>
        <c:ser>
          <c:idx val="0"/>
          <c:order val="0"/>
          <c:spPr>
            <a:solidFill>
              <a:srgbClr val="CEAFAE"/>
            </a:solidFill>
            <a:ln>
              <a:noFill/>
            </a:ln>
            <a:effectLst/>
          </c:spPr>
          <c:explosion val="8"/>
          <c:dPt>
            <c:idx val="0"/>
            <c:bubble3D val="0"/>
            <c:spPr>
              <a:solidFill>
                <a:srgbClr val="CEAFA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49-4FF6-A3C0-E6723B47064C}"/>
              </c:ext>
            </c:extLst>
          </c:dPt>
          <c:dPt>
            <c:idx val="1"/>
            <c:bubble3D val="0"/>
            <c:explosion val="0"/>
            <c:spPr>
              <a:solidFill>
                <a:srgbClr val="E6B9B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C49-4FF6-A3C0-E6723B47064C}"/>
              </c:ext>
            </c:extLst>
          </c:dPt>
          <c:dPt>
            <c:idx val="2"/>
            <c:bubble3D val="0"/>
            <c:spPr>
              <a:solidFill>
                <a:srgbClr val="A1CE8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C49-4FF6-A3C0-E6723B47064C}"/>
              </c:ext>
            </c:extLst>
          </c:dPt>
          <c:dPt>
            <c:idx val="3"/>
            <c:bubble3D val="0"/>
            <c:explosion val="0"/>
            <c:spPr>
              <a:solidFill>
                <a:srgbClr val="008F3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C49-4FF6-A3C0-E6723B47064C}"/>
              </c:ext>
            </c:extLst>
          </c:dPt>
          <c:dPt>
            <c:idx val="4"/>
            <c:bubble3D val="0"/>
            <c:explosion val="11"/>
            <c:spPr>
              <a:solidFill>
                <a:srgbClr val="E40E2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C49-4FF6-A3C0-E6723B47064C}"/>
              </c:ext>
            </c:extLst>
          </c:dPt>
          <c:dLbls>
            <c:delete val="1"/>
          </c:dLbls>
          <c:val>
            <c:numRef>
              <c:f>Arkusz1!$G$25:$G$28</c:f>
              <c:numCache>
                <c:formatCode>#,##0.00</c:formatCode>
                <c:ptCount val="4"/>
                <c:pt idx="1">
                  <c:v>184108710.94</c:v>
                </c:pt>
                <c:pt idx="2" formatCode="General">
                  <c:v>184952763.81</c:v>
                </c:pt>
                <c:pt idx="3" formatCode="General">
                  <c:v>196008078.56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C49-4FF6-A3C0-E6723B47064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rgbClr val="E40D2E"/>
              </a:solidFill>
              <a:prstDash val="dash"/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GRAFIKI!#REF!</c:f>
              <c:strCache>
                <c:ptCount val="1"/>
                <c:pt idx="0">
                  <c:v>#REF!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elete val="1"/>
          </c:dLbls>
          <c:cat>
            <c:numRef>
              <c:f>GRAFIKI!$B$37:$Z$37</c:f>
              <c:numCache>
                <c:formatCode>General</c:formatCode>
                <c:ptCount val="2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</c:numCache>
            </c:numRef>
          </c:cat>
          <c:val>
            <c:numRef>
              <c:f>GRAFIKI!#REF!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E4-492D-9973-1908A9EBEABC}"/>
            </c:ext>
          </c:extLst>
        </c:ser>
        <c:ser>
          <c:idx val="1"/>
          <c:order val="1"/>
          <c:tx>
            <c:strRef>
              <c:f>GRAFIKI!#REF!</c:f>
              <c:strCache>
                <c:ptCount val="1"/>
                <c:pt idx="0">
                  <c:v>#REF!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elete val="1"/>
          </c:dLbls>
          <c:cat>
            <c:numRef>
              <c:f>GRAFIKI!$B$37:$Z$37</c:f>
              <c:numCache>
                <c:formatCode>General</c:formatCode>
                <c:ptCount val="2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</c:numCache>
            </c:numRef>
          </c:cat>
          <c:val>
            <c:numRef>
              <c:f>GRAFIKI!#REF!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E4-492D-9973-1908A9EBEABC}"/>
            </c:ext>
          </c:extLst>
        </c:ser>
        <c:ser>
          <c:idx val="3"/>
          <c:order val="2"/>
          <c:tx>
            <c:strRef>
              <c:f>GRAFIKI!$A$39</c:f>
              <c:strCache>
                <c:ptCount val="1"/>
                <c:pt idx="0">
                  <c:v>Po A3 z Dotacją dla  CAPEX = 45 mln PLN Finans Kap Zakład - Odsetek i Kosztów PCE</c:v>
                </c:pt>
              </c:strCache>
            </c:strRef>
          </c:tx>
          <c:spPr>
            <a:ln w="34925" cap="rnd">
              <a:solidFill>
                <a:srgbClr val="E40D2E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6363682363125786E-2"/>
                  <c:y val="-4.31124936735424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E4-492D-9973-1908A9EBEABC}"/>
                </c:ext>
              </c:extLst>
            </c:dLbl>
            <c:dLbl>
              <c:idx val="1"/>
              <c:layout>
                <c:manualLayout>
                  <c:x val="-1.4140068045244715E-2"/>
                  <c:y val="-3.91931760668567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EE4-492D-9973-1908A9EBEABC}"/>
                </c:ext>
              </c:extLst>
            </c:dLbl>
            <c:dLbl>
              <c:idx val="2"/>
              <c:layout>
                <c:manualLayout>
                  <c:x val="-3.0729258905226185E-2"/>
                  <c:y val="3.91931760668567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4E-48EF-BE65-C2775D5DAA73}"/>
                </c:ext>
              </c:extLst>
            </c:dLbl>
            <c:dLbl>
              <c:idx val="3"/>
              <c:layout>
                <c:manualLayout>
                  <c:x val="-3.0729258905226185E-2"/>
                  <c:y val="-2.74352232467997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4E-48EF-BE65-C2775D5DAA73}"/>
                </c:ext>
              </c:extLst>
            </c:dLbl>
            <c:dLbl>
              <c:idx val="4"/>
              <c:layout>
                <c:manualLayout>
                  <c:x val="-3.0729258905226153E-2"/>
                  <c:y val="3.52738584601710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4E-48EF-BE65-C2775D5DAA73}"/>
                </c:ext>
              </c:extLst>
            </c:dLbl>
            <c:dLbl>
              <c:idx val="5"/>
              <c:layout>
                <c:manualLayout>
                  <c:x val="-3.0729258905226153E-2"/>
                  <c:y val="-2.74352232467997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E4E-48EF-BE65-C2775D5DAA73}"/>
                </c:ext>
              </c:extLst>
            </c:dLbl>
            <c:dLbl>
              <c:idx val="6"/>
              <c:layout>
                <c:manualLayout>
                  <c:x val="-3.0729258905226119E-2"/>
                  <c:y val="2.74352232467997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4E-48EF-BE65-C2775D5DAA73}"/>
                </c:ext>
              </c:extLst>
            </c:dLbl>
            <c:dLbl>
              <c:idx val="7"/>
              <c:layout>
                <c:manualLayout>
                  <c:x val="-3.0729258905226153E-2"/>
                  <c:y val="-2.74352232467997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4E-48EF-BE65-C2775D5DAA73}"/>
                </c:ext>
              </c:extLst>
            </c:dLbl>
            <c:dLbl>
              <c:idx val="8"/>
              <c:layout>
                <c:manualLayout>
                  <c:x val="-3.0729258905226216E-2"/>
                  <c:y val="2.74352232467997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4E-48EF-BE65-C2775D5DAA73}"/>
                </c:ext>
              </c:extLst>
            </c:dLbl>
            <c:dLbl>
              <c:idx val="9"/>
              <c:layout>
                <c:manualLayout>
                  <c:x val="-3.0729258905226153E-2"/>
                  <c:y val="-3.13545408534854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E4E-48EF-BE65-C2775D5DAA73}"/>
                </c:ext>
              </c:extLst>
            </c:dLbl>
            <c:dLbl>
              <c:idx val="10"/>
              <c:layout>
                <c:manualLayout>
                  <c:x val="-3.0729258905226153E-2"/>
                  <c:y val="2.74352232467997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E4E-48EF-BE65-C2775D5DAA73}"/>
                </c:ext>
              </c:extLst>
            </c:dLbl>
            <c:dLbl>
              <c:idx val="11"/>
              <c:layout>
                <c:manualLayout>
                  <c:x val="-3.0729258905226216E-2"/>
                  <c:y val="-3.52738584601711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E4E-48EF-BE65-C2775D5DAA73}"/>
                </c:ext>
              </c:extLst>
            </c:dLbl>
            <c:dLbl>
              <c:idx val="12"/>
              <c:layout>
                <c:manualLayout>
                  <c:x val="-3.0729258905226153E-2"/>
                  <c:y val="1.95965880334283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E4E-48EF-BE65-C2775D5DAA73}"/>
                </c:ext>
              </c:extLst>
            </c:dLbl>
            <c:dLbl>
              <c:idx val="13"/>
              <c:layout>
                <c:manualLayout>
                  <c:x val="-3.0729258905226282E-2"/>
                  <c:y val="-3.13545408534854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E4E-48EF-BE65-C2775D5DAA73}"/>
                </c:ext>
              </c:extLst>
            </c:dLbl>
            <c:dLbl>
              <c:idx val="14"/>
              <c:layout>
                <c:manualLayout>
                  <c:x val="-3.0729258905226216E-2"/>
                  <c:y val="3.13545408534854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E4E-48EF-BE65-C2775D5DAA73}"/>
                </c:ext>
              </c:extLst>
            </c:dLbl>
            <c:dLbl>
              <c:idx val="15"/>
              <c:layout>
                <c:manualLayout>
                  <c:x val="-3.0729258905226282E-2"/>
                  <c:y val="-2.74352232467997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E4E-48EF-BE65-C2775D5DAA73}"/>
                </c:ext>
              </c:extLst>
            </c:dLbl>
            <c:dLbl>
              <c:idx val="16"/>
              <c:layout>
                <c:manualLayout>
                  <c:x val="-3.0729258905226153E-2"/>
                  <c:y val="3.13545408534854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E4E-48EF-BE65-C2775D5DAA73}"/>
                </c:ext>
              </c:extLst>
            </c:dLbl>
            <c:dLbl>
              <c:idx val="17"/>
              <c:layout>
                <c:manualLayout>
                  <c:x val="-3.0729258905226153E-2"/>
                  <c:y val="-3.72335172635139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249981025210617E-2"/>
                      <c:h val="4.15839598069350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0E4E-48EF-BE65-C2775D5DAA73}"/>
                </c:ext>
              </c:extLst>
            </c:dLbl>
            <c:dLbl>
              <c:idx val="18"/>
              <c:layout>
                <c:manualLayout>
                  <c:x val="-3.0729258905226153E-2"/>
                  <c:y val="3.52738584601710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E4E-48EF-BE65-C2775D5DAA73}"/>
                </c:ext>
              </c:extLst>
            </c:dLbl>
            <c:dLbl>
              <c:idx val="19"/>
              <c:layout>
                <c:manualLayout>
                  <c:x val="-3.0729258905226282E-2"/>
                  <c:y val="-3.91931760668567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E4E-48EF-BE65-C2775D5DAA73}"/>
                </c:ext>
              </c:extLst>
            </c:dLbl>
            <c:dLbl>
              <c:idx val="20"/>
              <c:layout>
                <c:manualLayout>
                  <c:x val="-9.7744915031443159E-3"/>
                  <c:y val="-1.17579528200570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E4E-48EF-BE65-C2775D5DAA73}"/>
                </c:ext>
              </c:extLst>
            </c:dLbl>
            <c:dLbl>
              <c:idx val="21"/>
              <c:layout>
                <c:manualLayout>
                  <c:x val="-3.0729258905226153E-2"/>
                  <c:y val="4.70318112802281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E4E-48EF-BE65-C2775D5DAA73}"/>
                </c:ext>
              </c:extLst>
            </c:dLbl>
            <c:dLbl>
              <c:idx val="22"/>
              <c:layout>
                <c:manualLayout>
                  <c:x val="-3.0729258905226282E-2"/>
                  <c:y val="-3.52738584601710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E4E-48EF-BE65-C2775D5DAA73}"/>
                </c:ext>
              </c:extLst>
            </c:dLbl>
            <c:dLbl>
              <c:idx val="23"/>
              <c:layout>
                <c:manualLayout>
                  <c:x val="-3.0729258905226153E-2"/>
                  <c:y val="4.31124936735424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E4E-48EF-BE65-C2775D5DAA73}"/>
                </c:ext>
              </c:extLst>
            </c:dLbl>
            <c:dLbl>
              <c:idx val="24"/>
              <c:layout>
                <c:manualLayout>
                  <c:x val="0"/>
                  <c:y val="1.17579528200570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E4E-48EF-BE65-C2775D5DAA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GRAFIKI!$B$37:$Z$37</c:f>
              <c:numCache>
                <c:formatCode>General</c:formatCode>
                <c:ptCount val="2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</c:numCache>
            </c:numRef>
          </c:cat>
          <c:val>
            <c:numRef>
              <c:f>GRAFIKI!$B$39:$Z$39</c:f>
              <c:numCache>
                <c:formatCode>#,##0</c:formatCode>
                <c:ptCount val="25"/>
                <c:pt idx="0">
                  <c:v>342.55866182553194</c:v>
                </c:pt>
                <c:pt idx="1">
                  <c:v>333.21756869474933</c:v>
                </c:pt>
                <c:pt idx="2">
                  <c:v>329.16686481399614</c:v>
                </c:pt>
                <c:pt idx="3">
                  <c:v>325.11823338888968</c:v>
                </c:pt>
                <c:pt idx="4">
                  <c:v>321.54670654249236</c:v>
                </c:pt>
                <c:pt idx="5">
                  <c:v>319.65442242400485</c:v>
                </c:pt>
                <c:pt idx="6">
                  <c:v>318.23930863179157</c:v>
                </c:pt>
                <c:pt idx="7">
                  <c:v>314.19463536340317</c:v>
                </c:pt>
                <c:pt idx="8">
                  <c:v>310.1520581564389</c:v>
                </c:pt>
                <c:pt idx="9">
                  <c:v>306.53035845182035</c:v>
                </c:pt>
                <c:pt idx="10">
                  <c:v>302.07331816208244</c:v>
                </c:pt>
                <c:pt idx="11">
                  <c:v>298.0322759380141</c:v>
                </c:pt>
                <c:pt idx="12">
                  <c:v>293.9933125567984</c:v>
                </c:pt>
                <c:pt idx="13">
                  <c:v>289.95829754499016</c:v>
                </c:pt>
                <c:pt idx="14">
                  <c:v>286.39858271622069</c:v>
                </c:pt>
                <c:pt idx="15">
                  <c:v>281.88049554267303</c:v>
                </c:pt>
                <c:pt idx="16">
                  <c:v>277.84476734514487</c:v>
                </c:pt>
                <c:pt idx="17">
                  <c:v>275.12380677244084</c:v>
                </c:pt>
                <c:pt idx="18">
                  <c:v>271.09227082665842</c:v>
                </c:pt>
                <c:pt idx="19">
                  <c:v>266.16340280764501</c:v>
                </c:pt>
                <c:pt idx="20">
                  <c:v>263.02442489139526</c:v>
                </c:pt>
                <c:pt idx="21">
                  <c:v>153.17010635928091</c:v>
                </c:pt>
                <c:pt idx="22">
                  <c:v>153.32572109132431</c:v>
                </c:pt>
                <c:pt idx="23">
                  <c:v>153.4834366222502</c:v>
                </c:pt>
                <c:pt idx="24">
                  <c:v>140.09308917088319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EE4-492D-9973-1908A9EBEABC}"/>
            </c:ext>
          </c:extLst>
        </c:ser>
        <c:ser>
          <c:idx val="4"/>
          <c:order val="3"/>
          <c:tx>
            <c:strRef>
              <c:f>GRAFIKI!#REF!</c:f>
              <c:strCache>
                <c:ptCount val="1"/>
                <c:pt idx="0">
                  <c:v>#REF!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elete val="1"/>
          </c:dLbls>
          <c:cat>
            <c:numRef>
              <c:f>GRAFIKI!$B$37:$Z$37</c:f>
              <c:numCache>
                <c:formatCode>General</c:formatCode>
                <c:ptCount val="2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</c:numCache>
            </c:numRef>
          </c:cat>
          <c:val>
            <c:numRef>
              <c:f>GRAFIKI!#REF!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EE4-492D-9973-1908A9EBEAB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75428976"/>
        <c:axId val="475427992"/>
      </c:lineChart>
      <c:catAx>
        <c:axId val="475428976"/>
        <c:scaling>
          <c:orientation val="minMax"/>
        </c:scaling>
        <c:delete val="0"/>
        <c:axPos val="b"/>
        <c:numFmt formatCode="General" sourceLinked="1"/>
        <c:majorTickMark val="none"/>
        <c:minorTickMark val="in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pl-PL"/>
          </a:p>
        </c:txPr>
        <c:crossAx val="475427992"/>
        <c:crosses val="autoZero"/>
        <c:auto val="1"/>
        <c:lblAlgn val="ctr"/>
        <c:lblOffset val="100"/>
        <c:noMultiLvlLbl val="0"/>
      </c:catAx>
      <c:valAx>
        <c:axId val="475427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pl-PL"/>
          </a:p>
        </c:txPr>
        <c:crossAx val="475428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0.54545</cdr:x>
      <cdr:y>0.32058</cdr:y>
    </cdr:from>
    <cdr:to>
      <cdr:x>0.81644</cdr:x>
      <cdr:y>0.38874</cdr:y>
    </cdr:to>
    <cdr:sp macro="" textlink="">
      <cdr:nvSpPr>
        <cdr:cNvPr id="2" name="pole tekstowe 1">
          <a:extLst xmlns:a="http://schemas.openxmlformats.org/drawingml/2006/main">
            <a:ext uri="{FF2B5EF4-FFF2-40B4-BE49-F238E27FC236}">
              <a16:creationId xmlns:a16="http://schemas.microsoft.com/office/drawing/2014/main" id="{EA03BF8F-1C75-405E-B203-6AD5DF8C3332}"/>
            </a:ext>
          </a:extLst>
        </cdr:cNvPr>
        <cdr:cNvSpPr txBox="1"/>
      </cdr:nvSpPr>
      <cdr:spPr>
        <a:xfrm xmlns:a="http://schemas.openxmlformats.org/drawingml/2006/main">
          <a:off x="3024336" y="1387104"/>
          <a:ext cx="1502536" cy="294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800" b="1" dirty="0">
              <a:solidFill>
                <a:srgbClr val="92D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68 080 582,66 PLN</a:t>
          </a:r>
        </a:p>
      </cdr:txBody>
    </cdr:sp>
  </cdr:relSizeAnchor>
  <cdr:relSizeAnchor xmlns:cdr="http://schemas.openxmlformats.org/drawingml/2006/chartDrawing">
    <cdr:from>
      <cdr:x>0.74026</cdr:x>
      <cdr:y>0.6363</cdr:y>
    </cdr:from>
    <cdr:to>
      <cdr:x>1</cdr:x>
      <cdr:y>0.69088</cdr:y>
    </cdr:to>
    <cdr:sp macro="" textlink="">
      <cdr:nvSpPr>
        <cdr:cNvPr id="3" name="pole tekstowe 2">
          <a:extLst xmlns:a="http://schemas.openxmlformats.org/drawingml/2006/main">
            <a:ext uri="{FF2B5EF4-FFF2-40B4-BE49-F238E27FC236}">
              <a16:creationId xmlns:a16="http://schemas.microsoft.com/office/drawing/2014/main" id="{8A2B777A-B46A-46CF-AC57-13844176CC90}"/>
            </a:ext>
          </a:extLst>
        </cdr:cNvPr>
        <cdr:cNvSpPr txBox="1"/>
      </cdr:nvSpPr>
      <cdr:spPr>
        <a:xfrm xmlns:a="http://schemas.openxmlformats.org/drawingml/2006/main">
          <a:off x="4104458" y="2753178"/>
          <a:ext cx="1440158" cy="2361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800" b="1" dirty="0">
              <a:solidFill>
                <a:srgbClr val="008F3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66 121 598,10 PLN</a:t>
          </a:r>
        </a:p>
      </cdr:txBody>
    </cdr:sp>
  </cdr:relSizeAnchor>
  <cdr:relSizeAnchor xmlns:cdr="http://schemas.openxmlformats.org/drawingml/2006/chartDrawing">
    <cdr:from>
      <cdr:x>0.0112</cdr:x>
      <cdr:y>0.68232</cdr:y>
    </cdr:from>
    <cdr:to>
      <cdr:x>0.30422</cdr:x>
      <cdr:y>0.75043</cdr:y>
    </cdr:to>
    <cdr:sp macro="" textlink="">
      <cdr:nvSpPr>
        <cdr:cNvPr id="4" name="pole tekstowe 3">
          <a:extLst xmlns:a="http://schemas.openxmlformats.org/drawingml/2006/main">
            <a:ext uri="{FF2B5EF4-FFF2-40B4-BE49-F238E27FC236}">
              <a16:creationId xmlns:a16="http://schemas.microsoft.com/office/drawing/2014/main" id="{17D76F86-042E-409E-99B0-1BC25E980EE1}"/>
            </a:ext>
          </a:extLst>
        </cdr:cNvPr>
        <cdr:cNvSpPr txBox="1"/>
      </cdr:nvSpPr>
      <cdr:spPr>
        <a:xfrm xmlns:a="http://schemas.openxmlformats.org/drawingml/2006/main">
          <a:off x="62098" y="2952328"/>
          <a:ext cx="1624684" cy="2947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800" b="1" dirty="0">
              <a:solidFill>
                <a:srgbClr val="E6B9B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430 867 372,55 PLN</a:t>
          </a:r>
        </a:p>
      </cdr:txBody>
    </cdr:sp>
  </cdr:relSizeAnchor>
  <cdr:relSizeAnchor xmlns:cdr="http://schemas.openxmlformats.org/drawingml/2006/chartDrawing">
    <cdr:from>
      <cdr:x>0.4026</cdr:x>
      <cdr:y>0.50795</cdr:y>
    </cdr:from>
    <cdr:to>
      <cdr:x>0.68218</cdr:x>
      <cdr:y>0.58072</cdr:y>
    </cdr:to>
    <cdr:sp macro="" textlink="">
      <cdr:nvSpPr>
        <cdr:cNvPr id="5" name="pole tekstowe 4">
          <a:extLst xmlns:a="http://schemas.openxmlformats.org/drawingml/2006/main">
            <a:ext uri="{FF2B5EF4-FFF2-40B4-BE49-F238E27FC236}">
              <a16:creationId xmlns:a16="http://schemas.microsoft.com/office/drawing/2014/main" id="{4EAFFD20-BECB-4EDD-BEC4-159B94EC8442}"/>
            </a:ext>
          </a:extLst>
        </cdr:cNvPr>
        <cdr:cNvSpPr txBox="1"/>
      </cdr:nvSpPr>
      <cdr:spPr>
        <a:xfrm xmlns:a="http://schemas.openxmlformats.org/drawingml/2006/main">
          <a:off x="2232248" y="2197843"/>
          <a:ext cx="1550164" cy="3148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800" b="1" dirty="0">
              <a:solidFill>
                <a:srgbClr val="E40D2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134 202 180,76 PLN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0.0285</cdr:y>
    </cdr:from>
    <cdr:to>
      <cdr:x>0.44275</cdr:x>
      <cdr:y>0.27903</cdr:y>
    </cdr:to>
    <cdr:sp macro="" textlink="">
      <cdr:nvSpPr>
        <cdr:cNvPr id="6" name="Prostokąt 5">
          <a:extLst xmlns:a="http://schemas.openxmlformats.org/drawingml/2006/main">
            <a:ext uri="{FF2B5EF4-FFF2-40B4-BE49-F238E27FC236}">
              <a16:creationId xmlns:a16="http://schemas.microsoft.com/office/drawing/2014/main" id="{DFF9D60E-7F9D-46E5-8543-A1CAC4DAC3C4}"/>
            </a:ext>
          </a:extLst>
        </cdr:cNvPr>
        <cdr:cNvSpPr/>
      </cdr:nvSpPr>
      <cdr:spPr>
        <a:xfrm xmlns:a="http://schemas.openxmlformats.org/drawingml/2006/main">
          <a:off x="0" y="61264"/>
          <a:ext cx="1803715" cy="53854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008F38"/>
          </a:solidFill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pl-PL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2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Dotacja UE</a:t>
          </a:r>
          <a:endParaRPr lang="en-GB" sz="1200" b="1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cdr:txBody>
    </cdr:sp>
  </cdr:relSizeAnchor>
  <cdr:relSizeAnchor xmlns:cdr="http://schemas.openxmlformats.org/drawingml/2006/chartDrawing">
    <cdr:from>
      <cdr:x>0.45726</cdr:x>
      <cdr:y>0.03268</cdr:y>
    </cdr:from>
    <cdr:to>
      <cdr:x>0.94983</cdr:x>
      <cdr:y>0.28105</cdr:y>
    </cdr:to>
    <cdr:sp macro="" textlink="">
      <cdr:nvSpPr>
        <cdr:cNvPr id="8" name="Prostokąt 7">
          <a:extLst xmlns:a="http://schemas.openxmlformats.org/drawingml/2006/main">
            <a:ext uri="{FF2B5EF4-FFF2-40B4-BE49-F238E27FC236}">
              <a16:creationId xmlns:a16="http://schemas.microsoft.com/office/drawing/2014/main" id="{DFF9D60E-7F9D-46E5-8543-A1CAC4DAC3C4}"/>
            </a:ext>
          </a:extLst>
        </cdr:cNvPr>
        <cdr:cNvSpPr/>
      </cdr:nvSpPr>
      <cdr:spPr>
        <a:xfrm xmlns:a="http://schemas.openxmlformats.org/drawingml/2006/main">
          <a:off x="2228850" y="94446"/>
          <a:ext cx="2400995" cy="7177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008F38"/>
          </a:solidFill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pl-PL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270 696 804,83 PLN</a:t>
          </a:r>
        </a:p>
      </cdr:txBody>
    </cdr:sp>
  </cdr:relSizeAnchor>
  <cdr:relSizeAnchor xmlns:cdr="http://schemas.openxmlformats.org/drawingml/2006/chartDrawing">
    <cdr:from>
      <cdr:x>0</cdr:x>
      <cdr:y>0.32648</cdr:y>
    </cdr:from>
    <cdr:to>
      <cdr:x>0.44275</cdr:x>
      <cdr:y>0.57485</cdr:y>
    </cdr:to>
    <cdr:sp macro="" textlink="">
      <cdr:nvSpPr>
        <cdr:cNvPr id="9" name="Prostokąt 8">
          <a:extLst xmlns:a="http://schemas.openxmlformats.org/drawingml/2006/main">
            <a:ext uri="{FF2B5EF4-FFF2-40B4-BE49-F238E27FC236}">
              <a16:creationId xmlns:a16="http://schemas.microsoft.com/office/drawing/2014/main" id="{DFF9D60E-7F9D-46E5-8543-A1CAC4DAC3C4}"/>
            </a:ext>
          </a:extLst>
        </cdr:cNvPr>
        <cdr:cNvSpPr/>
      </cdr:nvSpPr>
      <cdr:spPr>
        <a:xfrm xmlns:a="http://schemas.openxmlformats.org/drawingml/2006/main">
          <a:off x="0" y="943531"/>
          <a:ext cx="2158143" cy="71779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008F38"/>
          </a:solidFill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pl-PL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2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Pożyczka NFOŚiGW</a:t>
          </a:r>
          <a:endParaRPr lang="en-US" sz="1200" b="1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cdr:txBody>
    </cdr:sp>
  </cdr:relSizeAnchor>
  <cdr:relSizeAnchor xmlns:cdr="http://schemas.openxmlformats.org/drawingml/2006/chartDrawing">
    <cdr:from>
      <cdr:x>0.45726</cdr:x>
      <cdr:y>0.32648</cdr:y>
    </cdr:from>
    <cdr:to>
      <cdr:x>0.94983</cdr:x>
      <cdr:y>0.57485</cdr:y>
    </cdr:to>
    <cdr:sp macro="" textlink="">
      <cdr:nvSpPr>
        <cdr:cNvPr id="10" name="Prostokąt 9">
          <a:extLst xmlns:a="http://schemas.openxmlformats.org/drawingml/2006/main">
            <a:ext uri="{FF2B5EF4-FFF2-40B4-BE49-F238E27FC236}">
              <a16:creationId xmlns:a16="http://schemas.microsoft.com/office/drawing/2014/main" id="{DFF9D60E-7F9D-46E5-8543-A1CAC4DAC3C4}"/>
            </a:ext>
          </a:extLst>
        </cdr:cNvPr>
        <cdr:cNvSpPr/>
      </cdr:nvSpPr>
      <cdr:spPr>
        <a:xfrm xmlns:a="http://schemas.openxmlformats.org/drawingml/2006/main">
          <a:off x="2228850" y="943531"/>
          <a:ext cx="2400995" cy="71779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008F38"/>
          </a:solidFill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pl-PL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29</a:t>
          </a:r>
          <a:r>
            <a:rPr lang="pl-PL" sz="12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4</a:t>
          </a:r>
          <a:r>
            <a:rPr lang="en-GB" sz="12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pl-PL" sz="12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372 748,48</a:t>
          </a:r>
          <a:r>
            <a:rPr lang="en-GB" sz="12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PLN</a:t>
          </a:r>
        </a:p>
      </cdr:txBody>
    </cdr:sp>
  </cdr:relSizeAnchor>
  <cdr:relSizeAnchor xmlns:cdr="http://schemas.openxmlformats.org/drawingml/2006/chartDrawing">
    <cdr:from>
      <cdr:x>0</cdr:x>
      <cdr:y>0.83875</cdr:y>
    </cdr:from>
    <cdr:to>
      <cdr:x>0.90232</cdr:x>
      <cdr:y>1</cdr:y>
    </cdr:to>
    <cdr:sp macro="" textlink="">
      <cdr:nvSpPr>
        <cdr:cNvPr id="2" name="pole tekstowe 1">
          <a:extLst xmlns:a="http://schemas.openxmlformats.org/drawingml/2006/main">
            <a:ext uri="{FF2B5EF4-FFF2-40B4-BE49-F238E27FC236}">
              <a16:creationId xmlns:a16="http://schemas.microsoft.com/office/drawing/2014/main" id="{FC20B181-25B9-44E0-AD28-2633901F481F}"/>
            </a:ext>
          </a:extLst>
        </cdr:cNvPr>
        <cdr:cNvSpPr txBox="1"/>
      </cdr:nvSpPr>
      <cdr:spPr>
        <a:xfrm xmlns:a="http://schemas.openxmlformats.org/drawingml/2006/main">
          <a:off x="-333708" y="1802985"/>
          <a:ext cx="3675952" cy="346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ŁĄCZNY KOSZT PROJEKTU: 693 558 047,03 PLN </a:t>
          </a:r>
        </a:p>
      </cdr:txBody>
    </cdr:sp>
  </cdr:relSizeAnchor>
  <cdr:relSizeAnchor xmlns:cdr="http://schemas.openxmlformats.org/drawingml/2006/chartDrawing">
    <cdr:from>
      <cdr:x>0</cdr:x>
      <cdr:y>0.68195</cdr:y>
    </cdr:from>
    <cdr:to>
      <cdr:x>0.99557</cdr:x>
      <cdr:y>0.8432</cdr:y>
    </cdr:to>
    <cdr:sp macro="" textlink="">
      <cdr:nvSpPr>
        <cdr:cNvPr id="7" name="pole tekstowe 1">
          <a:extLst xmlns:a="http://schemas.openxmlformats.org/drawingml/2006/main">
            <a:ext uri="{FF2B5EF4-FFF2-40B4-BE49-F238E27FC236}">
              <a16:creationId xmlns:a16="http://schemas.microsoft.com/office/drawing/2014/main" id="{14BD08D7-638B-40B7-BA8C-A90833CCD19B}"/>
            </a:ext>
          </a:extLst>
        </cdr:cNvPr>
        <cdr:cNvSpPr txBox="1"/>
      </cdr:nvSpPr>
      <cdr:spPr>
        <a:xfrm xmlns:a="http://schemas.openxmlformats.org/drawingml/2006/main">
          <a:off x="0" y="1465931"/>
          <a:ext cx="4055848" cy="346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ŁĄCZNY KOSZT PROJEKTU NETTO : 565 069 553,31 PLN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0.4395</cdr:x>
      <cdr:y>0.66303</cdr:y>
    </cdr:from>
    <cdr:to>
      <cdr:x>0.71642</cdr:x>
      <cdr:y>0.75511</cdr:y>
    </cdr:to>
    <cdr:sp macro="" textlink="">
      <cdr:nvSpPr>
        <cdr:cNvPr id="2" name="pole tekstowe 1">
          <a:extLst xmlns:a="http://schemas.openxmlformats.org/drawingml/2006/main">
            <a:ext uri="{FF2B5EF4-FFF2-40B4-BE49-F238E27FC236}">
              <a16:creationId xmlns:a16="http://schemas.microsoft.com/office/drawing/2014/main" id="{E2ACCF3D-5232-4579-87AC-EE57D16BE12F}"/>
            </a:ext>
          </a:extLst>
        </cdr:cNvPr>
        <cdr:cNvSpPr txBox="1"/>
      </cdr:nvSpPr>
      <cdr:spPr>
        <a:xfrm xmlns:a="http://schemas.openxmlformats.org/drawingml/2006/main">
          <a:off x="2120374" y="1566489"/>
          <a:ext cx="1336011" cy="217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800" b="1" dirty="0">
              <a:solidFill>
                <a:srgbClr val="E40E2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380 960 842,37 PLN</a:t>
          </a:r>
        </a:p>
      </cdr:txBody>
    </cdr:sp>
  </cdr:relSizeAnchor>
  <cdr:relSizeAnchor xmlns:cdr="http://schemas.openxmlformats.org/drawingml/2006/chartDrawing">
    <cdr:from>
      <cdr:x>0</cdr:x>
      <cdr:y>0.15745</cdr:y>
    </cdr:from>
    <cdr:to>
      <cdr:x>0.27692</cdr:x>
      <cdr:y>0.24881</cdr:y>
    </cdr:to>
    <cdr:sp macro="" textlink="">
      <cdr:nvSpPr>
        <cdr:cNvPr id="3" name="pole tekstowe 2">
          <a:extLst xmlns:a="http://schemas.openxmlformats.org/drawingml/2006/main">
            <a:ext uri="{FF2B5EF4-FFF2-40B4-BE49-F238E27FC236}">
              <a16:creationId xmlns:a16="http://schemas.microsoft.com/office/drawing/2014/main" id="{BD1F3D48-D790-46D4-A0F1-DF134CDC2A93}"/>
            </a:ext>
          </a:extLst>
        </cdr:cNvPr>
        <cdr:cNvSpPr txBox="1"/>
      </cdr:nvSpPr>
      <cdr:spPr>
        <a:xfrm xmlns:a="http://schemas.openxmlformats.org/drawingml/2006/main">
          <a:off x="0" y="372004"/>
          <a:ext cx="1336011" cy="2158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800" b="1" dirty="0">
              <a:solidFill>
                <a:srgbClr val="E6B9B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184 108 710,94 PLN</a:t>
          </a:r>
        </a:p>
      </cdr:txBody>
    </cdr:sp>
  </cdr:relSizeAnchor>
  <cdr:relSizeAnchor xmlns:cdr="http://schemas.openxmlformats.org/drawingml/2006/chartDrawing">
    <cdr:from>
      <cdr:x>0.62607</cdr:x>
      <cdr:y>0.41264</cdr:y>
    </cdr:from>
    <cdr:to>
      <cdr:x>0.80789</cdr:x>
      <cdr:y>0.5</cdr:y>
    </cdr:to>
    <cdr:sp macro="" textlink="">
      <cdr:nvSpPr>
        <cdr:cNvPr id="4" name="pole tekstowe 3">
          <a:extLst xmlns:a="http://schemas.openxmlformats.org/drawingml/2006/main">
            <a:ext uri="{FF2B5EF4-FFF2-40B4-BE49-F238E27FC236}">
              <a16:creationId xmlns:a16="http://schemas.microsoft.com/office/drawing/2014/main" id="{410A48DC-5312-4BA3-81BF-39DD32719A6E}"/>
            </a:ext>
          </a:extLst>
        </cdr:cNvPr>
        <cdr:cNvSpPr txBox="1"/>
      </cdr:nvSpPr>
      <cdr:spPr>
        <a:xfrm xmlns:a="http://schemas.openxmlformats.org/drawingml/2006/main">
          <a:off x="2727477" y="962237"/>
          <a:ext cx="792088" cy="2037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0.44776</cdr:x>
      <cdr:y>0.26576</cdr:y>
    </cdr:from>
    <cdr:to>
      <cdr:x>0.79487</cdr:x>
      <cdr:y>0.34348</cdr:y>
    </cdr:to>
    <cdr:sp macro="" textlink="">
      <cdr:nvSpPr>
        <cdr:cNvPr id="5" name="pole tekstowe 4">
          <a:extLst xmlns:a="http://schemas.openxmlformats.org/drawingml/2006/main">
            <a:ext uri="{FF2B5EF4-FFF2-40B4-BE49-F238E27FC236}">
              <a16:creationId xmlns:a16="http://schemas.microsoft.com/office/drawing/2014/main" id="{CB3F7FC1-A7D6-428D-87F0-393F86FDA028}"/>
            </a:ext>
          </a:extLst>
        </cdr:cNvPr>
        <cdr:cNvSpPr txBox="1"/>
      </cdr:nvSpPr>
      <cdr:spPr>
        <a:xfrm xmlns:a="http://schemas.openxmlformats.org/drawingml/2006/main">
          <a:off x="2160240" y="627880"/>
          <a:ext cx="1674644" cy="1836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800" b="1" dirty="0">
              <a:solidFill>
                <a:srgbClr val="A1CE8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184 952 763,81 PLN</a:t>
          </a:r>
        </a:p>
      </cdr:txBody>
    </cdr:sp>
  </cdr:relSizeAnchor>
  <cdr:relSizeAnchor xmlns:cdr="http://schemas.openxmlformats.org/drawingml/2006/chartDrawing">
    <cdr:from>
      <cdr:x>0.72308</cdr:x>
      <cdr:y>0.7586</cdr:y>
    </cdr:from>
    <cdr:to>
      <cdr:x>1</cdr:x>
      <cdr:y>0.83517</cdr:y>
    </cdr:to>
    <cdr:sp macro="" textlink="">
      <cdr:nvSpPr>
        <cdr:cNvPr id="6" name="pole tekstowe 5">
          <a:extLst xmlns:a="http://schemas.openxmlformats.org/drawingml/2006/main">
            <a:ext uri="{FF2B5EF4-FFF2-40B4-BE49-F238E27FC236}">
              <a16:creationId xmlns:a16="http://schemas.microsoft.com/office/drawing/2014/main" id="{053DE86D-F126-4634-A54F-57FC0801A6F4}"/>
            </a:ext>
          </a:extLst>
        </cdr:cNvPr>
        <cdr:cNvSpPr txBox="1"/>
      </cdr:nvSpPr>
      <cdr:spPr>
        <a:xfrm xmlns:a="http://schemas.openxmlformats.org/drawingml/2006/main">
          <a:off x="3488525" y="1792281"/>
          <a:ext cx="1336011" cy="1809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800" b="1" dirty="0">
              <a:solidFill>
                <a:srgbClr val="008F3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196 008 078,56 PLN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060B2-6F89-490F-8A63-C75BB3A8CD8F}" type="datetimeFigureOut">
              <a:rPr lang="pl-PL" smtClean="0"/>
              <a:t>29.09.2021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DF424-4428-4B96-9613-28EC3E0B20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8722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166BB-E203-4CB4-BD85-1863D41E1D13}" type="datetimeFigureOut">
              <a:rPr lang="pl-PL" smtClean="0"/>
              <a:t>29.09.2021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3AC8A-33E5-4A6A-A10A-FD892CAC6D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9568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E3AC8A-33E5-4A6A-A10A-FD892CAC6DDB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3646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E3AC8A-33E5-4A6A-A10A-FD892CAC6DDB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6402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E3AC8A-33E5-4A6A-A10A-FD892CAC6DDB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76661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E3AC8A-33E5-4A6A-A10A-FD892CAC6DDB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4726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E3AC8A-33E5-4A6A-A10A-FD892CAC6DDB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9826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E3AC8A-33E5-4A6A-A10A-FD892CAC6DDB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4942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3AC8A-33E5-4A6A-A10A-FD892CAC6DDB}" type="slidenum">
              <a:rPr lang="pl-PL" smtClean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84005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3AC8A-33E5-4A6A-A10A-FD892CAC6DDB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1240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3AC8A-33E5-4A6A-A10A-FD892CAC6DDB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668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E3AC8A-33E5-4A6A-A10A-FD892CAC6DDB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5345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PP_PCzE_panorama_dofinansowani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0FE8-30BD-482F-AB18-3678D48C9836}" type="datetimeFigureOut">
              <a:rPr lang="pl-PL" smtClean="0"/>
              <a:pPr/>
              <a:t>29.09.2021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5341-65BA-4BC4-B0E2-2C6983777B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PP_PCzE_panorama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fld id="{8A040FE8-30BD-482F-AB18-3678D48C9836}" type="datetimeFigureOut">
              <a:rPr lang="pl-PL" smtClean="0"/>
              <a:pPr/>
              <a:t>29.09.2021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fld id="{C2885341-65BA-4BC4-B0E2-2C6983777B9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29600" cy="676011"/>
          </a:xfrm>
        </p:spPr>
        <p:txBody>
          <a:bodyPr>
            <a:normAutofit/>
          </a:bodyPr>
          <a:lstStyle>
            <a:lvl1pPr algn="l">
              <a:defRPr sz="25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lowek 1 lini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P_PCzE_panorama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67495"/>
            <a:ext cx="8229600" cy="486053"/>
          </a:xfrm>
        </p:spPr>
        <p:txBody>
          <a:bodyPr>
            <a:normAutofit/>
          </a:bodyPr>
          <a:lstStyle>
            <a:lvl1pPr algn="l">
              <a:defRPr sz="25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fld id="{8A040FE8-30BD-482F-AB18-3678D48C9836}" type="datetimeFigureOut">
              <a:rPr lang="pl-PL" smtClean="0"/>
              <a:pPr/>
              <a:t>29.09.2021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fld id="{C2885341-65BA-4BC4-B0E2-2C6983777B94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5853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glowek 2 linij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P_PCzE_panorama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30324"/>
            <a:ext cx="8229600" cy="857250"/>
          </a:xfrm>
        </p:spPr>
        <p:txBody>
          <a:bodyPr>
            <a:normAutofit/>
          </a:bodyPr>
          <a:lstStyle>
            <a:lvl1pPr algn="l">
              <a:defRPr sz="25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fld id="{8A040FE8-30BD-482F-AB18-3678D48C9836}" type="datetimeFigureOut">
              <a:rPr lang="pl-PL" smtClean="0"/>
              <a:pPr/>
              <a:t>29.09.2021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fld id="{C2885341-65BA-4BC4-B0E2-2C6983777B9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PP_PCzE_panorama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 sz="2400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>
              <a:defRPr sz="2000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>
              <a:defRPr sz="1800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>
              <a:defRPr sz="1800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 sz="2400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>
              <a:defRPr sz="2000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>
              <a:defRPr sz="1800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>
              <a:defRPr sz="1800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fld id="{8A040FE8-30BD-482F-AB18-3678D48C9836}" type="datetimeFigureOut">
              <a:rPr lang="pl-PL" smtClean="0"/>
              <a:pPr/>
              <a:t>29.09.2021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fld id="{C2885341-65BA-4BC4-B0E2-2C6983777B9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1" name="Tytuł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29600" cy="676011"/>
          </a:xfrm>
        </p:spPr>
        <p:txBody>
          <a:bodyPr>
            <a:normAutofit/>
          </a:bodyPr>
          <a:lstStyle>
            <a:lvl1pPr algn="l">
              <a:defRPr sz="25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P_PCzE_panorama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fld id="{8A040FE8-30BD-482F-AB18-3678D48C9836}" type="datetimeFigureOut">
              <a:rPr lang="pl-PL" smtClean="0"/>
              <a:pPr/>
              <a:t>29.09.2021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fld id="{C2885341-65BA-4BC4-B0E2-2C6983777B9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29600" cy="676011"/>
          </a:xfrm>
        </p:spPr>
        <p:txBody>
          <a:bodyPr>
            <a:normAutofit/>
          </a:bodyPr>
          <a:lstStyle>
            <a:lvl1pPr algn="l">
              <a:defRPr sz="25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P_PCzE_panorama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fld id="{8A040FE8-30BD-482F-AB18-3678D48C9836}" type="datetimeFigureOut">
              <a:rPr lang="pl-PL" smtClean="0"/>
              <a:pPr/>
              <a:t>29.09.2021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fld id="{C2885341-65BA-4BC4-B0E2-2C6983777B9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PP_PCzE_panorama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 sz="2800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>
              <a:defRPr sz="2400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>
              <a:defRPr sz="2000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>
              <a:defRPr sz="2000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fld id="{8A040FE8-30BD-482F-AB18-3678D48C9836}" type="datetimeFigureOut">
              <a:rPr lang="pl-PL" smtClean="0"/>
              <a:pPr/>
              <a:t>29.09.2021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fld id="{C2885341-65BA-4BC4-B0E2-2C6983777B9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PP_PCzE_panorama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fld id="{8A040FE8-30BD-482F-AB18-3678D48C9836}" type="datetimeFigureOut">
              <a:rPr lang="pl-PL" smtClean="0"/>
              <a:pPr/>
              <a:t>29.09.2021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fld id="{C2885341-65BA-4BC4-B0E2-2C6983777B9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fld id="{8A040FE8-30BD-482F-AB18-3678D48C9836}" type="datetimeFigureOut">
              <a:rPr lang="pl-PL" smtClean="0"/>
              <a:pPr/>
              <a:t>29.09.2021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fld id="{C2885341-65BA-4BC4-B0E2-2C6983777B9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0" r:id="rId4"/>
    <p:sldLayoutId id="2147483652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www.portczystejenergii.pl/" TargetMode="External"/><Relationship Id="rId7" Type="http://schemas.openxmlformats.org/officeDocument/2006/relationships/hyperlink" Target="http://blog.portczystejenergii.pl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channel/UCFQzrGnGcDuPrX8Hur0NWFA/about" TargetMode="External"/><Relationship Id="rId5" Type="http://schemas.openxmlformats.org/officeDocument/2006/relationships/hyperlink" Target="https://www.linkedin.com/company/port-czystej-energii" TargetMode="External"/><Relationship Id="rId4" Type="http://schemas.openxmlformats.org/officeDocument/2006/relationships/hyperlink" Target="https://www.facebook.com/PortCzystejEnergii" TargetMode="External"/><Relationship Id="rId9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FF3921C9-A9A7-466A-AB57-12D48C9182CB}"/>
              </a:ext>
            </a:extLst>
          </p:cNvPr>
          <p:cNvSpPr txBox="1"/>
          <p:nvPr/>
        </p:nvSpPr>
        <p:spPr>
          <a:xfrm>
            <a:off x="5148064" y="2211710"/>
            <a:ext cx="3654152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sz="25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 realizacji prac na budowie ZTPOK </a:t>
            </a:r>
          </a:p>
          <a:p>
            <a:pPr algn="r"/>
            <a:endParaRPr lang="pl-PL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pl-PL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Zaangażowanie rzeczowe </a:t>
            </a:r>
            <a:br>
              <a:rPr lang="pl-PL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finansowe wrzesień 2021r.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443A7EA-0616-4CA0-AB9F-620FF6AD47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100"/>
            <a:ext cx="4799952" cy="39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27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>
            <a:extLst>
              <a:ext uri="{FF2B5EF4-FFF2-40B4-BE49-F238E27FC236}">
                <a16:creationId xmlns:a16="http://schemas.microsoft.com/office/drawing/2014/main" id="{79E8DBBE-CF31-49F7-8F8C-BD66B078F4A4}"/>
              </a:ext>
            </a:extLst>
          </p:cNvPr>
          <p:cNvSpPr/>
          <p:nvPr/>
        </p:nvSpPr>
        <p:spPr>
          <a:xfrm>
            <a:off x="4146996" y="228148"/>
            <a:ext cx="4824536" cy="4241865"/>
          </a:xfrm>
          <a:prstGeom prst="rect">
            <a:avLst/>
          </a:prstGeom>
          <a:blipFill dpi="0" rotWithShape="1">
            <a:blip r:embed="rId3">
              <a:alphaModFix amt="6000"/>
            </a:blip>
            <a:srcRect/>
            <a:stretch>
              <a:fillRect/>
            </a:stretch>
          </a:blipFill>
          <a:ln w="41275">
            <a:solidFill>
              <a:srgbClr val="008F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97A12130-FDC1-429B-8180-55C8039B9889}"/>
              </a:ext>
            </a:extLst>
          </p:cNvPr>
          <p:cNvSpPr/>
          <p:nvPr/>
        </p:nvSpPr>
        <p:spPr>
          <a:xfrm>
            <a:off x="864357" y="242405"/>
            <a:ext cx="1800200" cy="389098"/>
          </a:xfrm>
          <a:prstGeom prst="rect">
            <a:avLst/>
          </a:prstGeom>
          <a:solidFill>
            <a:srgbClr val="008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0AC4633-62C9-4F54-BC40-C6F3B4B151A5}"/>
              </a:ext>
            </a:extLst>
          </p:cNvPr>
          <p:cNvSpPr txBox="1"/>
          <p:nvPr/>
        </p:nvSpPr>
        <p:spPr>
          <a:xfrm>
            <a:off x="201587" y="1291888"/>
            <a:ext cx="3290293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9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Śledztwo Prokuratury Okręgowej w Gdańsku</a:t>
            </a:r>
          </a:p>
          <a:p>
            <a:pPr algn="ctr"/>
            <a:r>
              <a:rPr lang="pl-PL" sz="9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sprawie usuwania odpadów niezgodnie z instrukcją prowadzenia składowiska odpadów z terenu działki </a:t>
            </a:r>
            <a:br>
              <a:rPr lang="pl-PL" sz="9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9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numerze ewidencyjnym 242/1 stanowiącej teren budowy ZTPO w Gdańsku, w takich warunkach, że mogło to spowodować obniżenie jakości powietrza.</a:t>
            </a:r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B2D5B56F-A9D7-47F0-B90A-BFC389C95DEE}"/>
              </a:ext>
            </a:extLst>
          </p:cNvPr>
          <p:cNvSpPr/>
          <p:nvPr/>
        </p:nvSpPr>
        <p:spPr>
          <a:xfrm>
            <a:off x="4288576" y="320799"/>
            <a:ext cx="4536504" cy="40981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rgbClr val="008F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FAKTY:</a:t>
            </a:r>
            <a:endParaRPr lang="pl-PL" sz="9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just">
              <a:buFont typeface="Courier New" panose="02070309020205020404" pitchFamily="49" charset="0"/>
              <a:buChar char="o"/>
            </a:pPr>
            <a:r>
              <a:rPr lang="pl-PL" sz="9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 I instancji (WIOŚ w Gdańsku) błędnie uznał działkę 242/1, na której prowadzona jest budowa spalarni, za część istniejącego składowiska odpadów, wymiennie traktując ją jako część sektora 800/1, a innym razem jako część sektora 800/3, a nawet jako część zamkniętego sektora 800/2.</a:t>
            </a:r>
          </a:p>
          <a:p>
            <a:pPr marL="171450" indent="-171450" algn="just">
              <a:buFont typeface="Courier New" panose="02070309020205020404" pitchFamily="49" charset="0"/>
              <a:buChar char="o"/>
            </a:pPr>
            <a:endParaRPr lang="pl-PL" sz="9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just">
              <a:buFont typeface="Courier New" panose="02070309020205020404" pitchFamily="49" charset="0"/>
              <a:buChar char="o"/>
            </a:pPr>
            <a:r>
              <a:rPr lang="pl-PL" sz="9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Wydzielona z działki 242 działka 242/1, na której prowadzone są roboty budowlane nie stanowi części składowiska, w tym ani sektora 800/1 ani sektora 800/2, ani też sektora 800/3, co w obowiązującym na tamten czas pozwoleniu zintegrowanym zostało opisane w postaci bilansu powierzchni składowych, z którego jasno wynika, że </a:t>
            </a:r>
            <a:r>
              <a:rPr lang="pl-PL" sz="900" u="sng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terenie działki 242/1 nigdy nie był i nie jest usytuowany żaden z ww. sektorów.</a:t>
            </a:r>
          </a:p>
          <a:p>
            <a:pPr marL="171450" indent="-171450" algn="just">
              <a:buFont typeface="Courier New" panose="02070309020205020404" pitchFamily="49" charset="0"/>
              <a:buChar char="o"/>
            </a:pPr>
            <a:endParaRPr lang="pl-PL" sz="9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just">
              <a:buFont typeface="Courier New" panose="02070309020205020404" pitchFamily="49" charset="0"/>
              <a:buChar char="o"/>
            </a:pPr>
            <a:r>
              <a:rPr lang="pl-PL" sz="9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Odpady powstałe w trakcie prowadzenia robót ziemnych zostały zagospodarowane zgodnie z obowiązującymi przepisami na składowisku odpadów na terenie Zakładu Utylizacyjnego.</a:t>
            </a:r>
          </a:p>
          <a:p>
            <a:pPr marL="171450" indent="-171450" algn="just">
              <a:buFont typeface="Courier New" panose="02070309020205020404" pitchFamily="49" charset="0"/>
              <a:buChar char="o"/>
            </a:pPr>
            <a:endParaRPr lang="pl-PL" sz="9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just">
              <a:buFont typeface="Courier New" panose="02070309020205020404" pitchFamily="49" charset="0"/>
              <a:buChar char="o"/>
            </a:pPr>
            <a:r>
              <a:rPr lang="pl-PL" sz="9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Wykonane po usunięciu gruntów nienośnych (w tym i odpadów) badania oceny zanieczyszczeń powierzchni ziemi, zgodnie z wymogami prawa, wskazały że nie ma zanieczyszczeń historycznych na terenie budowy ZTPOK, tym samym możliwe jest posadowienie na nim obiektów budowlanych.</a:t>
            </a:r>
          </a:p>
          <a:p>
            <a:pPr marL="171450" indent="-171450" algn="just">
              <a:buFont typeface="Courier New" panose="02070309020205020404" pitchFamily="49" charset="0"/>
              <a:buChar char="o"/>
            </a:pPr>
            <a:endParaRPr lang="pl-PL" sz="9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just">
              <a:buFont typeface="Courier New" panose="02070309020205020404" pitchFamily="49" charset="0"/>
              <a:buChar char="o"/>
            </a:pPr>
            <a:r>
              <a:rPr lang="pl-PL" sz="9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WSA wyrokiem z dnia 17 listopada 2020 r. w sprawie dotyczącej m.in. „nielegalnego usuwania odpadów …” – oddalił skargę </a:t>
            </a:r>
            <a:r>
              <a:rPr lang="pl-PL" sz="9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TnRZ</a:t>
            </a:r>
            <a:r>
              <a:rPr lang="pl-PL" sz="9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 całości.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DC476E2-B6F9-412F-BF85-B80E8255C4F5}"/>
              </a:ext>
            </a:extLst>
          </p:cNvPr>
          <p:cNvSpPr txBox="1"/>
          <p:nvPr/>
        </p:nvSpPr>
        <p:spPr>
          <a:xfrm>
            <a:off x="1132860" y="242004"/>
            <a:ext cx="1333629" cy="36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Kontrole</a:t>
            </a:r>
          </a:p>
        </p:txBody>
      </p:sp>
      <p:sp>
        <p:nvSpPr>
          <p:cNvPr id="5" name="Owal 4">
            <a:extLst>
              <a:ext uri="{FF2B5EF4-FFF2-40B4-BE49-F238E27FC236}">
                <a16:creationId xmlns:a16="http://schemas.microsoft.com/office/drawing/2014/main" id="{E0AE6CCB-FDFE-4CEC-B250-3AAAE1E41ED1}"/>
              </a:ext>
            </a:extLst>
          </p:cNvPr>
          <p:cNvSpPr/>
          <p:nvPr/>
        </p:nvSpPr>
        <p:spPr>
          <a:xfrm>
            <a:off x="1730830" y="1042005"/>
            <a:ext cx="137687" cy="137687"/>
          </a:xfrm>
          <a:prstGeom prst="ellipse">
            <a:avLst/>
          </a:prstGeom>
          <a:solidFill>
            <a:srgbClr val="008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57B9CA08-6BD4-4BAB-89A2-DE57798D93CE}"/>
              </a:ext>
            </a:extLst>
          </p:cNvPr>
          <p:cNvSpPr/>
          <p:nvPr/>
        </p:nvSpPr>
        <p:spPr>
          <a:xfrm>
            <a:off x="1730830" y="2377750"/>
            <a:ext cx="137687" cy="137687"/>
          </a:xfrm>
          <a:prstGeom prst="ellipse">
            <a:avLst/>
          </a:prstGeom>
          <a:solidFill>
            <a:srgbClr val="008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F10AD3CD-01BD-411F-8932-22E78E7616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50956" y="2180206"/>
            <a:ext cx="642963" cy="670462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37421DA-89C5-48EE-83F2-B347480704C4}"/>
              </a:ext>
            </a:extLst>
          </p:cNvPr>
          <p:cNvSpPr txBox="1"/>
          <p:nvPr/>
        </p:nvSpPr>
        <p:spPr>
          <a:xfrm>
            <a:off x="201587" y="2643758"/>
            <a:ext cx="3333863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aktualnie obowiązującej decyzji nr DROŚ-S.7222.6.2021.BB z dnia 14 lipca 2021 r., zmieniającej pozwolenie zintegrowane nr DROŚ.P.Z.7650-17/09 z dnia 13 listopada 2009 r., jak i zatwierdzonej instrukcji prowadzenia składowiska nr DROŚ-S.7241.3.2021.BB z dnia 14 lipca 2021 r., precyzyjnie wskazane zostały granice i usytuowanie poszczególnych obiektów budowlanych - składowisk odpadów 800/1, 800/2 (zamknięte) i 800/3, dla których obowiązuje instrukcja prowadzenia składowiska </a:t>
            </a:r>
            <a:r>
              <a:rPr lang="pl-PL" sz="9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które znajdują się poza obszarem działki 242/1, na której prowadzona jest inwestycja. </a:t>
            </a:r>
          </a:p>
          <a:p>
            <a:pPr algn="ctr"/>
            <a:r>
              <a:rPr lang="pl-PL" sz="9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Działka 242/1 w przedmiotowych decyzjach z oczywistych względów się nie znajduje.</a:t>
            </a:r>
          </a:p>
        </p:txBody>
      </p:sp>
    </p:spTree>
    <p:extLst>
      <p:ext uri="{BB962C8B-B14F-4D97-AF65-F5344CB8AC3E}">
        <p14:creationId xmlns:p14="http://schemas.microsoft.com/office/powerpoint/2010/main" val="2900291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9512" y="1275606"/>
            <a:ext cx="8640960" cy="374441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altLang="pl-PL" sz="1500" dirty="0">
                <a:solidFill>
                  <a:schemeClr val="bg1"/>
                </a:solidFill>
              </a:rPr>
              <a:t>W celu uzyskania bieżących informacji na temat realizowanej inwestycji budowy ZTPO zapraszamy na:</a:t>
            </a:r>
            <a:br>
              <a:rPr lang="pl-PL" altLang="pl-PL" sz="1500" dirty="0">
                <a:solidFill>
                  <a:schemeClr val="bg1"/>
                </a:solidFill>
              </a:rPr>
            </a:br>
            <a:r>
              <a:rPr lang="pl-PL" altLang="pl-PL" sz="15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www.portczystejenergii.pl</a:t>
            </a:r>
            <a:br>
              <a:rPr lang="pl-PL" altLang="pl-PL" sz="1500" dirty="0">
                <a:solidFill>
                  <a:schemeClr val="bg1"/>
                </a:solidFill>
              </a:rPr>
            </a:br>
            <a:r>
              <a:rPr lang="pl-PL" sz="15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 Czystej Energii | Facebook</a:t>
            </a:r>
            <a:br>
              <a:rPr lang="pl-PL" altLang="pl-PL" sz="1500" dirty="0">
                <a:solidFill>
                  <a:schemeClr val="bg1"/>
                </a:solidFill>
              </a:rPr>
            </a:br>
            <a:r>
              <a:rPr lang="pl-PL" sz="15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 Czystej Energii | LinkedIn</a:t>
            </a:r>
            <a:br>
              <a:rPr lang="pl-PL" sz="1500" dirty="0">
                <a:solidFill>
                  <a:schemeClr val="bg1"/>
                </a:solidFill>
              </a:rPr>
            </a:br>
            <a:r>
              <a:rPr lang="pl-PL" sz="15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 Czystej Energii | YouTube</a:t>
            </a:r>
            <a:r>
              <a:rPr lang="pl-PL" altLang="pl-PL" sz="1500" dirty="0">
                <a:solidFill>
                  <a:schemeClr val="bg1"/>
                </a:solidFill>
              </a:rPr>
              <a:t> </a:t>
            </a:r>
            <a:br>
              <a:rPr lang="pl-PL" altLang="pl-PL" sz="1500" dirty="0">
                <a:solidFill>
                  <a:schemeClr val="bg1"/>
                </a:solidFill>
              </a:rPr>
            </a:br>
            <a:r>
              <a:rPr lang="pl-PL" altLang="pl-PL" sz="1500" dirty="0">
                <a:solidFill>
                  <a:schemeClr val="bg1"/>
                </a:solidFill>
              </a:rPr>
              <a:t>Miesięczne podsumowania (publikacja w drugim tygodniu)</a:t>
            </a:r>
            <a:br>
              <a:rPr lang="pl-PL" altLang="pl-PL" sz="1500" dirty="0">
                <a:solidFill>
                  <a:schemeClr val="bg1"/>
                </a:solidFill>
              </a:rPr>
            </a:br>
            <a:br>
              <a:rPr lang="pl-PL" altLang="pl-PL" sz="1500" dirty="0">
                <a:solidFill>
                  <a:schemeClr val="bg1"/>
                </a:solidFill>
              </a:rPr>
            </a:br>
            <a:r>
              <a:rPr lang="pl-PL" altLang="pl-PL" sz="1500" dirty="0">
                <a:solidFill>
                  <a:schemeClr val="bg1"/>
                </a:solidFill>
              </a:rPr>
              <a:t>Artykuły eksperckie i inne w formie artykułów znaleźć można na blogu:</a:t>
            </a:r>
            <a:br>
              <a:rPr lang="pl-PL" altLang="pl-PL" sz="1500" dirty="0">
                <a:solidFill>
                  <a:schemeClr val="bg1"/>
                </a:solidFill>
              </a:rPr>
            </a:br>
            <a:r>
              <a:rPr lang="pl-PL" altLang="pl-PL" sz="15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blog.portczystejenergii.pl</a:t>
            </a:r>
            <a:r>
              <a:rPr lang="pl-PL" altLang="pl-PL" sz="1500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BA77B0B1-593A-4FC1-9C1F-8A3C5BFA5D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42717" y="2483631"/>
            <a:ext cx="176238" cy="176238"/>
          </a:xfrm>
          <a:prstGeom prst="rect">
            <a:avLst/>
          </a:prstGeom>
        </p:spPr>
      </p:pic>
      <p:pic>
        <p:nvPicPr>
          <p:cNvPr id="4" name="Grafika 3">
            <a:extLst>
              <a:ext uri="{FF2B5EF4-FFF2-40B4-BE49-F238E27FC236}">
                <a16:creationId xmlns:a16="http://schemas.microsoft.com/office/drawing/2014/main" id="{D822DD51-7F7F-4541-A2B1-CD0FFDD5EE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15816" y="2715766"/>
            <a:ext cx="176238" cy="176238"/>
          </a:xfrm>
          <a:prstGeom prst="rect">
            <a:avLst/>
          </a:prstGeom>
        </p:spPr>
      </p:pic>
      <p:pic>
        <p:nvPicPr>
          <p:cNvPr id="5" name="Grafika 4">
            <a:extLst>
              <a:ext uri="{FF2B5EF4-FFF2-40B4-BE49-F238E27FC236}">
                <a16:creationId xmlns:a16="http://schemas.microsoft.com/office/drawing/2014/main" id="{F12B2BB1-E401-4405-97A5-298D739FD2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47796" y="2951546"/>
            <a:ext cx="176238" cy="176238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FF61A8F2-2AF0-4300-9724-C2DF0462BC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45221" y="3155479"/>
            <a:ext cx="176238" cy="176238"/>
          </a:xfrm>
          <a:prstGeom prst="rect">
            <a:avLst/>
          </a:prstGeom>
        </p:spPr>
      </p:pic>
      <p:pic>
        <p:nvPicPr>
          <p:cNvPr id="7" name="Grafika 6">
            <a:extLst>
              <a:ext uri="{FF2B5EF4-FFF2-40B4-BE49-F238E27FC236}">
                <a16:creationId xmlns:a16="http://schemas.microsoft.com/office/drawing/2014/main" id="{5483B0F2-D5A0-4EDF-A4FB-A958237AFB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76523" y="4083918"/>
            <a:ext cx="176238" cy="1762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41078"/>
            <a:ext cx="6950869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ytuł 3"/>
          <p:cNvSpPr txBox="1">
            <a:spLocks/>
          </p:cNvSpPr>
          <p:nvPr/>
        </p:nvSpPr>
        <p:spPr>
          <a:xfrm>
            <a:off x="251520" y="267494"/>
            <a:ext cx="8229600" cy="48605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algn="just"/>
            <a:r>
              <a:rPr lang="pl-PL" sz="2000" b="1" dirty="0"/>
              <a:t>Ramowy harmonogram budowy ZTPO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40F81C5-9D59-4838-83FA-2982C9906C46}"/>
              </a:ext>
            </a:extLst>
          </p:cNvPr>
          <p:cNvSpPr/>
          <p:nvPr/>
        </p:nvSpPr>
        <p:spPr>
          <a:xfrm>
            <a:off x="345439" y="1841103"/>
            <a:ext cx="5054877" cy="2711384"/>
          </a:xfrm>
          <a:prstGeom prst="rect">
            <a:avLst/>
          </a:prstGeom>
          <a:noFill/>
          <a:ln>
            <a:noFill/>
          </a:ln>
          <a:effectLst/>
        </p:spPr>
      </p:sp>
      <p:sp>
        <p:nvSpPr>
          <p:cNvPr id="8" name="Symbol zastępczy zawartości 4">
            <a:extLst>
              <a:ext uri="{FF2B5EF4-FFF2-40B4-BE49-F238E27FC236}">
                <a16:creationId xmlns:a16="http://schemas.microsoft.com/office/drawing/2014/main" id="{B9944227-906F-42BC-ABEB-06EDFE75C626}"/>
              </a:ext>
            </a:extLst>
          </p:cNvPr>
          <p:cNvSpPr txBox="1">
            <a:spLocks/>
          </p:cNvSpPr>
          <p:nvPr/>
        </p:nvSpPr>
        <p:spPr>
          <a:xfrm>
            <a:off x="1258482" y="2600630"/>
            <a:ext cx="1048642" cy="890790"/>
          </a:xfrm>
          <a:prstGeom prst="rect">
            <a:avLst/>
          </a:prstGeom>
        </p:spPr>
        <p:txBody>
          <a:bodyPr vert="horz" lIns="52931" tIns="26466" rIns="52931" bIns="26466" rtlCol="0">
            <a:normAutofit/>
          </a:bodyPr>
          <a:lstStyle>
            <a:lvl1pPr marL="0" indent="0" algn="l" defTabSz="941312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pl-PL" sz="1390" kern="1200" dirty="0">
                <a:solidFill>
                  <a:schemeClr val="tx1"/>
                </a:solidFill>
                <a:latin typeface="Khand Light" panose="02000000000000000000" pitchFamily="2" charset="-18"/>
                <a:ea typeface="+mj-ea"/>
                <a:cs typeface="Khand Light" panose="02000000000000000000" pitchFamily="2" charset="-18"/>
              </a:defRPr>
            </a:lvl1pPr>
            <a:lvl2pPr marL="264891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29782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94674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9565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24457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589347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54239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19130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448" algn="ctr" defTabSz="529310">
              <a:defRPr/>
            </a:pPr>
            <a:r>
              <a:rPr lang="pl-PL" sz="1800" b="1" dirty="0">
                <a:ln w="0"/>
                <a:solidFill>
                  <a:srgbClr val="008F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VII</a:t>
            </a:r>
            <a:r>
              <a:rPr lang="pl-PL" sz="1300" b="1" dirty="0">
                <a:ln w="0"/>
                <a:solidFill>
                  <a:srgbClr val="008F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63448" algn="ctr" defTabSz="529310">
              <a:defRPr/>
            </a:pPr>
            <a:r>
              <a:rPr lang="pl-PL" sz="1000" dirty="0">
                <a:ln w="0"/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rozpoczęcie robót ziemnych</a:t>
            </a: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id="{B9944227-906F-42BC-ABEB-06EDFE75C626}"/>
              </a:ext>
            </a:extLst>
          </p:cNvPr>
          <p:cNvSpPr txBox="1">
            <a:spLocks/>
          </p:cNvSpPr>
          <p:nvPr/>
        </p:nvSpPr>
        <p:spPr>
          <a:xfrm>
            <a:off x="5587058" y="2485702"/>
            <a:ext cx="1383973" cy="696467"/>
          </a:xfrm>
          <a:prstGeom prst="rect">
            <a:avLst/>
          </a:prstGeom>
        </p:spPr>
        <p:txBody>
          <a:bodyPr vert="horz" lIns="52931" tIns="26466" rIns="52931" bIns="26466" rtlCol="0">
            <a:normAutofit fontScale="92500" lnSpcReduction="20000"/>
          </a:bodyPr>
          <a:lstStyle>
            <a:lvl1pPr marL="0" indent="0" algn="l" defTabSz="941312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pl-PL" sz="1390" kern="1200" dirty="0">
                <a:solidFill>
                  <a:schemeClr val="tx1"/>
                </a:solidFill>
                <a:latin typeface="Khand Light" panose="02000000000000000000" pitchFamily="2" charset="-18"/>
                <a:ea typeface="+mj-ea"/>
                <a:cs typeface="Khand Light" panose="02000000000000000000" pitchFamily="2" charset="-18"/>
              </a:defRPr>
            </a:lvl1pPr>
            <a:lvl2pPr marL="264891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29782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94674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9565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24457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589347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54239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19130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448" algn="ctr" defTabSz="529310">
              <a:defRPr/>
            </a:pPr>
            <a:r>
              <a:rPr lang="pl-PL" sz="2000" b="1" dirty="0">
                <a:ln w="0"/>
                <a:solidFill>
                  <a:srgbClr val="008F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</a:t>
            </a:r>
          </a:p>
          <a:p>
            <a:pPr marL="63448" algn="ctr" defTabSz="529310">
              <a:defRPr/>
            </a:pPr>
            <a:r>
              <a:rPr lang="pl-PL" sz="1100" dirty="0">
                <a:ln w="0"/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przystąpienie </a:t>
            </a:r>
            <a:br>
              <a:rPr lang="pl-PL" sz="1100" dirty="0">
                <a:ln w="0"/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100" dirty="0">
                <a:ln w="0"/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prac </a:t>
            </a:r>
            <a:br>
              <a:rPr lang="pl-PL" sz="1100" dirty="0">
                <a:ln w="0"/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100" dirty="0">
                <a:ln w="0"/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rozruchowych</a:t>
            </a:r>
            <a:endParaRPr lang="pl-PL" sz="1300" dirty="0">
              <a:ln w="0"/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Symbol zastępczy zawartości 4">
            <a:extLst>
              <a:ext uri="{FF2B5EF4-FFF2-40B4-BE49-F238E27FC236}">
                <a16:creationId xmlns:a16="http://schemas.microsoft.com/office/drawing/2014/main" id="{B9944227-906F-42BC-ABEB-06EDFE75C626}"/>
              </a:ext>
            </a:extLst>
          </p:cNvPr>
          <p:cNvSpPr txBox="1">
            <a:spLocks/>
          </p:cNvSpPr>
          <p:nvPr/>
        </p:nvSpPr>
        <p:spPr>
          <a:xfrm>
            <a:off x="1303112" y="3355040"/>
            <a:ext cx="2488091" cy="823038"/>
          </a:xfrm>
          <a:prstGeom prst="rect">
            <a:avLst/>
          </a:prstGeom>
        </p:spPr>
        <p:txBody>
          <a:bodyPr vert="horz" lIns="52931" tIns="26466" rIns="52931" bIns="26466" rtlCol="0">
            <a:normAutofit/>
          </a:bodyPr>
          <a:lstStyle>
            <a:lvl1pPr marL="0" indent="0" algn="l" defTabSz="941312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pl-PL" sz="1390" kern="1200" dirty="0">
                <a:solidFill>
                  <a:schemeClr val="tx1"/>
                </a:solidFill>
                <a:latin typeface="Khand Light" panose="02000000000000000000" pitchFamily="2" charset="-18"/>
                <a:ea typeface="+mj-ea"/>
                <a:cs typeface="Khand Light" panose="02000000000000000000" pitchFamily="2" charset="-18"/>
              </a:defRPr>
            </a:lvl1pPr>
            <a:lvl2pPr marL="264891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29782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94674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9565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24457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589347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54239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19130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448" algn="ctr" defTabSz="529310">
              <a:defRPr/>
            </a:pPr>
            <a:r>
              <a:rPr lang="pl-PL" sz="1800" b="1" dirty="0">
                <a:ln w="0"/>
                <a:solidFill>
                  <a:srgbClr val="008F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XII</a:t>
            </a:r>
            <a:r>
              <a:rPr lang="pl-PL" sz="1800" b="1" dirty="0">
                <a:ln w="0"/>
                <a:solidFill>
                  <a:srgbClr val="B6D45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63448" algn="ctr" defTabSz="529310">
              <a:defRPr/>
            </a:pPr>
            <a:r>
              <a:rPr lang="pl-PL" sz="1000" dirty="0">
                <a:ln w="0"/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rozpoczęcie prac </a:t>
            </a:r>
            <a:br>
              <a:rPr lang="pl-PL" sz="1000" dirty="0">
                <a:ln w="0"/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000" dirty="0">
                <a:ln w="0"/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budowlanych </a:t>
            </a:r>
            <a:br>
              <a:rPr lang="pl-PL" sz="1000" dirty="0">
                <a:ln w="0"/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000" dirty="0">
                <a:ln w="0"/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(innych niż roboty ziemne)</a:t>
            </a:r>
          </a:p>
        </p:txBody>
      </p:sp>
      <p:cxnSp>
        <p:nvCxnSpPr>
          <p:cNvPr id="11" name="Łącznik prosty ze strzałką 10"/>
          <p:cNvCxnSpPr/>
          <p:nvPr/>
        </p:nvCxnSpPr>
        <p:spPr>
          <a:xfrm>
            <a:off x="2594174" y="2157174"/>
            <a:ext cx="0" cy="1198591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ymbol zastępczy zawartości 4">
            <a:extLst>
              <a:ext uri="{FF2B5EF4-FFF2-40B4-BE49-F238E27FC236}">
                <a16:creationId xmlns:a16="http://schemas.microsoft.com/office/drawing/2014/main" id="{B9944227-906F-42BC-ABEB-06EDFE75C626}"/>
              </a:ext>
            </a:extLst>
          </p:cNvPr>
          <p:cNvSpPr txBox="1">
            <a:spLocks/>
          </p:cNvSpPr>
          <p:nvPr/>
        </p:nvSpPr>
        <p:spPr>
          <a:xfrm>
            <a:off x="6143244" y="3310670"/>
            <a:ext cx="1707953" cy="845256"/>
          </a:xfrm>
          <a:prstGeom prst="rect">
            <a:avLst/>
          </a:prstGeom>
        </p:spPr>
        <p:txBody>
          <a:bodyPr vert="horz" lIns="52931" tIns="26466" rIns="52931" bIns="26466" rtlCol="0">
            <a:normAutofit/>
          </a:bodyPr>
          <a:lstStyle>
            <a:lvl1pPr marL="0" indent="0" algn="l" defTabSz="941312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pl-PL" sz="1390" kern="1200" dirty="0">
                <a:solidFill>
                  <a:schemeClr val="tx1"/>
                </a:solidFill>
                <a:latin typeface="Khand Light" panose="02000000000000000000" pitchFamily="2" charset="-18"/>
                <a:ea typeface="+mj-ea"/>
                <a:cs typeface="Khand Light" panose="02000000000000000000" pitchFamily="2" charset="-18"/>
              </a:defRPr>
            </a:lvl1pPr>
            <a:lvl2pPr marL="264891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29782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94674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9565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24457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589347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54239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19130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448" algn="ctr" defTabSz="529310">
              <a:defRPr/>
            </a:pPr>
            <a:r>
              <a:rPr lang="pl-PL" sz="1800" b="1" dirty="0">
                <a:ln w="0"/>
                <a:solidFill>
                  <a:srgbClr val="008F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X/XI</a:t>
            </a:r>
          </a:p>
          <a:p>
            <a:pPr marL="63448" algn="ctr" defTabSz="529310">
              <a:defRPr/>
            </a:pPr>
            <a:r>
              <a:rPr lang="pl-PL" sz="1000" dirty="0">
                <a:ln w="0"/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oddanie do użytkowania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4DF1F64A-6801-48B0-875C-79EEFD1B77DA}"/>
              </a:ext>
            </a:extLst>
          </p:cNvPr>
          <p:cNvSpPr/>
          <p:nvPr/>
        </p:nvSpPr>
        <p:spPr>
          <a:xfrm>
            <a:off x="2785961" y="2427734"/>
            <a:ext cx="1340798" cy="796233"/>
          </a:xfrm>
          <a:prstGeom prst="rect">
            <a:avLst/>
          </a:prstGeom>
        </p:spPr>
        <p:txBody>
          <a:bodyPr wrap="square" lIns="51426" tIns="25713" rIns="51426" bIns="25713">
            <a:spAutoFit/>
          </a:bodyPr>
          <a:lstStyle/>
          <a:p>
            <a:pPr marL="63448" algn="ctr" defTabSz="529310">
              <a:defRPr/>
            </a:pPr>
            <a:r>
              <a:rPr lang="pl-PL" sz="1800" b="1" dirty="0">
                <a:ln w="0"/>
                <a:solidFill>
                  <a:srgbClr val="008F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VII</a:t>
            </a:r>
            <a:endParaRPr lang="pl-PL" sz="600" b="1" dirty="0">
              <a:ln w="0"/>
              <a:solidFill>
                <a:srgbClr val="008F3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3448" algn="ctr" defTabSz="529310">
              <a:defRPr/>
            </a:pPr>
            <a:r>
              <a:rPr lang="pl-PL" sz="1000" dirty="0">
                <a:ln w="0"/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montaż instalacji </a:t>
            </a:r>
            <a:br>
              <a:rPr lang="pl-PL" sz="1000" dirty="0">
                <a:ln w="0"/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000" dirty="0">
                <a:ln w="0"/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urządzeń technologicznych</a:t>
            </a:r>
          </a:p>
        </p:txBody>
      </p:sp>
      <p:sp>
        <p:nvSpPr>
          <p:cNvPr id="16" name="Symbol zastępczy zawartości 4">
            <a:extLst>
              <a:ext uri="{FF2B5EF4-FFF2-40B4-BE49-F238E27FC236}">
                <a16:creationId xmlns:a16="http://schemas.microsoft.com/office/drawing/2014/main" id="{6A67542D-5026-4BC8-8B83-3B23A9191F85}"/>
              </a:ext>
            </a:extLst>
          </p:cNvPr>
          <p:cNvSpPr txBox="1">
            <a:spLocks/>
          </p:cNvSpPr>
          <p:nvPr/>
        </p:nvSpPr>
        <p:spPr>
          <a:xfrm>
            <a:off x="1731058" y="2269113"/>
            <a:ext cx="854863" cy="374646"/>
          </a:xfrm>
          <a:prstGeom prst="rect">
            <a:avLst/>
          </a:prstGeom>
          <a:ln w="12700">
            <a:noFill/>
          </a:ln>
        </p:spPr>
        <p:txBody>
          <a:bodyPr vert="horz" lIns="52931" tIns="26466" rIns="52931" bIns="26466" rtlCol="0">
            <a:normAutofit/>
          </a:bodyPr>
          <a:lstStyle>
            <a:lvl1pPr marL="0" indent="0" algn="l" defTabSz="941312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pl-PL" sz="1390" kern="1200" dirty="0">
                <a:solidFill>
                  <a:schemeClr val="tx1"/>
                </a:solidFill>
                <a:latin typeface="Khand Light" panose="02000000000000000000" pitchFamily="2" charset="-18"/>
                <a:ea typeface="+mj-ea"/>
                <a:cs typeface="Khand Light" panose="02000000000000000000" pitchFamily="2" charset="-18"/>
              </a:defRPr>
            </a:lvl1pPr>
            <a:lvl2pPr marL="264891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29782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94674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9565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24457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589347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54239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19130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448" algn="ctr" defTabSz="529310">
              <a:defRPr/>
            </a:pPr>
            <a:r>
              <a:rPr lang="pl-PL" sz="1000" dirty="0">
                <a:ln w="0"/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wymiana gruntów</a:t>
            </a:r>
          </a:p>
        </p:txBody>
      </p:sp>
      <p:cxnSp>
        <p:nvCxnSpPr>
          <p:cNvPr id="17" name="Łącznik prosty ze strzałką 16">
            <a:extLst>
              <a:ext uri="{FF2B5EF4-FFF2-40B4-BE49-F238E27FC236}">
                <a16:creationId xmlns:a16="http://schemas.microsoft.com/office/drawing/2014/main" id="{3A096E66-882F-4E15-A32A-66A8AC3AA348}"/>
              </a:ext>
            </a:extLst>
          </p:cNvPr>
          <p:cNvCxnSpPr/>
          <p:nvPr/>
        </p:nvCxnSpPr>
        <p:spPr>
          <a:xfrm>
            <a:off x="1808362" y="1904679"/>
            <a:ext cx="7385" cy="652158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>
            <a:off x="6305583" y="1892179"/>
            <a:ext cx="0" cy="526784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>
            <a:off x="6994083" y="1888669"/>
            <a:ext cx="0" cy="1377083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>
            <a:off x="3463743" y="1892179"/>
            <a:ext cx="0" cy="526784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oliniowy 21"/>
          <p:cNvCxnSpPr/>
          <p:nvPr/>
        </p:nvCxnSpPr>
        <p:spPr>
          <a:xfrm flipV="1">
            <a:off x="1808362" y="2069122"/>
            <a:ext cx="780050" cy="4452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oliniowy 23"/>
          <p:cNvCxnSpPr/>
          <p:nvPr/>
        </p:nvCxnSpPr>
        <p:spPr>
          <a:xfrm flipV="1">
            <a:off x="2585167" y="1991352"/>
            <a:ext cx="754" cy="86675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>
            <a:extLst>
              <a:ext uri="{FF2B5EF4-FFF2-40B4-BE49-F238E27FC236}">
                <a16:creationId xmlns:a16="http://schemas.microsoft.com/office/drawing/2014/main" id="{3A096E66-882F-4E15-A32A-66A8AC3AA348}"/>
              </a:ext>
            </a:extLst>
          </p:cNvPr>
          <p:cNvCxnSpPr/>
          <p:nvPr/>
        </p:nvCxnSpPr>
        <p:spPr>
          <a:xfrm>
            <a:off x="2202175" y="2073574"/>
            <a:ext cx="0" cy="154049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ymbol zastępczy zawartości 4">
            <a:extLst>
              <a:ext uri="{FF2B5EF4-FFF2-40B4-BE49-F238E27FC236}">
                <a16:creationId xmlns:a16="http://schemas.microsoft.com/office/drawing/2014/main" id="{B9944227-906F-42BC-ABEB-06EDFE75C626}"/>
              </a:ext>
            </a:extLst>
          </p:cNvPr>
          <p:cNvSpPr txBox="1">
            <a:spLocks/>
          </p:cNvSpPr>
          <p:nvPr/>
        </p:nvSpPr>
        <p:spPr>
          <a:xfrm>
            <a:off x="1115616" y="1203598"/>
            <a:ext cx="1400788" cy="329716"/>
          </a:xfrm>
          <a:prstGeom prst="rect">
            <a:avLst/>
          </a:prstGeom>
        </p:spPr>
        <p:txBody>
          <a:bodyPr vert="horz" lIns="52931" tIns="26466" rIns="52931" bIns="26466" rtlCol="0">
            <a:noAutofit/>
          </a:bodyPr>
          <a:lstStyle>
            <a:lvl1pPr marL="0" indent="0" algn="l" defTabSz="941312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pl-PL" sz="1390" kern="1200" dirty="0">
                <a:solidFill>
                  <a:schemeClr val="tx1"/>
                </a:solidFill>
                <a:latin typeface="Khand Light" panose="02000000000000000000" pitchFamily="2" charset="-18"/>
                <a:ea typeface="+mj-ea"/>
                <a:cs typeface="Khand Light" panose="02000000000000000000" pitchFamily="2" charset="-18"/>
              </a:defRPr>
            </a:lvl1pPr>
            <a:lvl2pPr marL="264891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29782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94674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9565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24457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589347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54239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19130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448" algn="ctr" defTabSz="529310">
              <a:defRPr/>
            </a:pPr>
            <a:r>
              <a:rPr lang="pl-PL" sz="2500" b="1" dirty="0">
                <a:ln w="0"/>
                <a:solidFill>
                  <a:srgbClr val="008F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2020</a:t>
            </a:r>
          </a:p>
        </p:txBody>
      </p:sp>
      <p:sp>
        <p:nvSpPr>
          <p:cNvPr id="25" name="Symbol zastępczy zawartości 4">
            <a:extLst>
              <a:ext uri="{FF2B5EF4-FFF2-40B4-BE49-F238E27FC236}">
                <a16:creationId xmlns:a16="http://schemas.microsoft.com/office/drawing/2014/main" id="{B9944227-906F-42BC-ABEB-06EDFE75C626}"/>
              </a:ext>
            </a:extLst>
          </p:cNvPr>
          <p:cNvSpPr txBox="1">
            <a:spLocks/>
          </p:cNvSpPr>
          <p:nvPr/>
        </p:nvSpPr>
        <p:spPr>
          <a:xfrm>
            <a:off x="2627784" y="1203598"/>
            <a:ext cx="1400788" cy="329716"/>
          </a:xfrm>
          <a:prstGeom prst="rect">
            <a:avLst/>
          </a:prstGeom>
        </p:spPr>
        <p:txBody>
          <a:bodyPr vert="horz" lIns="52931" tIns="26466" rIns="52931" bIns="26466" rtlCol="0">
            <a:noAutofit/>
          </a:bodyPr>
          <a:lstStyle>
            <a:lvl1pPr marL="0" indent="0" algn="l" defTabSz="941312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pl-PL" sz="1390" kern="1200" dirty="0">
                <a:solidFill>
                  <a:schemeClr val="tx1"/>
                </a:solidFill>
                <a:latin typeface="Khand Light" panose="02000000000000000000" pitchFamily="2" charset="-18"/>
                <a:ea typeface="+mj-ea"/>
                <a:cs typeface="Khand Light" panose="02000000000000000000" pitchFamily="2" charset="-18"/>
              </a:defRPr>
            </a:lvl1pPr>
            <a:lvl2pPr marL="264891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29782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94674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9565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24457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589347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54239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19130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448" algn="ctr" defTabSz="529310">
              <a:defRPr/>
            </a:pPr>
            <a:r>
              <a:rPr lang="pl-PL" sz="2500" b="1" dirty="0">
                <a:ln w="0"/>
                <a:solidFill>
                  <a:srgbClr val="008F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</a:t>
            </a:r>
          </a:p>
        </p:txBody>
      </p:sp>
      <p:sp>
        <p:nvSpPr>
          <p:cNvPr id="26" name="Symbol zastępczy zawartości 4">
            <a:extLst>
              <a:ext uri="{FF2B5EF4-FFF2-40B4-BE49-F238E27FC236}">
                <a16:creationId xmlns:a16="http://schemas.microsoft.com/office/drawing/2014/main" id="{B9944227-906F-42BC-ABEB-06EDFE75C626}"/>
              </a:ext>
            </a:extLst>
          </p:cNvPr>
          <p:cNvSpPr txBox="1">
            <a:spLocks/>
          </p:cNvSpPr>
          <p:nvPr/>
        </p:nvSpPr>
        <p:spPr>
          <a:xfrm>
            <a:off x="4179324" y="1203598"/>
            <a:ext cx="1400788" cy="329716"/>
          </a:xfrm>
          <a:prstGeom prst="rect">
            <a:avLst/>
          </a:prstGeom>
        </p:spPr>
        <p:txBody>
          <a:bodyPr vert="horz" lIns="52931" tIns="26466" rIns="52931" bIns="26466" rtlCol="0">
            <a:noAutofit/>
          </a:bodyPr>
          <a:lstStyle>
            <a:lvl1pPr marL="0" indent="0" algn="l" defTabSz="941312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pl-PL" sz="1390" kern="1200" dirty="0">
                <a:solidFill>
                  <a:schemeClr val="tx1"/>
                </a:solidFill>
                <a:latin typeface="Khand Light" panose="02000000000000000000" pitchFamily="2" charset="-18"/>
                <a:ea typeface="+mj-ea"/>
                <a:cs typeface="Khand Light" panose="02000000000000000000" pitchFamily="2" charset="-18"/>
              </a:defRPr>
            </a:lvl1pPr>
            <a:lvl2pPr marL="264891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29782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94674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9565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24457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589347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54239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19130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448" algn="ctr" defTabSz="529310">
              <a:defRPr/>
            </a:pPr>
            <a:r>
              <a:rPr lang="pl-PL" sz="2500" b="1" dirty="0">
                <a:ln w="0"/>
                <a:solidFill>
                  <a:srgbClr val="008F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2022</a:t>
            </a:r>
          </a:p>
        </p:txBody>
      </p:sp>
      <p:sp>
        <p:nvSpPr>
          <p:cNvPr id="27" name="Symbol zastępczy zawartości 4">
            <a:extLst>
              <a:ext uri="{FF2B5EF4-FFF2-40B4-BE49-F238E27FC236}">
                <a16:creationId xmlns:a16="http://schemas.microsoft.com/office/drawing/2014/main" id="{B9944227-906F-42BC-ABEB-06EDFE75C626}"/>
              </a:ext>
            </a:extLst>
          </p:cNvPr>
          <p:cNvSpPr txBox="1">
            <a:spLocks/>
          </p:cNvSpPr>
          <p:nvPr/>
        </p:nvSpPr>
        <p:spPr>
          <a:xfrm>
            <a:off x="5682134" y="1203598"/>
            <a:ext cx="1400788" cy="329716"/>
          </a:xfrm>
          <a:prstGeom prst="rect">
            <a:avLst/>
          </a:prstGeom>
        </p:spPr>
        <p:txBody>
          <a:bodyPr vert="horz" lIns="52931" tIns="26466" rIns="52931" bIns="26466" rtlCol="0">
            <a:noAutofit/>
          </a:bodyPr>
          <a:lstStyle>
            <a:lvl1pPr marL="0" indent="0" algn="l" defTabSz="941312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pl-PL" sz="1390" kern="1200" dirty="0">
                <a:solidFill>
                  <a:schemeClr val="tx1"/>
                </a:solidFill>
                <a:latin typeface="Khand Light" panose="02000000000000000000" pitchFamily="2" charset="-18"/>
                <a:ea typeface="+mj-ea"/>
                <a:cs typeface="Khand Light" panose="02000000000000000000" pitchFamily="2" charset="-18"/>
              </a:defRPr>
            </a:lvl1pPr>
            <a:lvl2pPr marL="264891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29782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94674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9565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24457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589347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54239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19130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448" algn="ctr" defTabSz="529310">
              <a:defRPr/>
            </a:pPr>
            <a:r>
              <a:rPr lang="pl-PL" sz="2500" b="1" dirty="0">
                <a:ln w="0"/>
                <a:solidFill>
                  <a:srgbClr val="008F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FBC3BC7F-4875-4FF4-B8A6-E7D90B4F0E59}"/>
              </a:ext>
            </a:extLst>
          </p:cNvPr>
          <p:cNvCxnSpPr>
            <a:cxnSpLocks/>
          </p:cNvCxnSpPr>
          <p:nvPr/>
        </p:nvCxnSpPr>
        <p:spPr>
          <a:xfrm>
            <a:off x="3707904" y="1746820"/>
            <a:ext cx="0" cy="283698"/>
          </a:xfrm>
          <a:prstGeom prst="line">
            <a:avLst/>
          </a:prstGeom>
          <a:ln w="31750" cmpd="tri">
            <a:solidFill>
              <a:srgbClr val="FF0000"/>
            </a:solidFill>
            <a:tailEnd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061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CB13B44-CAE7-45B0-8FB9-ECD41B7AAD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945905"/>
              </p:ext>
            </p:extLst>
          </p:nvPr>
        </p:nvGraphicFramePr>
        <p:xfrm>
          <a:off x="323528" y="753548"/>
          <a:ext cx="8496977" cy="3882794"/>
        </p:xfrm>
        <a:graphic>
          <a:graphicData uri="http://schemas.openxmlformats.org/drawingml/2006/table">
            <a:tbl>
              <a:tblPr/>
              <a:tblGrid>
                <a:gridCol w="1843413">
                  <a:extLst>
                    <a:ext uri="{9D8B030D-6E8A-4147-A177-3AD203B41FA5}">
                      <a16:colId xmlns:a16="http://schemas.microsoft.com/office/drawing/2014/main" val="261065681"/>
                    </a:ext>
                  </a:extLst>
                </a:gridCol>
                <a:gridCol w="138616">
                  <a:extLst>
                    <a:ext uri="{9D8B030D-6E8A-4147-A177-3AD203B41FA5}">
                      <a16:colId xmlns:a16="http://schemas.microsoft.com/office/drawing/2014/main" val="361272053"/>
                    </a:ext>
                  </a:extLst>
                </a:gridCol>
                <a:gridCol w="138616">
                  <a:extLst>
                    <a:ext uri="{9D8B030D-6E8A-4147-A177-3AD203B41FA5}">
                      <a16:colId xmlns:a16="http://schemas.microsoft.com/office/drawing/2014/main" val="4284435864"/>
                    </a:ext>
                  </a:extLst>
                </a:gridCol>
                <a:gridCol w="138616">
                  <a:extLst>
                    <a:ext uri="{9D8B030D-6E8A-4147-A177-3AD203B41FA5}">
                      <a16:colId xmlns:a16="http://schemas.microsoft.com/office/drawing/2014/main" val="4216275740"/>
                    </a:ext>
                  </a:extLst>
                </a:gridCol>
                <a:gridCol w="138616">
                  <a:extLst>
                    <a:ext uri="{9D8B030D-6E8A-4147-A177-3AD203B41FA5}">
                      <a16:colId xmlns:a16="http://schemas.microsoft.com/office/drawing/2014/main" val="2715417582"/>
                    </a:ext>
                  </a:extLst>
                </a:gridCol>
                <a:gridCol w="138616">
                  <a:extLst>
                    <a:ext uri="{9D8B030D-6E8A-4147-A177-3AD203B41FA5}">
                      <a16:colId xmlns:a16="http://schemas.microsoft.com/office/drawing/2014/main" val="1057978178"/>
                    </a:ext>
                  </a:extLst>
                </a:gridCol>
                <a:gridCol w="138616">
                  <a:extLst>
                    <a:ext uri="{9D8B030D-6E8A-4147-A177-3AD203B41FA5}">
                      <a16:colId xmlns:a16="http://schemas.microsoft.com/office/drawing/2014/main" val="3262360520"/>
                    </a:ext>
                  </a:extLst>
                </a:gridCol>
                <a:gridCol w="138616">
                  <a:extLst>
                    <a:ext uri="{9D8B030D-6E8A-4147-A177-3AD203B41FA5}">
                      <a16:colId xmlns:a16="http://schemas.microsoft.com/office/drawing/2014/main" val="2216956029"/>
                    </a:ext>
                  </a:extLst>
                </a:gridCol>
                <a:gridCol w="138616">
                  <a:extLst>
                    <a:ext uri="{9D8B030D-6E8A-4147-A177-3AD203B41FA5}">
                      <a16:colId xmlns:a16="http://schemas.microsoft.com/office/drawing/2014/main" val="1265467596"/>
                    </a:ext>
                  </a:extLst>
                </a:gridCol>
                <a:gridCol w="138616">
                  <a:extLst>
                    <a:ext uri="{9D8B030D-6E8A-4147-A177-3AD203B41FA5}">
                      <a16:colId xmlns:a16="http://schemas.microsoft.com/office/drawing/2014/main" val="875869495"/>
                    </a:ext>
                  </a:extLst>
                </a:gridCol>
                <a:gridCol w="138616">
                  <a:extLst>
                    <a:ext uri="{9D8B030D-6E8A-4147-A177-3AD203B41FA5}">
                      <a16:colId xmlns:a16="http://schemas.microsoft.com/office/drawing/2014/main" val="779577676"/>
                    </a:ext>
                  </a:extLst>
                </a:gridCol>
                <a:gridCol w="138616">
                  <a:extLst>
                    <a:ext uri="{9D8B030D-6E8A-4147-A177-3AD203B41FA5}">
                      <a16:colId xmlns:a16="http://schemas.microsoft.com/office/drawing/2014/main" val="556992256"/>
                    </a:ext>
                  </a:extLst>
                </a:gridCol>
                <a:gridCol w="138616">
                  <a:extLst>
                    <a:ext uri="{9D8B030D-6E8A-4147-A177-3AD203B41FA5}">
                      <a16:colId xmlns:a16="http://schemas.microsoft.com/office/drawing/2014/main" val="2908392173"/>
                    </a:ext>
                  </a:extLst>
                </a:gridCol>
                <a:gridCol w="138616">
                  <a:extLst>
                    <a:ext uri="{9D8B030D-6E8A-4147-A177-3AD203B41FA5}">
                      <a16:colId xmlns:a16="http://schemas.microsoft.com/office/drawing/2014/main" val="2969709814"/>
                    </a:ext>
                  </a:extLst>
                </a:gridCol>
                <a:gridCol w="138616">
                  <a:extLst>
                    <a:ext uri="{9D8B030D-6E8A-4147-A177-3AD203B41FA5}">
                      <a16:colId xmlns:a16="http://schemas.microsoft.com/office/drawing/2014/main" val="34502496"/>
                    </a:ext>
                  </a:extLst>
                </a:gridCol>
                <a:gridCol w="138616">
                  <a:extLst>
                    <a:ext uri="{9D8B030D-6E8A-4147-A177-3AD203B41FA5}">
                      <a16:colId xmlns:a16="http://schemas.microsoft.com/office/drawing/2014/main" val="4195333069"/>
                    </a:ext>
                  </a:extLst>
                </a:gridCol>
                <a:gridCol w="138616">
                  <a:extLst>
                    <a:ext uri="{9D8B030D-6E8A-4147-A177-3AD203B41FA5}">
                      <a16:colId xmlns:a16="http://schemas.microsoft.com/office/drawing/2014/main" val="2560448199"/>
                    </a:ext>
                  </a:extLst>
                </a:gridCol>
                <a:gridCol w="138616">
                  <a:extLst>
                    <a:ext uri="{9D8B030D-6E8A-4147-A177-3AD203B41FA5}">
                      <a16:colId xmlns:a16="http://schemas.microsoft.com/office/drawing/2014/main" val="1571846435"/>
                    </a:ext>
                  </a:extLst>
                </a:gridCol>
                <a:gridCol w="138616">
                  <a:extLst>
                    <a:ext uri="{9D8B030D-6E8A-4147-A177-3AD203B41FA5}">
                      <a16:colId xmlns:a16="http://schemas.microsoft.com/office/drawing/2014/main" val="2376208054"/>
                    </a:ext>
                  </a:extLst>
                </a:gridCol>
                <a:gridCol w="120830">
                  <a:extLst>
                    <a:ext uri="{9D8B030D-6E8A-4147-A177-3AD203B41FA5}">
                      <a16:colId xmlns:a16="http://schemas.microsoft.com/office/drawing/2014/main" val="4057618601"/>
                    </a:ext>
                  </a:extLst>
                </a:gridCol>
                <a:gridCol w="156400">
                  <a:extLst>
                    <a:ext uri="{9D8B030D-6E8A-4147-A177-3AD203B41FA5}">
                      <a16:colId xmlns:a16="http://schemas.microsoft.com/office/drawing/2014/main" val="3064650824"/>
                    </a:ext>
                  </a:extLst>
                </a:gridCol>
                <a:gridCol w="138616">
                  <a:extLst>
                    <a:ext uri="{9D8B030D-6E8A-4147-A177-3AD203B41FA5}">
                      <a16:colId xmlns:a16="http://schemas.microsoft.com/office/drawing/2014/main" val="1752994865"/>
                    </a:ext>
                  </a:extLst>
                </a:gridCol>
                <a:gridCol w="138616">
                  <a:extLst>
                    <a:ext uri="{9D8B030D-6E8A-4147-A177-3AD203B41FA5}">
                      <a16:colId xmlns:a16="http://schemas.microsoft.com/office/drawing/2014/main" val="2425657467"/>
                    </a:ext>
                  </a:extLst>
                </a:gridCol>
                <a:gridCol w="128622">
                  <a:extLst>
                    <a:ext uri="{9D8B030D-6E8A-4147-A177-3AD203B41FA5}">
                      <a16:colId xmlns:a16="http://schemas.microsoft.com/office/drawing/2014/main" val="4069521619"/>
                    </a:ext>
                  </a:extLst>
                </a:gridCol>
                <a:gridCol w="148608">
                  <a:extLst>
                    <a:ext uri="{9D8B030D-6E8A-4147-A177-3AD203B41FA5}">
                      <a16:colId xmlns:a16="http://schemas.microsoft.com/office/drawing/2014/main" val="2996036427"/>
                    </a:ext>
                  </a:extLst>
                </a:gridCol>
                <a:gridCol w="138616">
                  <a:extLst>
                    <a:ext uri="{9D8B030D-6E8A-4147-A177-3AD203B41FA5}">
                      <a16:colId xmlns:a16="http://schemas.microsoft.com/office/drawing/2014/main" val="1227300952"/>
                    </a:ext>
                  </a:extLst>
                </a:gridCol>
                <a:gridCol w="138616">
                  <a:extLst>
                    <a:ext uri="{9D8B030D-6E8A-4147-A177-3AD203B41FA5}">
                      <a16:colId xmlns:a16="http://schemas.microsoft.com/office/drawing/2014/main" val="1280171750"/>
                    </a:ext>
                  </a:extLst>
                </a:gridCol>
                <a:gridCol w="138616">
                  <a:extLst>
                    <a:ext uri="{9D8B030D-6E8A-4147-A177-3AD203B41FA5}">
                      <a16:colId xmlns:a16="http://schemas.microsoft.com/office/drawing/2014/main" val="2142580800"/>
                    </a:ext>
                  </a:extLst>
                </a:gridCol>
                <a:gridCol w="138616">
                  <a:extLst>
                    <a:ext uri="{9D8B030D-6E8A-4147-A177-3AD203B41FA5}">
                      <a16:colId xmlns:a16="http://schemas.microsoft.com/office/drawing/2014/main" val="2323067840"/>
                    </a:ext>
                  </a:extLst>
                </a:gridCol>
                <a:gridCol w="138616">
                  <a:extLst>
                    <a:ext uri="{9D8B030D-6E8A-4147-A177-3AD203B41FA5}">
                      <a16:colId xmlns:a16="http://schemas.microsoft.com/office/drawing/2014/main" val="3031899426"/>
                    </a:ext>
                  </a:extLst>
                </a:gridCol>
                <a:gridCol w="138616">
                  <a:extLst>
                    <a:ext uri="{9D8B030D-6E8A-4147-A177-3AD203B41FA5}">
                      <a16:colId xmlns:a16="http://schemas.microsoft.com/office/drawing/2014/main" val="2322955077"/>
                    </a:ext>
                  </a:extLst>
                </a:gridCol>
                <a:gridCol w="138616">
                  <a:extLst>
                    <a:ext uri="{9D8B030D-6E8A-4147-A177-3AD203B41FA5}">
                      <a16:colId xmlns:a16="http://schemas.microsoft.com/office/drawing/2014/main" val="2962986556"/>
                    </a:ext>
                  </a:extLst>
                </a:gridCol>
                <a:gridCol w="138616">
                  <a:extLst>
                    <a:ext uri="{9D8B030D-6E8A-4147-A177-3AD203B41FA5}">
                      <a16:colId xmlns:a16="http://schemas.microsoft.com/office/drawing/2014/main" val="2657915156"/>
                    </a:ext>
                  </a:extLst>
                </a:gridCol>
                <a:gridCol w="138616">
                  <a:extLst>
                    <a:ext uri="{9D8B030D-6E8A-4147-A177-3AD203B41FA5}">
                      <a16:colId xmlns:a16="http://schemas.microsoft.com/office/drawing/2014/main" val="4178129396"/>
                    </a:ext>
                  </a:extLst>
                </a:gridCol>
                <a:gridCol w="138616">
                  <a:extLst>
                    <a:ext uri="{9D8B030D-6E8A-4147-A177-3AD203B41FA5}">
                      <a16:colId xmlns:a16="http://schemas.microsoft.com/office/drawing/2014/main" val="1762958331"/>
                    </a:ext>
                  </a:extLst>
                </a:gridCol>
                <a:gridCol w="138616">
                  <a:extLst>
                    <a:ext uri="{9D8B030D-6E8A-4147-A177-3AD203B41FA5}">
                      <a16:colId xmlns:a16="http://schemas.microsoft.com/office/drawing/2014/main" val="940168930"/>
                    </a:ext>
                  </a:extLst>
                </a:gridCol>
                <a:gridCol w="138616">
                  <a:extLst>
                    <a:ext uri="{9D8B030D-6E8A-4147-A177-3AD203B41FA5}">
                      <a16:colId xmlns:a16="http://schemas.microsoft.com/office/drawing/2014/main" val="4119686985"/>
                    </a:ext>
                  </a:extLst>
                </a:gridCol>
                <a:gridCol w="138616">
                  <a:extLst>
                    <a:ext uri="{9D8B030D-6E8A-4147-A177-3AD203B41FA5}">
                      <a16:colId xmlns:a16="http://schemas.microsoft.com/office/drawing/2014/main" val="1568967414"/>
                    </a:ext>
                  </a:extLst>
                </a:gridCol>
                <a:gridCol w="138616">
                  <a:extLst>
                    <a:ext uri="{9D8B030D-6E8A-4147-A177-3AD203B41FA5}">
                      <a16:colId xmlns:a16="http://schemas.microsoft.com/office/drawing/2014/main" val="3409620555"/>
                    </a:ext>
                  </a:extLst>
                </a:gridCol>
                <a:gridCol w="138616">
                  <a:extLst>
                    <a:ext uri="{9D8B030D-6E8A-4147-A177-3AD203B41FA5}">
                      <a16:colId xmlns:a16="http://schemas.microsoft.com/office/drawing/2014/main" val="3322536546"/>
                    </a:ext>
                  </a:extLst>
                </a:gridCol>
                <a:gridCol w="138616">
                  <a:extLst>
                    <a:ext uri="{9D8B030D-6E8A-4147-A177-3AD203B41FA5}">
                      <a16:colId xmlns:a16="http://schemas.microsoft.com/office/drawing/2014/main" val="2144863404"/>
                    </a:ext>
                  </a:extLst>
                </a:gridCol>
                <a:gridCol w="138616">
                  <a:extLst>
                    <a:ext uri="{9D8B030D-6E8A-4147-A177-3AD203B41FA5}">
                      <a16:colId xmlns:a16="http://schemas.microsoft.com/office/drawing/2014/main" val="3831094042"/>
                    </a:ext>
                  </a:extLst>
                </a:gridCol>
                <a:gridCol w="138616">
                  <a:extLst>
                    <a:ext uri="{9D8B030D-6E8A-4147-A177-3AD203B41FA5}">
                      <a16:colId xmlns:a16="http://schemas.microsoft.com/office/drawing/2014/main" val="3138971773"/>
                    </a:ext>
                  </a:extLst>
                </a:gridCol>
                <a:gridCol w="138616">
                  <a:extLst>
                    <a:ext uri="{9D8B030D-6E8A-4147-A177-3AD203B41FA5}">
                      <a16:colId xmlns:a16="http://schemas.microsoft.com/office/drawing/2014/main" val="744194948"/>
                    </a:ext>
                  </a:extLst>
                </a:gridCol>
                <a:gridCol w="138616">
                  <a:extLst>
                    <a:ext uri="{9D8B030D-6E8A-4147-A177-3AD203B41FA5}">
                      <a16:colId xmlns:a16="http://schemas.microsoft.com/office/drawing/2014/main" val="4186438074"/>
                    </a:ext>
                  </a:extLst>
                </a:gridCol>
                <a:gridCol w="138616">
                  <a:extLst>
                    <a:ext uri="{9D8B030D-6E8A-4147-A177-3AD203B41FA5}">
                      <a16:colId xmlns:a16="http://schemas.microsoft.com/office/drawing/2014/main" val="1542851814"/>
                    </a:ext>
                  </a:extLst>
                </a:gridCol>
                <a:gridCol w="138616">
                  <a:extLst>
                    <a:ext uri="{9D8B030D-6E8A-4147-A177-3AD203B41FA5}">
                      <a16:colId xmlns:a16="http://schemas.microsoft.com/office/drawing/2014/main" val="4271869811"/>
                    </a:ext>
                  </a:extLst>
                </a:gridCol>
                <a:gridCol w="138616">
                  <a:extLst>
                    <a:ext uri="{9D8B030D-6E8A-4147-A177-3AD203B41FA5}">
                      <a16:colId xmlns:a16="http://schemas.microsoft.com/office/drawing/2014/main" val="918670527"/>
                    </a:ext>
                  </a:extLst>
                </a:gridCol>
                <a:gridCol w="138616">
                  <a:extLst>
                    <a:ext uri="{9D8B030D-6E8A-4147-A177-3AD203B41FA5}">
                      <a16:colId xmlns:a16="http://schemas.microsoft.com/office/drawing/2014/main" val="365895616"/>
                    </a:ext>
                  </a:extLst>
                </a:gridCol>
              </a:tblGrid>
              <a:tr h="24342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baseline="0" noProof="0" dirty="0">
                          <a:solidFill>
                            <a:srgbClr val="E40D2E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2020</a:t>
                      </a:r>
                    </a:p>
                  </a:txBody>
                  <a:tcPr marL="2976" marR="2976" marT="297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baseline="0" noProof="0" dirty="0">
                          <a:solidFill>
                            <a:srgbClr val="E40D2E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2021</a:t>
                      </a:r>
                    </a:p>
                  </a:txBody>
                  <a:tcPr marL="2976" marR="2976" marT="297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baseline="0" noProof="0" dirty="0">
                          <a:solidFill>
                            <a:srgbClr val="E40D2E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2022</a:t>
                      </a:r>
                    </a:p>
                  </a:txBody>
                  <a:tcPr marL="2976" marR="2976" marT="297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baseline="0" noProof="0" dirty="0">
                          <a:solidFill>
                            <a:srgbClr val="E40D2E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2023</a:t>
                      </a:r>
                    </a:p>
                  </a:txBody>
                  <a:tcPr marL="2976" marR="2976" marT="297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813848"/>
                  </a:ext>
                </a:extLst>
              </a:tr>
              <a:tr h="106083">
                <a:tc>
                  <a:txBody>
                    <a:bodyPr/>
                    <a:lstStyle/>
                    <a:p>
                      <a:pPr algn="l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>
                      <a:noFill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7A5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7A5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7A5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7A5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7A5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7A5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7A5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7A5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7A5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7A5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7A5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7A5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7A5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7A5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7A5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7A5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7A5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7A5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7A5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7A5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7A5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7A5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7A5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7A5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084700"/>
                  </a:ext>
                </a:extLst>
              </a:tr>
              <a:tr h="18650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Wymiana gruntów</a:t>
                      </a:r>
                      <a:endParaRPr lang="en-GB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GB" sz="800" b="1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8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684163"/>
                  </a:ext>
                </a:extLst>
              </a:tr>
              <a:tr h="1865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Bunk</a:t>
                      </a:r>
                      <a:r>
                        <a:rPr lang="pl-PL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</a:t>
                      </a:r>
                      <a:r>
                        <a:rPr lang="en-GB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er </a:t>
                      </a:r>
                      <a:r>
                        <a:rPr lang="pl-PL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 hala rozładunku</a:t>
                      </a:r>
                      <a:endParaRPr lang="en-GB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939483"/>
                  </a:ext>
                </a:extLst>
              </a:tr>
              <a:tr h="18650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Budynek kotłowni</a:t>
                      </a:r>
                      <a:endParaRPr lang="en-GB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358379"/>
                  </a:ext>
                </a:extLst>
              </a:tr>
              <a:tr h="18650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Budynek oczyszczania spalin</a:t>
                      </a:r>
                      <a:endParaRPr lang="en-GB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693811"/>
                  </a:ext>
                </a:extLst>
              </a:tr>
              <a:tr h="25500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Budynek turbiny i generatora/maszynownia</a:t>
                      </a:r>
                      <a:endParaRPr lang="en-GB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799660"/>
                  </a:ext>
                </a:extLst>
              </a:tr>
              <a:tr h="18650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Budynek administracyjny</a:t>
                      </a:r>
                      <a:endParaRPr lang="en-GB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025853"/>
                  </a:ext>
                </a:extLst>
              </a:tr>
              <a:tr h="25500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Budynek przygotowania próbek odpadów</a:t>
                      </a:r>
                      <a:endParaRPr lang="en-GB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435827"/>
                  </a:ext>
                </a:extLst>
              </a:tr>
              <a:tr h="18650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Komin</a:t>
                      </a:r>
                      <a:endParaRPr lang="en-GB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879927"/>
                  </a:ext>
                </a:extLst>
              </a:tr>
              <a:tr h="18650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Kocioł, ruszt, walczak</a:t>
                      </a:r>
                      <a:r>
                        <a:rPr lang="en-GB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739575"/>
                  </a:ext>
                </a:extLst>
              </a:tr>
              <a:tr h="18650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Napowietrzna komora ciepłownicza</a:t>
                      </a:r>
                      <a:endParaRPr lang="en-GB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284791"/>
                  </a:ext>
                </a:extLst>
              </a:tr>
              <a:tr h="18650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Turbina i turbogenerator</a:t>
                      </a:r>
                      <a:endParaRPr lang="en-GB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 fontAlgn="ctr"/>
                      <a:r>
                        <a:rPr lang="en-GB" sz="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258583"/>
                  </a:ext>
                </a:extLst>
              </a:tr>
              <a:tr h="18650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Budynek wstępnej stabilizacji żużla</a:t>
                      </a:r>
                      <a:endParaRPr lang="en-GB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801097"/>
                  </a:ext>
                </a:extLst>
              </a:tr>
              <a:tr h="18650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Odżużlacz</a:t>
                      </a:r>
                      <a:endParaRPr lang="en-GB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130870"/>
                  </a:ext>
                </a:extLst>
              </a:tr>
              <a:tr h="18650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Przyłącze ciepłownicze</a:t>
                      </a:r>
                      <a:endParaRPr lang="en-GB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568825"/>
                  </a:ext>
                </a:extLst>
              </a:tr>
              <a:tr h="40876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Prace wykończeniowe, wykonanie instalacji zewnętrznych, dróg I zagospodarowanie terenu</a:t>
                      </a:r>
                      <a:endParaRPr lang="en-GB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728652"/>
                  </a:ext>
                </a:extLst>
              </a:tr>
              <a:tr h="18650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Rozruchy</a:t>
                      </a:r>
                      <a:endParaRPr lang="en-GB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593644"/>
                  </a:ext>
                </a:extLst>
              </a:tr>
              <a:tr h="18650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Pozwolenie na użytkowanie</a:t>
                      </a:r>
                      <a:endParaRPr lang="en-GB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00" b="0" i="0" u="none" strike="noStrike" noProof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9B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682523"/>
                  </a:ext>
                </a:extLst>
              </a:tr>
            </a:tbl>
          </a:graphicData>
        </a:graphic>
      </p:graphicFrame>
      <p:cxnSp>
        <p:nvCxnSpPr>
          <p:cNvPr id="4" name="Łącznik prostoliniowy 3">
            <a:extLst>
              <a:ext uri="{FF2B5EF4-FFF2-40B4-BE49-F238E27FC236}">
                <a16:creationId xmlns:a16="http://schemas.microsoft.com/office/drawing/2014/main" id="{418C3B92-9753-4C03-AC8F-4ED5588B8F2B}"/>
              </a:ext>
            </a:extLst>
          </p:cNvPr>
          <p:cNvCxnSpPr>
            <a:cxnSpLocks/>
          </p:cNvCxnSpPr>
          <p:nvPr/>
        </p:nvCxnSpPr>
        <p:spPr>
          <a:xfrm>
            <a:off x="5004048" y="915566"/>
            <a:ext cx="0" cy="3712662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ytuł 3">
            <a:extLst>
              <a:ext uri="{FF2B5EF4-FFF2-40B4-BE49-F238E27FC236}">
                <a16:creationId xmlns:a16="http://schemas.microsoft.com/office/drawing/2014/main" id="{DA94CBF3-3F9B-4794-9BA4-2D8D8522EB3D}"/>
              </a:ext>
            </a:extLst>
          </p:cNvPr>
          <p:cNvSpPr txBox="1">
            <a:spLocks/>
          </p:cNvSpPr>
          <p:nvPr/>
        </p:nvSpPr>
        <p:spPr>
          <a:xfrm>
            <a:off x="224768" y="267494"/>
            <a:ext cx="8229600" cy="48605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algn="just"/>
            <a:r>
              <a:rPr lang="pl-PL" sz="2000" b="1" dirty="0"/>
              <a:t>Kamienie milowe budowy ZTPO</a:t>
            </a:r>
          </a:p>
        </p:txBody>
      </p:sp>
    </p:spTree>
    <p:extLst>
      <p:ext uri="{BB962C8B-B14F-4D97-AF65-F5344CB8AC3E}">
        <p14:creationId xmlns:p14="http://schemas.microsoft.com/office/powerpoint/2010/main" val="1131158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4">
            <a:extLst>
              <a:ext uri="{FF2B5EF4-FFF2-40B4-BE49-F238E27FC236}">
                <a16:creationId xmlns:a16="http://schemas.microsoft.com/office/drawing/2014/main" id="{3C5A49DB-C509-430E-82B1-F70E70264F14}"/>
              </a:ext>
            </a:extLst>
          </p:cNvPr>
          <p:cNvSpPr txBox="1">
            <a:spLocks/>
          </p:cNvSpPr>
          <p:nvPr/>
        </p:nvSpPr>
        <p:spPr>
          <a:xfrm>
            <a:off x="313102" y="947416"/>
            <a:ext cx="4578643" cy="390096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pl-PL" sz="1200" b="1" dirty="0"/>
              <a:t>Prace ogólnobudowlane:</a:t>
            </a:r>
            <a:endParaRPr lang="pl-PL" sz="1200" b="1" dirty="0">
              <a:effectLst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l-PL" sz="900" dirty="0"/>
              <a:t>b</a:t>
            </a:r>
            <a:r>
              <a:rPr lang="pl-PL" sz="900" dirty="0">
                <a:effectLst/>
              </a:rPr>
              <a:t>unkier</a:t>
            </a:r>
            <a:r>
              <a:rPr lang="pl-PL" sz="900" dirty="0"/>
              <a:t> – ściany (do +21m); słupy (+15m); strop (+8m – od strony hali kotła, +15m – nad rozdrabniarką, +21m – przewieszenia), podciąg nad rozdrabniarką (do +15m), przewieszenie i ściana nad zsypami (do +8m); zsyp rozdrabniarka (+8m), cokoły </a:t>
            </a:r>
            <a:r>
              <a:rPr lang="pl-PL" sz="900" dirty="0" err="1"/>
              <a:t>odwodnień</a:t>
            </a:r>
            <a:r>
              <a:rPr lang="pl-PL" sz="900" dirty="0"/>
              <a:t> liniowych na płycie, cokoły i ścianka nad podejściem kanału olejowego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l-PL" sz="900" dirty="0"/>
              <a:t>hala rozładunkowa - stopy fundamentowe, cokoły żelbetowe, podwaliny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l-PL" sz="900" dirty="0"/>
              <a:t>budynek obsługowy - płyta fundamentowa (kanały i cokoły), słupy </a:t>
            </a:r>
            <a:br>
              <a:rPr lang="pl-PL" sz="900" dirty="0"/>
            </a:br>
            <a:r>
              <a:rPr lang="pl-PL" sz="900" dirty="0"/>
              <a:t>(+4m i +8m), ściany (do +12,5m), zewn. windy i szacht, strop (poz. +8,5m)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l-PL" sz="900" dirty="0"/>
              <a:t>budynek elektryczny i </a:t>
            </a:r>
            <a:r>
              <a:rPr lang="pl-PL" sz="900" dirty="0" err="1"/>
              <a:t>sprężarkowni</a:t>
            </a:r>
            <a:r>
              <a:rPr lang="pl-PL" sz="900" dirty="0"/>
              <a:t> - podwaliny płd. i płn. oraz stopy fundamentowe i fundamenty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l-PL" sz="900" dirty="0"/>
              <a:t>budynek turbiny i generatora - stopy fundamentowe (w zakresie od -2,2m do -1,1m), płyta fundamentowa (poz. -8,5m do -0,25m), belka (-1,8m do -1,2m) cokoły (-5,25m do -4,75m), fundament turbozespołu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l-PL" sz="900" dirty="0"/>
              <a:t>komin: płyta fundamentowa, cokół i kotwy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pl-PL" sz="1050" dirty="0"/>
          </a:p>
        </p:txBody>
      </p:sp>
      <p:sp>
        <p:nvSpPr>
          <p:cNvPr id="6" name="Tytuł 3">
            <a:extLst>
              <a:ext uri="{FF2B5EF4-FFF2-40B4-BE49-F238E27FC236}">
                <a16:creationId xmlns:a16="http://schemas.microsoft.com/office/drawing/2014/main" id="{13A9E303-171B-4086-9DCC-0D6A72ED6B9D}"/>
              </a:ext>
            </a:extLst>
          </p:cNvPr>
          <p:cNvSpPr txBox="1">
            <a:spLocks/>
          </p:cNvSpPr>
          <p:nvPr/>
        </p:nvSpPr>
        <p:spPr>
          <a:xfrm>
            <a:off x="251520" y="267494"/>
            <a:ext cx="8229600" cy="48605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algn="just"/>
            <a:r>
              <a:rPr lang="pl-PL" sz="2000" b="1" dirty="0"/>
              <a:t>Stan realizacji inwestycji – wrzesień 2021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75EEF80-0EF9-46D9-9F49-48D133366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053846"/>
            <a:ext cx="3566160" cy="3035808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BCD6368F-3833-4E25-B6B5-8F865ABB85E8}"/>
              </a:ext>
            </a:extLst>
          </p:cNvPr>
          <p:cNvSpPr/>
          <p:nvPr/>
        </p:nvSpPr>
        <p:spPr>
          <a:xfrm>
            <a:off x="5112060" y="1053846"/>
            <a:ext cx="72008" cy="3035808"/>
          </a:xfrm>
          <a:prstGeom prst="rect">
            <a:avLst/>
          </a:prstGeom>
          <a:solidFill>
            <a:srgbClr val="E40D2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39014059-E8C7-453D-8F9E-3347B74C9A65}"/>
              </a:ext>
            </a:extLst>
          </p:cNvPr>
          <p:cNvSpPr/>
          <p:nvPr/>
        </p:nvSpPr>
        <p:spPr>
          <a:xfrm>
            <a:off x="8714224" y="1053846"/>
            <a:ext cx="72008" cy="3035808"/>
          </a:xfrm>
          <a:prstGeom prst="rect">
            <a:avLst/>
          </a:prstGeom>
          <a:solidFill>
            <a:srgbClr val="4E53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8256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4">
            <a:extLst>
              <a:ext uri="{FF2B5EF4-FFF2-40B4-BE49-F238E27FC236}">
                <a16:creationId xmlns:a16="http://schemas.microsoft.com/office/drawing/2014/main" id="{3C5A49DB-C509-430E-82B1-F70E70264F14}"/>
              </a:ext>
            </a:extLst>
          </p:cNvPr>
          <p:cNvSpPr txBox="1">
            <a:spLocks/>
          </p:cNvSpPr>
          <p:nvPr/>
        </p:nvSpPr>
        <p:spPr>
          <a:xfrm>
            <a:off x="289931" y="987574"/>
            <a:ext cx="5506205" cy="397296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200" b="1" dirty="0"/>
              <a:t>Prace związane z technologią:</a:t>
            </a:r>
            <a:endParaRPr lang="pl-PL" sz="1200" b="1" dirty="0">
              <a:effectLst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l-PL" sz="900" dirty="0"/>
              <a:t>ruszt: montaż - konstrukcja wsporcza, podajnik i jego konstrukcja wsporcza, moduł odprowadzenia żużla, tylna ściana rusztu oraz rusztowiny chłodzone powietrzem i rusztowiny chłodzone wodą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l-PL" sz="900" dirty="0"/>
              <a:t>k</a:t>
            </a:r>
            <a:r>
              <a:rPr lang="pl-PL" sz="900" dirty="0">
                <a:effectLst/>
              </a:rPr>
              <a:t>ocioł – dostawa elementów na plac budowy, montaż głównej konstrukcji wsporczej, płyta fundamentowa oraz cokoły żelbetowe w budynku kotła</a:t>
            </a:r>
            <a:endParaRPr lang="pl-PL" sz="900" dirty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l-PL" sz="900" dirty="0"/>
              <a:t>wiąz</a:t>
            </a:r>
            <a:r>
              <a:rPr lang="pl-PL" sz="900" dirty="0">
                <a:effectLst/>
              </a:rPr>
              <a:t>ki konwekcyjne - dostawa: przegrzewacz pary 2 i 3 oraz ekonomizer 3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l-PL" sz="900" dirty="0"/>
              <a:t>wykonywane są projekty wykonawcze w zakresie technologii (uwzględniające wymogi BAT)</a:t>
            </a:r>
            <a:br>
              <a:rPr lang="pl-PL" sz="900" dirty="0"/>
            </a:br>
            <a:r>
              <a:rPr lang="pl-PL" sz="900" dirty="0"/>
              <a:t> </a:t>
            </a:r>
            <a:endParaRPr lang="pl-PL" sz="900" dirty="0">
              <a:effectLst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200" b="1" dirty="0"/>
              <a:t>Pozostałe prace:</a:t>
            </a:r>
            <a:endParaRPr lang="pl-PL" sz="1200" b="1" dirty="0">
              <a:effectLst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l-PL" sz="900" dirty="0"/>
              <a:t>roboty elektryczne – przepusty elektryczne w budynku obsługowym, uziemienie bednarki </a:t>
            </a:r>
            <a:br>
              <a:rPr lang="pl-PL" sz="900" dirty="0"/>
            </a:br>
            <a:r>
              <a:rPr lang="pl-PL" sz="900" dirty="0"/>
              <a:t>w budynku kotła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l-PL" sz="900" dirty="0"/>
              <a:t>r</a:t>
            </a:r>
            <a:r>
              <a:rPr lang="pl-PL" sz="900" dirty="0">
                <a:effectLst/>
              </a:rPr>
              <a:t>oboty sanitarne – instalacje </a:t>
            </a:r>
            <a:r>
              <a:rPr lang="pl-PL" sz="900" dirty="0" err="1">
                <a:effectLst/>
              </a:rPr>
              <a:t>podposadzkowe</a:t>
            </a:r>
            <a:r>
              <a:rPr lang="pl-PL" sz="900" dirty="0">
                <a:effectLst/>
              </a:rPr>
              <a:t> w budynku kotła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l-PL" sz="900" dirty="0">
                <a:effectLst/>
              </a:rPr>
              <a:t>sieć kanalizacji deszczowej "czystej": strop do poz. -1,46, ściany wyłazu prostokątnego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l-PL" sz="900" dirty="0">
                <a:effectLst/>
              </a:rPr>
              <a:t>przyłącze tymczasowe wody 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l-PL" sz="900" dirty="0">
                <a:effectLst/>
              </a:rPr>
              <a:t>przyłącze tymczasowe prądu </a:t>
            </a:r>
          </a:p>
        </p:txBody>
      </p:sp>
      <p:sp>
        <p:nvSpPr>
          <p:cNvPr id="10" name="Tytuł 3">
            <a:extLst>
              <a:ext uri="{FF2B5EF4-FFF2-40B4-BE49-F238E27FC236}">
                <a16:creationId xmlns:a16="http://schemas.microsoft.com/office/drawing/2014/main" id="{75692CD0-6473-4CE9-80E3-48059E1E3A07}"/>
              </a:ext>
            </a:extLst>
          </p:cNvPr>
          <p:cNvSpPr txBox="1">
            <a:spLocks/>
          </p:cNvSpPr>
          <p:nvPr/>
        </p:nvSpPr>
        <p:spPr>
          <a:xfrm>
            <a:off x="251520" y="267494"/>
            <a:ext cx="8229600" cy="48605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algn="just"/>
            <a:r>
              <a:rPr lang="pl-PL" sz="2000" b="1" dirty="0"/>
              <a:t>Stan realizacji inwestycji – wrzesień 2021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76F11441-F1C5-4FBB-AE38-81620B057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26" y="1053846"/>
            <a:ext cx="2670598" cy="3035808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D3756841-265B-4A7A-865A-430B3EFC1547}"/>
              </a:ext>
            </a:extLst>
          </p:cNvPr>
          <p:cNvSpPr/>
          <p:nvPr/>
        </p:nvSpPr>
        <p:spPr>
          <a:xfrm>
            <a:off x="6043626" y="1053846"/>
            <a:ext cx="72008" cy="3035808"/>
          </a:xfrm>
          <a:prstGeom prst="rect">
            <a:avLst/>
          </a:prstGeom>
          <a:solidFill>
            <a:srgbClr val="E40D2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79BE8201-8A14-4B80-8674-FEA6D30E230E}"/>
              </a:ext>
            </a:extLst>
          </p:cNvPr>
          <p:cNvSpPr/>
          <p:nvPr/>
        </p:nvSpPr>
        <p:spPr>
          <a:xfrm>
            <a:off x="8714224" y="1053846"/>
            <a:ext cx="72008" cy="3035808"/>
          </a:xfrm>
          <a:prstGeom prst="rect">
            <a:avLst/>
          </a:prstGeom>
          <a:solidFill>
            <a:srgbClr val="4E53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6424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>
            <a:extLst>
              <a:ext uri="{FF2B5EF4-FFF2-40B4-BE49-F238E27FC236}">
                <a16:creationId xmlns:a16="http://schemas.microsoft.com/office/drawing/2014/main" id="{7C7841BA-CAA4-4F35-9A66-293968A16241}"/>
              </a:ext>
            </a:extLst>
          </p:cNvPr>
          <p:cNvSpPr/>
          <p:nvPr/>
        </p:nvSpPr>
        <p:spPr>
          <a:xfrm>
            <a:off x="2104711" y="883476"/>
            <a:ext cx="2880321" cy="2624378"/>
          </a:xfrm>
          <a:prstGeom prst="rect">
            <a:avLst/>
          </a:prstGeom>
          <a:noFill/>
          <a:ln w="15875">
            <a:solidFill>
              <a:srgbClr val="008F3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4985032" y="1275606"/>
            <a:ext cx="2508181" cy="2232248"/>
          </a:xfrm>
          <a:prstGeom prst="rect">
            <a:avLst/>
          </a:prstGeom>
          <a:noFill/>
          <a:ln w="15875">
            <a:solidFill>
              <a:srgbClr val="008F3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dtytuł 4">
            <a:extLst>
              <a:ext uri="{FF2B5EF4-FFF2-40B4-BE49-F238E27FC236}">
                <a16:creationId xmlns:a16="http://schemas.microsoft.com/office/drawing/2014/main" id="{3C5A49DB-C509-430E-82B1-F70E70264F14}"/>
              </a:ext>
            </a:extLst>
          </p:cNvPr>
          <p:cNvSpPr txBox="1">
            <a:spLocks/>
          </p:cNvSpPr>
          <p:nvPr/>
        </p:nvSpPr>
        <p:spPr>
          <a:xfrm>
            <a:off x="179512" y="1016375"/>
            <a:ext cx="2880320" cy="371014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0706" indent="-160706">
              <a:spcAft>
                <a:spcPts val="1350"/>
              </a:spcAft>
            </a:pPr>
            <a:endParaRPr lang="pl-PL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0971E0-F82F-4F66-8B3F-C77423D31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7" r="8817"/>
          <a:stretch/>
        </p:blipFill>
        <p:spPr bwMode="auto">
          <a:xfrm>
            <a:off x="338652" y="1172214"/>
            <a:ext cx="3746833" cy="336162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B0999128-13CF-4712-B271-4A0D8079A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" b="3001"/>
          <a:stretch/>
        </p:blipFill>
        <p:spPr bwMode="auto">
          <a:xfrm>
            <a:off x="4294048" y="2420297"/>
            <a:ext cx="2990602" cy="210854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0138E42B-C269-43F5-ACA0-1F67CAE07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" r="2723"/>
          <a:stretch/>
        </p:blipFill>
        <p:spPr bwMode="auto">
          <a:xfrm>
            <a:off x="6095900" y="299292"/>
            <a:ext cx="2709448" cy="191031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ytuł 3">
            <a:extLst>
              <a:ext uri="{FF2B5EF4-FFF2-40B4-BE49-F238E27FC236}">
                <a16:creationId xmlns:a16="http://schemas.microsoft.com/office/drawing/2014/main" id="{EA5DD546-9B23-4F93-9F05-25E78897AE96}"/>
              </a:ext>
            </a:extLst>
          </p:cNvPr>
          <p:cNvSpPr txBox="1">
            <a:spLocks/>
          </p:cNvSpPr>
          <p:nvPr/>
        </p:nvSpPr>
        <p:spPr>
          <a:xfrm>
            <a:off x="251520" y="267494"/>
            <a:ext cx="8229600" cy="48605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algn="just"/>
            <a:r>
              <a:rPr lang="pl-PL" sz="2000" b="1" dirty="0"/>
              <a:t>Stan realizacji inwestycji – wrzesień 2021</a:t>
            </a:r>
          </a:p>
        </p:txBody>
      </p:sp>
    </p:spTree>
    <p:extLst>
      <p:ext uri="{BB962C8B-B14F-4D97-AF65-F5344CB8AC3E}">
        <p14:creationId xmlns:p14="http://schemas.microsoft.com/office/powerpoint/2010/main" val="2069494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AE850185-D1AB-474C-8B74-2595BA2A73FA}"/>
              </a:ext>
            </a:extLst>
          </p:cNvPr>
          <p:cNvSpPr/>
          <p:nvPr/>
        </p:nvSpPr>
        <p:spPr>
          <a:xfrm>
            <a:off x="497719" y="1152925"/>
            <a:ext cx="2124773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t"/>
          <a:lstStyle/>
          <a:p>
            <a:pPr defTabSz="342892">
              <a:lnSpc>
                <a:spcPct val="90000"/>
              </a:lnSpc>
              <a:defRPr/>
            </a:pPr>
            <a:endParaRPr lang="en-GB" sz="4050" dirty="0">
              <a:solidFill>
                <a:srgbClr val="333333"/>
              </a:solidFill>
              <a:latin typeface="Khand" panose="02000000000000000000" pitchFamily="2" charset="-18"/>
              <a:ea typeface="Open Sans" pitchFamily="34" charset="0"/>
              <a:cs typeface="Khand" panose="02000000000000000000" pitchFamily="2" charset="-18"/>
            </a:endParaRPr>
          </a:p>
        </p:txBody>
      </p:sp>
      <p:graphicFrame>
        <p:nvGraphicFramePr>
          <p:cNvPr id="13" name="Wykres 12">
            <a:extLst>
              <a:ext uri="{FF2B5EF4-FFF2-40B4-BE49-F238E27FC236}">
                <a16:creationId xmlns:a16="http://schemas.microsoft.com/office/drawing/2014/main" id="{65E1B49A-B968-40B7-B263-30BE4D1EB9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700543"/>
              </p:ext>
            </p:extLst>
          </p:nvPr>
        </p:nvGraphicFramePr>
        <p:xfrm>
          <a:off x="3491880" y="1491630"/>
          <a:ext cx="5544616" cy="4326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ole tekstowe 1">
            <a:extLst>
              <a:ext uri="{FF2B5EF4-FFF2-40B4-BE49-F238E27FC236}">
                <a16:creationId xmlns:a16="http://schemas.microsoft.com/office/drawing/2014/main" id="{102FD590-F21A-4051-A831-888A2106E38C}"/>
              </a:ext>
            </a:extLst>
          </p:cNvPr>
          <p:cNvSpPr txBox="1"/>
          <p:nvPr/>
        </p:nvSpPr>
        <p:spPr>
          <a:xfrm>
            <a:off x="5674225" y="1589347"/>
            <a:ext cx="2088232" cy="5615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800" b="1" dirty="0">
                <a:solidFill>
                  <a:srgbClr val="008F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28 % </a:t>
            </a:r>
            <a:br>
              <a:rPr lang="pl-PL" sz="1800" b="1" dirty="0">
                <a:solidFill>
                  <a:srgbClr val="008F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800" b="1" dirty="0">
                <a:solidFill>
                  <a:srgbClr val="008F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wydatkowane środki </a:t>
            </a:r>
          </a:p>
        </p:txBody>
      </p:sp>
      <p:sp>
        <p:nvSpPr>
          <p:cNvPr id="18" name="Tytuł 3">
            <a:extLst>
              <a:ext uri="{FF2B5EF4-FFF2-40B4-BE49-F238E27FC236}">
                <a16:creationId xmlns:a16="http://schemas.microsoft.com/office/drawing/2014/main" id="{006EFC7E-989B-40F9-98DB-5C8690B22EEA}"/>
              </a:ext>
            </a:extLst>
          </p:cNvPr>
          <p:cNvSpPr txBox="1">
            <a:spLocks/>
          </p:cNvSpPr>
          <p:nvPr/>
        </p:nvSpPr>
        <p:spPr>
          <a:xfrm>
            <a:off x="251520" y="267494"/>
            <a:ext cx="8229600" cy="48605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algn="just"/>
            <a:r>
              <a:rPr lang="pl-PL" sz="2000" b="1" dirty="0"/>
              <a:t>Zaangażowanie finansowe – wrzesień 2021</a:t>
            </a:r>
          </a:p>
        </p:txBody>
      </p:sp>
      <p:graphicFrame>
        <p:nvGraphicFramePr>
          <p:cNvPr id="19" name="Tabela 4">
            <a:extLst>
              <a:ext uri="{FF2B5EF4-FFF2-40B4-BE49-F238E27FC236}">
                <a16:creationId xmlns:a16="http://schemas.microsoft.com/office/drawing/2014/main" id="{05BEF697-2576-4EAA-B4B8-5FD75683AD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586459"/>
              </p:ext>
            </p:extLst>
          </p:nvPr>
        </p:nvGraphicFramePr>
        <p:xfrm>
          <a:off x="697258" y="3099929"/>
          <a:ext cx="2722614" cy="1187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2614">
                  <a:extLst>
                    <a:ext uri="{9D8B030D-6E8A-4147-A177-3AD203B41FA5}">
                      <a16:colId xmlns:a16="http://schemas.microsoft.com/office/drawing/2014/main" val="1401490227"/>
                    </a:ext>
                  </a:extLst>
                </a:gridCol>
              </a:tblGrid>
              <a:tr h="296761">
                <a:tc>
                  <a:txBody>
                    <a:bodyPr/>
                    <a:lstStyle/>
                    <a:p>
                      <a:r>
                        <a:rPr lang="pl-PL" sz="900" b="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Kwota pozostała do wydatkowania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2867374"/>
                  </a:ext>
                </a:extLst>
              </a:tr>
              <a:tr h="296761">
                <a:tc>
                  <a:txBody>
                    <a:bodyPr/>
                    <a:lstStyle/>
                    <a:p>
                      <a:r>
                        <a:rPr lang="pl-PL" sz="900" dirty="0">
                          <a:highlight>
                            <a:srgbClr val="FFFFFF"/>
                          </a:highligh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Kwota wydatkowana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9566568"/>
                  </a:ext>
                </a:extLst>
              </a:tr>
              <a:tr h="296761">
                <a:tc>
                  <a:txBody>
                    <a:bodyPr/>
                    <a:lstStyle/>
                    <a:p>
                      <a:r>
                        <a:rPr lang="pl-PL" sz="900" dirty="0">
                          <a:highlight>
                            <a:srgbClr val="FFFFFF"/>
                          </a:highligh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Zaangażowanie pożyczki NFOŚiGW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5618233"/>
                  </a:ext>
                </a:extLst>
              </a:tr>
              <a:tr h="296761">
                <a:tc>
                  <a:txBody>
                    <a:bodyPr/>
                    <a:lstStyle/>
                    <a:p>
                      <a:r>
                        <a:rPr lang="pl-PL" sz="900" dirty="0">
                          <a:highlight>
                            <a:srgbClr val="FFFFFF"/>
                          </a:highligh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Zaangażowanie dotacji UE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6539473"/>
                  </a:ext>
                </a:extLst>
              </a:tr>
            </a:tbl>
          </a:graphicData>
        </a:graphic>
      </p:graphicFrame>
      <p:sp>
        <p:nvSpPr>
          <p:cNvPr id="20" name="Prostokąt 19">
            <a:extLst>
              <a:ext uri="{FF2B5EF4-FFF2-40B4-BE49-F238E27FC236}">
                <a16:creationId xmlns:a16="http://schemas.microsoft.com/office/drawing/2014/main" id="{DE3BE370-832B-493D-92DE-DED58E08EAA3}"/>
              </a:ext>
            </a:extLst>
          </p:cNvPr>
          <p:cNvSpPr/>
          <p:nvPr/>
        </p:nvSpPr>
        <p:spPr>
          <a:xfrm>
            <a:off x="509807" y="3182599"/>
            <a:ext cx="102183" cy="72008"/>
          </a:xfrm>
          <a:prstGeom prst="rect">
            <a:avLst/>
          </a:prstGeom>
          <a:solidFill>
            <a:srgbClr val="CEA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091D5E7E-85F1-4267-8058-5DFDBAC141F9}"/>
              </a:ext>
            </a:extLst>
          </p:cNvPr>
          <p:cNvSpPr/>
          <p:nvPr/>
        </p:nvSpPr>
        <p:spPr>
          <a:xfrm>
            <a:off x="510280" y="3480399"/>
            <a:ext cx="102183" cy="72008"/>
          </a:xfrm>
          <a:prstGeom prst="rect">
            <a:avLst/>
          </a:prstGeom>
          <a:solidFill>
            <a:srgbClr val="E40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8D12EA45-7811-497D-A33C-7DB6241ED1D6}"/>
              </a:ext>
            </a:extLst>
          </p:cNvPr>
          <p:cNvSpPr/>
          <p:nvPr/>
        </p:nvSpPr>
        <p:spPr>
          <a:xfrm>
            <a:off x="511226" y="3778199"/>
            <a:ext cx="102183" cy="72008"/>
          </a:xfrm>
          <a:prstGeom prst="rect">
            <a:avLst/>
          </a:prstGeom>
          <a:solidFill>
            <a:srgbClr val="A1C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2C277BB8-F96E-4BB9-A167-3F40D51C5DF5}"/>
              </a:ext>
            </a:extLst>
          </p:cNvPr>
          <p:cNvSpPr/>
          <p:nvPr/>
        </p:nvSpPr>
        <p:spPr>
          <a:xfrm>
            <a:off x="509807" y="4075999"/>
            <a:ext cx="102183" cy="72008"/>
          </a:xfrm>
          <a:prstGeom prst="rect">
            <a:avLst/>
          </a:prstGeom>
          <a:solidFill>
            <a:srgbClr val="67A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F89F67B6-B75C-4D5E-96CB-10309DBE17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4258875"/>
              </p:ext>
            </p:extLst>
          </p:nvPr>
        </p:nvGraphicFramePr>
        <p:xfrm>
          <a:off x="326296" y="753548"/>
          <a:ext cx="4073890" cy="2149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8371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26829C8-7D5C-49E4-B4FE-37A23475F37E}"/>
              </a:ext>
            </a:extLst>
          </p:cNvPr>
          <p:cNvGraphicFramePr>
            <a:graphicFrameLocks noGrp="1"/>
          </p:cNvGraphicFramePr>
          <p:nvPr/>
        </p:nvGraphicFramePr>
        <p:xfrm>
          <a:off x="333871" y="854596"/>
          <a:ext cx="4032449" cy="128510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075320">
                  <a:extLst>
                    <a:ext uri="{9D8B030D-6E8A-4147-A177-3AD203B41FA5}">
                      <a16:colId xmlns:a16="http://schemas.microsoft.com/office/drawing/2014/main" val="3620471676"/>
                    </a:ext>
                  </a:extLst>
                </a:gridCol>
                <a:gridCol w="901881">
                  <a:extLst>
                    <a:ext uri="{9D8B030D-6E8A-4147-A177-3AD203B41FA5}">
                      <a16:colId xmlns:a16="http://schemas.microsoft.com/office/drawing/2014/main" val="3458383623"/>
                    </a:ext>
                  </a:extLst>
                </a:gridCol>
                <a:gridCol w="979928">
                  <a:extLst>
                    <a:ext uri="{9D8B030D-6E8A-4147-A177-3AD203B41FA5}">
                      <a16:colId xmlns:a16="http://schemas.microsoft.com/office/drawing/2014/main" val="2767569030"/>
                    </a:ext>
                  </a:extLst>
                </a:gridCol>
                <a:gridCol w="1075320">
                  <a:extLst>
                    <a:ext uri="{9D8B030D-6E8A-4147-A177-3AD203B41FA5}">
                      <a16:colId xmlns:a16="http://schemas.microsoft.com/office/drawing/2014/main" val="2885349760"/>
                    </a:ext>
                  </a:extLst>
                </a:gridCol>
              </a:tblGrid>
              <a:tr h="26201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IV kwartał 2021</a:t>
                      </a:r>
                      <a:endParaRPr lang="pl-PL" sz="11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F3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817944"/>
                  </a:ext>
                </a:extLst>
              </a:tr>
              <a:tr h="26201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Październik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Listopad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Grudzień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9147472"/>
                  </a:ext>
                </a:extLst>
              </a:tr>
              <a:tr h="24953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Pożyczka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11 092 991,39  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8 649 095,29  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10 503 984,63  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2961421"/>
                  </a:ext>
                </a:extLst>
              </a:tr>
              <a:tr h="24953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Dotacja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10 518 607,54  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9 141 851,33  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11 046 550,11  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052427"/>
                  </a:ext>
                </a:extLst>
              </a:tr>
              <a:tr h="26201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Razem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21 611 598,93   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17 790 946,62   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21 550 534,74   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62659361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09C04954-9FDE-4956-BE82-F3AE819A61CF}"/>
              </a:ext>
            </a:extLst>
          </p:cNvPr>
          <p:cNvGraphicFramePr>
            <a:graphicFrameLocks noGrp="1"/>
          </p:cNvGraphicFramePr>
          <p:nvPr/>
        </p:nvGraphicFramePr>
        <p:xfrm>
          <a:off x="4716016" y="854595"/>
          <a:ext cx="4032450" cy="128510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002052">
                  <a:extLst>
                    <a:ext uri="{9D8B030D-6E8A-4147-A177-3AD203B41FA5}">
                      <a16:colId xmlns:a16="http://schemas.microsoft.com/office/drawing/2014/main" val="3228219369"/>
                    </a:ext>
                  </a:extLst>
                </a:gridCol>
                <a:gridCol w="1002052">
                  <a:extLst>
                    <a:ext uri="{9D8B030D-6E8A-4147-A177-3AD203B41FA5}">
                      <a16:colId xmlns:a16="http://schemas.microsoft.com/office/drawing/2014/main" val="1221774231"/>
                    </a:ext>
                  </a:extLst>
                </a:gridCol>
                <a:gridCol w="1002052">
                  <a:extLst>
                    <a:ext uri="{9D8B030D-6E8A-4147-A177-3AD203B41FA5}">
                      <a16:colId xmlns:a16="http://schemas.microsoft.com/office/drawing/2014/main" val="4230062036"/>
                    </a:ext>
                  </a:extLst>
                </a:gridCol>
                <a:gridCol w="1026294">
                  <a:extLst>
                    <a:ext uri="{9D8B030D-6E8A-4147-A177-3AD203B41FA5}">
                      <a16:colId xmlns:a16="http://schemas.microsoft.com/office/drawing/2014/main" val="2805517651"/>
                    </a:ext>
                  </a:extLst>
                </a:gridCol>
              </a:tblGrid>
              <a:tr h="26201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 kwartał 2022</a:t>
                      </a:r>
                      <a:endParaRPr lang="pl-PL" sz="11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F3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483762"/>
                  </a:ext>
                </a:extLst>
              </a:tr>
              <a:tr h="26201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Styczeń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Luty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Marzec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1729370"/>
                  </a:ext>
                </a:extLst>
              </a:tr>
              <a:tr h="24953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Pożyczka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13 199 554,88  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5 809 983,98  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11 408 890,58  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9902173"/>
                  </a:ext>
                </a:extLst>
              </a:tr>
              <a:tr h="24953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Dotacja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14 049 605,58  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6 133 035,78  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12 066 609,85  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2817806"/>
                  </a:ext>
                </a:extLst>
              </a:tr>
              <a:tr h="26201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Razem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27 249 160,46   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11 943 019,76   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23 475 500,43   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35679084"/>
                  </a:ext>
                </a:extLst>
              </a:tr>
            </a:tbl>
          </a:graphicData>
        </a:graphic>
      </p:graphicFrame>
      <p:graphicFrame>
        <p:nvGraphicFramePr>
          <p:cNvPr id="11" name="Wykres 10">
            <a:extLst>
              <a:ext uri="{FF2B5EF4-FFF2-40B4-BE49-F238E27FC236}">
                <a16:creationId xmlns:a16="http://schemas.microsoft.com/office/drawing/2014/main" id="{DDA23FEC-C8C2-4E92-9DD0-91585A19DD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7488976"/>
              </p:ext>
            </p:extLst>
          </p:nvPr>
        </p:nvGraphicFramePr>
        <p:xfrm>
          <a:off x="3275856" y="2371097"/>
          <a:ext cx="4824536" cy="2362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Tabela 4">
            <a:extLst>
              <a:ext uri="{FF2B5EF4-FFF2-40B4-BE49-F238E27FC236}">
                <a16:creationId xmlns:a16="http://schemas.microsoft.com/office/drawing/2014/main" id="{004CFCE7-51A6-4C31-B7A8-6EE658792D92}"/>
              </a:ext>
            </a:extLst>
          </p:cNvPr>
          <p:cNvGraphicFramePr>
            <a:graphicFrameLocks noGrp="1"/>
          </p:cNvGraphicFramePr>
          <p:nvPr/>
        </p:nvGraphicFramePr>
        <p:xfrm>
          <a:off x="683568" y="3032861"/>
          <a:ext cx="2722614" cy="1325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2614">
                  <a:extLst>
                    <a:ext uri="{9D8B030D-6E8A-4147-A177-3AD203B41FA5}">
                      <a16:colId xmlns:a16="http://schemas.microsoft.com/office/drawing/2014/main" val="1401490227"/>
                    </a:ext>
                  </a:extLst>
                </a:gridCol>
              </a:tblGrid>
              <a:tr h="296761">
                <a:tc>
                  <a:txBody>
                    <a:bodyPr/>
                    <a:lstStyle/>
                    <a:p>
                      <a:r>
                        <a:rPr lang="pl-PL" sz="900" b="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Kwota wydatkowana i planowana do wydatkowania do końca 2021r.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2867374"/>
                  </a:ext>
                </a:extLst>
              </a:tr>
              <a:tr h="296761">
                <a:tc>
                  <a:txBody>
                    <a:bodyPr/>
                    <a:lstStyle/>
                    <a:p>
                      <a:r>
                        <a:rPr lang="pl-PL" sz="900" dirty="0">
                          <a:highlight>
                            <a:srgbClr val="FFFFFF"/>
                          </a:highligh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Kwota planowanych wydatków w latach </a:t>
                      </a:r>
                      <a:br>
                        <a:rPr lang="pl-PL" sz="900" dirty="0">
                          <a:highlight>
                            <a:srgbClr val="FFFFFF"/>
                          </a:highligh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pl-PL" sz="900" dirty="0">
                          <a:highlight>
                            <a:srgbClr val="FFFFFF"/>
                          </a:highligh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2022-2023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9566568"/>
                  </a:ext>
                </a:extLst>
              </a:tr>
              <a:tr h="296761">
                <a:tc>
                  <a:txBody>
                    <a:bodyPr/>
                    <a:lstStyle/>
                    <a:p>
                      <a:r>
                        <a:rPr lang="pl-PL" sz="900" dirty="0">
                          <a:highlight>
                            <a:srgbClr val="FFFFFF"/>
                          </a:highligh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Planowane wydatki z pożyczki NFOŚiGW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5618233"/>
                  </a:ext>
                </a:extLst>
              </a:tr>
              <a:tr h="296761">
                <a:tc>
                  <a:txBody>
                    <a:bodyPr/>
                    <a:lstStyle/>
                    <a:p>
                      <a:r>
                        <a:rPr lang="pl-PL" sz="900" dirty="0">
                          <a:highlight>
                            <a:srgbClr val="FFFFFF"/>
                          </a:highligh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Planowane wydatki z dotacji UE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6539473"/>
                  </a:ext>
                </a:extLst>
              </a:tr>
            </a:tbl>
          </a:graphicData>
        </a:graphic>
      </p:graphicFrame>
      <p:sp>
        <p:nvSpPr>
          <p:cNvPr id="13" name="Prostokąt 12">
            <a:extLst>
              <a:ext uri="{FF2B5EF4-FFF2-40B4-BE49-F238E27FC236}">
                <a16:creationId xmlns:a16="http://schemas.microsoft.com/office/drawing/2014/main" id="{7037FDFE-782F-45BC-9838-92C028FFCD89}"/>
              </a:ext>
            </a:extLst>
          </p:cNvPr>
          <p:cNvSpPr/>
          <p:nvPr/>
        </p:nvSpPr>
        <p:spPr>
          <a:xfrm>
            <a:off x="509807" y="3182599"/>
            <a:ext cx="102183" cy="72008"/>
          </a:xfrm>
          <a:prstGeom prst="rect">
            <a:avLst/>
          </a:prstGeom>
          <a:solidFill>
            <a:srgbClr val="CEA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A294DF28-22F5-48F5-8922-E426E739CDB1}"/>
              </a:ext>
            </a:extLst>
          </p:cNvPr>
          <p:cNvSpPr/>
          <p:nvPr/>
        </p:nvSpPr>
        <p:spPr>
          <a:xfrm>
            <a:off x="510280" y="3480399"/>
            <a:ext cx="102183" cy="72008"/>
          </a:xfrm>
          <a:prstGeom prst="rect">
            <a:avLst/>
          </a:prstGeom>
          <a:solidFill>
            <a:srgbClr val="E40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820B19AF-B78B-4763-8565-1A4F5992BA01}"/>
              </a:ext>
            </a:extLst>
          </p:cNvPr>
          <p:cNvSpPr/>
          <p:nvPr/>
        </p:nvSpPr>
        <p:spPr>
          <a:xfrm>
            <a:off x="511226" y="3778199"/>
            <a:ext cx="102183" cy="72008"/>
          </a:xfrm>
          <a:prstGeom prst="rect">
            <a:avLst/>
          </a:prstGeom>
          <a:solidFill>
            <a:srgbClr val="A1C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1F3D13A4-2C0E-4A7B-ACD9-64910A2DBB0B}"/>
              </a:ext>
            </a:extLst>
          </p:cNvPr>
          <p:cNvSpPr/>
          <p:nvPr/>
        </p:nvSpPr>
        <p:spPr>
          <a:xfrm>
            <a:off x="509807" y="4075999"/>
            <a:ext cx="102183" cy="72008"/>
          </a:xfrm>
          <a:prstGeom prst="rect">
            <a:avLst/>
          </a:prstGeom>
          <a:solidFill>
            <a:srgbClr val="67A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Tytuł 3">
            <a:extLst>
              <a:ext uri="{FF2B5EF4-FFF2-40B4-BE49-F238E27FC236}">
                <a16:creationId xmlns:a16="http://schemas.microsoft.com/office/drawing/2014/main" id="{754A41EA-45C2-4322-AAEB-2C0220B04FD1}"/>
              </a:ext>
            </a:extLst>
          </p:cNvPr>
          <p:cNvSpPr txBox="1">
            <a:spLocks/>
          </p:cNvSpPr>
          <p:nvPr/>
        </p:nvSpPr>
        <p:spPr>
          <a:xfrm>
            <a:off x="251520" y="267494"/>
            <a:ext cx="8229600" cy="48605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algn="just"/>
            <a:r>
              <a:rPr lang="pl-PL" sz="2000" b="1" dirty="0"/>
              <a:t>Planowane wystąpienia  </a:t>
            </a:r>
          </a:p>
        </p:txBody>
      </p:sp>
    </p:spTree>
    <p:extLst>
      <p:ext uri="{BB962C8B-B14F-4D97-AF65-F5344CB8AC3E}">
        <p14:creationId xmlns:p14="http://schemas.microsoft.com/office/powerpoint/2010/main" val="2273147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tytuł 2">
            <a:extLst>
              <a:ext uri="{FF2B5EF4-FFF2-40B4-BE49-F238E27FC236}">
                <a16:creationId xmlns:a16="http://schemas.microsoft.com/office/drawing/2014/main" id="{24D5DCC6-4239-473F-BF87-DA422CE03296}"/>
              </a:ext>
            </a:extLst>
          </p:cNvPr>
          <p:cNvSpPr txBox="1">
            <a:spLocks/>
          </p:cNvSpPr>
          <p:nvPr/>
        </p:nvSpPr>
        <p:spPr>
          <a:xfrm>
            <a:off x="395536" y="1070202"/>
            <a:ext cx="7920879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600" b="1" dirty="0">
              <a:solidFill>
                <a:srgbClr val="008F38"/>
              </a:solidFill>
            </a:endParaRPr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00000000-0008-0000-09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1204223"/>
              </p:ext>
            </p:extLst>
          </p:nvPr>
        </p:nvGraphicFramePr>
        <p:xfrm>
          <a:off x="1043608" y="664689"/>
          <a:ext cx="7330890" cy="3275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ytuł 3">
            <a:extLst>
              <a:ext uri="{FF2B5EF4-FFF2-40B4-BE49-F238E27FC236}">
                <a16:creationId xmlns:a16="http://schemas.microsoft.com/office/drawing/2014/main" id="{56201DCF-2CAE-4A72-9F73-39CE9323129D}"/>
              </a:ext>
            </a:extLst>
          </p:cNvPr>
          <p:cNvSpPr txBox="1">
            <a:spLocks/>
          </p:cNvSpPr>
          <p:nvPr/>
        </p:nvSpPr>
        <p:spPr>
          <a:xfrm>
            <a:off x="251520" y="267494"/>
            <a:ext cx="8229600" cy="48605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algn="just"/>
            <a:r>
              <a:rPr lang="pl-PL" sz="2000" b="1" dirty="0"/>
              <a:t>Prognoza ceny na bramie ZTPO</a:t>
            </a: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877104FD-C113-480F-98AC-F99640D0E4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087845"/>
              </p:ext>
            </p:extLst>
          </p:nvPr>
        </p:nvGraphicFramePr>
        <p:xfrm>
          <a:off x="526320" y="4139026"/>
          <a:ext cx="8365465" cy="285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35967">
                  <a:extLst>
                    <a:ext uri="{9D8B030D-6E8A-4147-A177-3AD203B41FA5}">
                      <a16:colId xmlns:a16="http://schemas.microsoft.com/office/drawing/2014/main" val="4093774453"/>
                    </a:ext>
                  </a:extLst>
                </a:gridCol>
                <a:gridCol w="464749">
                  <a:extLst>
                    <a:ext uri="{9D8B030D-6E8A-4147-A177-3AD203B41FA5}">
                      <a16:colId xmlns:a16="http://schemas.microsoft.com/office/drawing/2014/main" val="4270486703"/>
                    </a:ext>
                  </a:extLst>
                </a:gridCol>
                <a:gridCol w="464749">
                  <a:extLst>
                    <a:ext uri="{9D8B030D-6E8A-4147-A177-3AD203B41FA5}">
                      <a16:colId xmlns:a16="http://schemas.microsoft.com/office/drawing/2014/main" val="2088560637"/>
                    </a:ext>
                  </a:extLst>
                </a:gridCol>
              </a:tblGrid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Nakłady inwestycyjne w związku z BAT na podstawie Ustalenia Przedstawiciela Zamawiającego z dnia 09.04.2021r. za pismem znak PCE21.333.PK</a:t>
                      </a:r>
                      <a:endParaRPr lang="pl-PL" sz="800" b="0" i="0" u="none" strike="noStrike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36904"/>
                  </a:ext>
                </a:extLst>
              </a:tr>
              <a:tr h="142875">
                <a:tc gridSpan="3">
                  <a:txBody>
                    <a:bodyPr/>
                    <a:lstStyle/>
                    <a:p>
                      <a:pPr algn="l" fontAlgn="b"/>
                      <a:r>
                        <a:rPr lang="pl-PL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Zmiany w kosztach w okresie obsługi  w związku z BAT na podstawie Oferty Wykonawcy z dnia 10.11.2020 r., za pismem znak 0151-2020_DPU_DPU_E462</a:t>
                      </a:r>
                      <a:endParaRPr lang="pl-PL" sz="800" b="0" i="0" u="none" strike="noStrike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039749"/>
                  </a:ext>
                </a:extLst>
              </a:tr>
            </a:tbl>
          </a:graphicData>
        </a:graphic>
      </p:graphicFrame>
      <p:sp>
        <p:nvSpPr>
          <p:cNvPr id="10" name="Prostokąt 9">
            <a:extLst>
              <a:ext uri="{FF2B5EF4-FFF2-40B4-BE49-F238E27FC236}">
                <a16:creationId xmlns:a16="http://schemas.microsoft.com/office/drawing/2014/main" id="{1927AC0E-98AB-4980-AA21-E002879B9F09}"/>
              </a:ext>
            </a:extLst>
          </p:cNvPr>
          <p:cNvSpPr/>
          <p:nvPr/>
        </p:nvSpPr>
        <p:spPr>
          <a:xfrm>
            <a:off x="323526" y="4073298"/>
            <a:ext cx="8568953" cy="417207"/>
          </a:xfrm>
          <a:prstGeom prst="rect">
            <a:avLst/>
          </a:prstGeom>
          <a:noFill/>
          <a:ln>
            <a:solidFill>
              <a:srgbClr val="008F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32579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7421</TotalTime>
  <Words>1629</Words>
  <Application>Microsoft Office PowerPoint</Application>
  <PresentationFormat>Pokaz na ekranie (16:9)</PresentationFormat>
  <Paragraphs>634</Paragraphs>
  <Slides>11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Calibri</vt:lpstr>
      <vt:lpstr>Arial</vt:lpstr>
      <vt:lpstr>Khand</vt:lpstr>
      <vt:lpstr>Open Sans</vt:lpstr>
      <vt:lpstr>Courier New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 celu uzyskania bieżących informacji na temat realizowanej inwestycji budowy ZTPO zapraszamy na: www.portczystejenergii.pl Port Czystej Energii | Facebook Port Czystej Energii | LinkedIn Port Czystej Energii | YouTube  Miesięczne podsumowania (publikacja w drugim tygodniu)  Artykuły eksperckie i inne w formie artykułów znaleźć można na blogu: blog.portczystejenergii.pl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Marcin Fijołek</dc:creator>
  <cp:lastModifiedBy>Sławomir Kiszkurno</cp:lastModifiedBy>
  <cp:revision>451</cp:revision>
  <cp:lastPrinted>2021-05-18T12:18:59Z</cp:lastPrinted>
  <dcterms:created xsi:type="dcterms:W3CDTF">2017-03-20T12:41:40Z</dcterms:created>
  <dcterms:modified xsi:type="dcterms:W3CDTF">2021-09-29T21:02:40Z</dcterms:modified>
</cp:coreProperties>
</file>