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3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834" r:id="rId2"/>
    <p:sldId id="837" r:id="rId3"/>
    <p:sldId id="838" r:id="rId4"/>
    <p:sldId id="839" r:id="rId5"/>
    <p:sldId id="841" r:id="rId6"/>
    <p:sldId id="840" r:id="rId7"/>
    <p:sldId id="836" r:id="rId8"/>
    <p:sldId id="842" r:id="rId9"/>
    <p:sldId id="843" r:id="rId10"/>
    <p:sldId id="847" r:id="rId11"/>
    <p:sldId id="845" r:id="rId12"/>
    <p:sldId id="846" r:id="rId13"/>
    <p:sldId id="850" r:id="rId14"/>
    <p:sldId id="848" r:id="rId15"/>
    <p:sldId id="851" r:id="rId16"/>
    <p:sldId id="852" r:id="rId17"/>
  </p:sldIdLst>
  <p:sldSz cx="9144000" cy="5143500" type="screen16x9"/>
  <p:notesSz cx="6797675" cy="9926638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Open Sans" panose="020B0606030504020204" pitchFamily="34" charset="0"/>
      <p:regular r:id="rId24"/>
      <p:bold r:id="rId25"/>
      <p:italic r:id="rId26"/>
      <p:boldItalic r:id="rId27"/>
    </p:embeddedFont>
    <p:embeddedFont>
      <p:font typeface="Open Sans ExtraBold" panose="020B0906030804020204" pitchFamily="34" charset="0"/>
      <p:bold r:id="rId28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ławomir Kiszkurno" initials="SK" lastIdx="3" clrIdx="0">
    <p:extLst>
      <p:ext uri="{19B8F6BF-5375-455C-9EA6-DF929625EA0E}">
        <p15:presenceInfo xmlns:p15="http://schemas.microsoft.com/office/powerpoint/2012/main" userId="S::skiszkurno@portczystejenergii.pl::b25df85a-bce5-4dfd-8a1d-382fbc91f1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B23C"/>
    <a:srgbClr val="FFFFFF"/>
    <a:srgbClr val="008F38"/>
    <a:srgbClr val="E6B9B8"/>
    <a:srgbClr val="A1CE88"/>
    <a:srgbClr val="FF0000"/>
    <a:srgbClr val="379B3E"/>
    <a:srgbClr val="67A545"/>
    <a:srgbClr val="E40E2E"/>
    <a:srgbClr val="D7E4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89588" autoAdjust="0"/>
  </p:normalViewPr>
  <p:slideViewPr>
    <p:cSldViewPr>
      <p:cViewPr varScale="1">
        <p:scale>
          <a:sx n="107" d="100"/>
          <a:sy n="107" d="100"/>
        </p:scale>
        <p:origin x="504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4020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060B2-6F89-490F-8A63-C75BB3A8CD8F}" type="datetimeFigureOut">
              <a:rPr lang="pl-PL" smtClean="0"/>
              <a:t>14.09.2021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DF424-4428-4B96-9613-28EC3E0B20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8722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166BB-E203-4CB4-BD85-1863D41E1D13}" type="datetimeFigureOut">
              <a:rPr lang="pl-PL" smtClean="0"/>
              <a:t>14.09.2021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3AC8A-33E5-4A6A-A10A-FD892CAC6D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9568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E3AC8A-33E5-4A6A-A10A-FD892CAC6DDB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6375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E3AC8A-33E5-4A6A-A10A-FD892CAC6DDB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9436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E3AC8A-33E5-4A6A-A10A-FD892CAC6DDB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4041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E3AC8A-33E5-4A6A-A10A-FD892CAC6DDB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0779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E3AC8A-33E5-4A6A-A10A-FD892CAC6DDB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1355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E3AC8A-33E5-4A6A-A10A-FD892CAC6DDB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638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PP_PCzE_panorama_dofinansowani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40FE8-30BD-482F-AB18-3678D48C9836}" type="datetimeFigureOut">
              <a:rPr lang="pl-PL" smtClean="0"/>
              <a:pPr/>
              <a:t>14.09.2021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85341-65BA-4BC4-B0E2-2C6983777B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PP_PCzE_panorama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fld id="{8A040FE8-30BD-482F-AB18-3678D48C9836}" type="datetimeFigureOut">
              <a:rPr lang="pl-PL" smtClean="0"/>
              <a:pPr/>
              <a:t>14.09.2021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fld id="{C2885341-65BA-4BC4-B0E2-2C6983777B94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8229600" cy="676011"/>
          </a:xfrm>
        </p:spPr>
        <p:txBody>
          <a:bodyPr>
            <a:normAutofit/>
          </a:bodyPr>
          <a:lstStyle>
            <a:lvl1pPr algn="l">
              <a:defRPr sz="25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lowek 1 lini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PP_PCzE_panorama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67495"/>
            <a:ext cx="8229600" cy="486053"/>
          </a:xfrm>
        </p:spPr>
        <p:txBody>
          <a:bodyPr>
            <a:normAutofit/>
          </a:bodyPr>
          <a:lstStyle>
            <a:lvl1pPr algn="l">
              <a:defRPr sz="25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fld id="{8A040FE8-30BD-482F-AB18-3678D48C9836}" type="datetimeFigureOut">
              <a:rPr lang="pl-PL" smtClean="0"/>
              <a:pPr/>
              <a:t>14.09.2021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fld id="{C2885341-65BA-4BC4-B0E2-2C6983777B94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55853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glowek 2 linij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PP_PCzE_panorama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30324"/>
            <a:ext cx="8229600" cy="857250"/>
          </a:xfrm>
        </p:spPr>
        <p:txBody>
          <a:bodyPr>
            <a:normAutofit/>
          </a:bodyPr>
          <a:lstStyle>
            <a:lvl1pPr algn="l">
              <a:defRPr sz="25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fld id="{8A040FE8-30BD-482F-AB18-3678D48C9836}" type="datetimeFigureOut">
              <a:rPr lang="pl-PL" smtClean="0"/>
              <a:pPr/>
              <a:t>14.09.2021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fld id="{C2885341-65BA-4BC4-B0E2-2C6983777B9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PP_PCzE_panorama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>
              <a:defRPr sz="2400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>
              <a:defRPr sz="2000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>
              <a:defRPr sz="1800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>
              <a:defRPr sz="1800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>
              <a:defRPr sz="2400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>
              <a:defRPr sz="2000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>
              <a:defRPr sz="1800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>
              <a:defRPr sz="1800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fld id="{8A040FE8-30BD-482F-AB18-3678D48C9836}" type="datetimeFigureOut">
              <a:rPr lang="pl-PL" smtClean="0"/>
              <a:pPr/>
              <a:t>14.09.2021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fld id="{C2885341-65BA-4BC4-B0E2-2C6983777B94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1" name="Tytuł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8229600" cy="676011"/>
          </a:xfrm>
        </p:spPr>
        <p:txBody>
          <a:bodyPr>
            <a:normAutofit/>
          </a:bodyPr>
          <a:lstStyle>
            <a:lvl1pPr algn="l">
              <a:defRPr sz="25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PP_PCzE_panorama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fld id="{8A040FE8-30BD-482F-AB18-3678D48C9836}" type="datetimeFigureOut">
              <a:rPr lang="pl-PL" smtClean="0"/>
              <a:pPr/>
              <a:t>14.09.2021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fld id="{C2885341-65BA-4BC4-B0E2-2C6983777B94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8229600" cy="676011"/>
          </a:xfrm>
        </p:spPr>
        <p:txBody>
          <a:bodyPr>
            <a:normAutofit/>
          </a:bodyPr>
          <a:lstStyle>
            <a:lvl1pPr algn="l">
              <a:defRPr sz="25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PP_PCzE_panorama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fld id="{8A040FE8-30BD-482F-AB18-3678D48C9836}" type="datetimeFigureOut">
              <a:rPr lang="pl-PL" smtClean="0"/>
              <a:pPr/>
              <a:t>14.09.2021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fld id="{C2885341-65BA-4BC4-B0E2-2C6983777B9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PP_PCzE_panorama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>
              <a:defRPr sz="2800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>
              <a:defRPr sz="2400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>
              <a:defRPr sz="2000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>
              <a:defRPr sz="2000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fld id="{8A040FE8-30BD-482F-AB18-3678D48C9836}" type="datetimeFigureOut">
              <a:rPr lang="pl-PL" smtClean="0"/>
              <a:pPr/>
              <a:t>14.09.2021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fld id="{C2885341-65BA-4BC4-B0E2-2C6983777B9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PP_PCzE_panorama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fld id="{8A040FE8-30BD-482F-AB18-3678D48C9836}" type="datetimeFigureOut">
              <a:rPr lang="pl-PL" smtClean="0"/>
              <a:pPr/>
              <a:t>14.09.2021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fld id="{C2885341-65BA-4BC4-B0E2-2C6983777B9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fld id="{8A040FE8-30BD-482F-AB18-3678D48C9836}" type="datetimeFigureOut">
              <a:rPr lang="pl-PL" smtClean="0"/>
              <a:pPr/>
              <a:t>14.09.2021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fld id="{C2885341-65BA-4BC4-B0E2-2C6983777B9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0" r:id="rId4"/>
    <p:sldLayoutId id="2147483652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3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0A153F38-C856-487F-9648-ABD0D958D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6" r="6046" b="3992"/>
          <a:stretch/>
        </p:blipFill>
        <p:spPr>
          <a:xfrm>
            <a:off x="5399584" y="402135"/>
            <a:ext cx="3744416" cy="4077822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78B545B5-E34F-4593-87CB-3E4D661534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5486"/>
            <a:ext cx="2257427" cy="733377"/>
          </a:xfrm>
          <a:prstGeom prst="rect">
            <a:avLst/>
          </a:prstGeom>
        </p:spPr>
      </p:pic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id="{56744D18-7CDB-49BD-B341-DE77AB985B21}"/>
              </a:ext>
            </a:extLst>
          </p:cNvPr>
          <p:cNvSpPr/>
          <p:nvPr/>
        </p:nvSpPr>
        <p:spPr>
          <a:xfrm>
            <a:off x="382262" y="1891586"/>
            <a:ext cx="4824537" cy="1034736"/>
          </a:xfrm>
          <a:prstGeom prst="roundRect">
            <a:avLst/>
          </a:prstGeom>
          <a:gradFill flip="none" rotWithShape="1">
            <a:gsLst>
              <a:gs pos="0">
                <a:srgbClr val="42B23C">
                  <a:shade val="30000"/>
                  <a:satMod val="115000"/>
                </a:srgbClr>
              </a:gs>
              <a:gs pos="50000">
                <a:srgbClr val="42B23C">
                  <a:shade val="67500"/>
                  <a:satMod val="115000"/>
                </a:srgbClr>
              </a:gs>
              <a:gs pos="100000">
                <a:srgbClr val="42B23C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0774DD6-32DD-46B6-AD9A-FC7702744257}"/>
              </a:ext>
            </a:extLst>
          </p:cNvPr>
          <p:cNvSpPr txBox="1"/>
          <p:nvPr/>
        </p:nvSpPr>
        <p:spPr>
          <a:xfrm>
            <a:off x="575047" y="1977860"/>
            <a:ext cx="4960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KLIMAT SIĘ ZMIENIA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6443B914-2FD9-4439-B7E0-FD7CA9AD2366}"/>
              </a:ext>
            </a:extLst>
          </p:cNvPr>
          <p:cNvSpPr txBox="1"/>
          <p:nvPr/>
        </p:nvSpPr>
        <p:spPr>
          <a:xfrm>
            <a:off x="775105" y="2528599"/>
            <a:ext cx="4038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ZMIEŃMY SWOJE PRZYZWYCZAJENIA</a:t>
            </a:r>
          </a:p>
        </p:txBody>
      </p:sp>
    </p:spTree>
    <p:extLst>
      <p:ext uri="{BB962C8B-B14F-4D97-AF65-F5344CB8AC3E}">
        <p14:creationId xmlns:p14="http://schemas.microsoft.com/office/powerpoint/2010/main" val="4215181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78B545B5-E34F-4593-87CB-3E4D661534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23479"/>
            <a:ext cx="1537347" cy="499442"/>
          </a:xfrm>
          <a:prstGeom prst="rect">
            <a:avLst/>
          </a:prstGeom>
        </p:spPr>
      </p:pic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B290FDBA-3E5F-4A62-B170-64B257212E16}"/>
              </a:ext>
            </a:extLst>
          </p:cNvPr>
          <p:cNvSpPr/>
          <p:nvPr/>
        </p:nvSpPr>
        <p:spPr>
          <a:xfrm>
            <a:off x="3501335" y="203102"/>
            <a:ext cx="2141329" cy="618988"/>
          </a:xfrm>
          <a:prstGeom prst="roundRect">
            <a:avLst/>
          </a:prstGeom>
          <a:gradFill flip="none" rotWithShape="1">
            <a:gsLst>
              <a:gs pos="0">
                <a:srgbClr val="42B23C">
                  <a:shade val="30000"/>
                  <a:satMod val="115000"/>
                </a:srgbClr>
              </a:gs>
              <a:gs pos="50000">
                <a:srgbClr val="42B23C">
                  <a:shade val="67500"/>
                  <a:satMod val="115000"/>
                </a:srgbClr>
              </a:gs>
              <a:gs pos="100000">
                <a:srgbClr val="42B23C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6B3B98BB-6A36-46A6-806B-3FF931D6454F}"/>
              </a:ext>
            </a:extLst>
          </p:cNvPr>
          <p:cNvSpPr txBox="1"/>
          <p:nvPr/>
        </p:nvSpPr>
        <p:spPr>
          <a:xfrm>
            <a:off x="3839962" y="291977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MITYGACJA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2AE6CB3-D9A7-479A-AC52-0B8FFE0B43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800" b="8000"/>
          <a:stretch/>
        </p:blipFill>
        <p:spPr>
          <a:xfrm>
            <a:off x="1183019" y="910965"/>
            <a:ext cx="6777961" cy="376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159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78B545B5-E34F-4593-87CB-3E4D661534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23479"/>
            <a:ext cx="1537347" cy="499442"/>
          </a:xfrm>
          <a:prstGeom prst="rect">
            <a:avLst/>
          </a:prstGeom>
        </p:spPr>
      </p:pic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B290FDBA-3E5F-4A62-B170-64B257212E16}"/>
              </a:ext>
            </a:extLst>
          </p:cNvPr>
          <p:cNvSpPr/>
          <p:nvPr/>
        </p:nvSpPr>
        <p:spPr>
          <a:xfrm>
            <a:off x="3419872" y="223720"/>
            <a:ext cx="2141329" cy="618988"/>
          </a:xfrm>
          <a:prstGeom prst="roundRect">
            <a:avLst/>
          </a:prstGeom>
          <a:gradFill flip="none" rotWithShape="1">
            <a:gsLst>
              <a:gs pos="0">
                <a:srgbClr val="42B23C">
                  <a:shade val="30000"/>
                  <a:satMod val="115000"/>
                </a:srgbClr>
              </a:gs>
              <a:gs pos="50000">
                <a:srgbClr val="42B23C">
                  <a:shade val="67500"/>
                  <a:satMod val="115000"/>
                </a:srgbClr>
              </a:gs>
              <a:gs pos="100000">
                <a:srgbClr val="42B23C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6B3B98BB-6A36-46A6-806B-3FF931D6454F}"/>
              </a:ext>
            </a:extLst>
          </p:cNvPr>
          <p:cNvSpPr txBox="1"/>
          <p:nvPr/>
        </p:nvSpPr>
        <p:spPr>
          <a:xfrm>
            <a:off x="3616985" y="333159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ADAPTACJA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91B2E34B-EAF0-47BD-94CB-68140C7CC166}"/>
              </a:ext>
            </a:extLst>
          </p:cNvPr>
          <p:cNvSpPr txBox="1"/>
          <p:nvPr/>
        </p:nvSpPr>
        <p:spPr>
          <a:xfrm>
            <a:off x="176078" y="3453207"/>
            <a:ext cx="1392379" cy="1119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GAZY CIEPLARNIANE:</a:t>
            </a:r>
          </a:p>
          <a:p>
            <a:pPr algn="ctr">
              <a:lnSpc>
                <a:spcPct val="150000"/>
              </a:lnSpc>
            </a:pPr>
            <a:r>
              <a:rPr lang="pl-PL" sz="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 wodna</a:t>
            </a:r>
          </a:p>
          <a:p>
            <a:pPr algn="ctr">
              <a:lnSpc>
                <a:spcPct val="150000"/>
              </a:lnSpc>
            </a:pPr>
            <a:r>
              <a:rPr lang="pl-PL" sz="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dwutlenek węgla</a:t>
            </a:r>
          </a:p>
          <a:p>
            <a:pPr algn="ctr">
              <a:lnSpc>
                <a:spcPct val="150000"/>
              </a:lnSpc>
            </a:pPr>
            <a:r>
              <a:rPr lang="pl-PL" sz="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metan</a:t>
            </a:r>
          </a:p>
          <a:p>
            <a:pPr algn="ctr">
              <a:lnSpc>
                <a:spcPct val="150000"/>
              </a:lnSpc>
            </a:pPr>
            <a:r>
              <a:rPr lang="pl-PL" sz="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podtlenek azotu </a:t>
            </a:r>
          </a:p>
          <a:p>
            <a:pPr algn="ctr">
              <a:lnSpc>
                <a:spcPct val="150000"/>
              </a:lnSpc>
            </a:pPr>
            <a:r>
              <a:rPr lang="pl-PL" sz="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ozon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3F3F5046-51E6-45A9-AAA4-3E38D2BF5B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112" b="47199"/>
          <a:stretch/>
        </p:blipFill>
        <p:spPr>
          <a:xfrm>
            <a:off x="1223628" y="809390"/>
            <a:ext cx="6696744" cy="385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331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78B545B5-E34F-4593-87CB-3E4D661534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23479"/>
            <a:ext cx="1537347" cy="499442"/>
          </a:xfrm>
          <a:prstGeom prst="rect">
            <a:avLst/>
          </a:prstGeom>
        </p:spPr>
      </p:pic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B290FDBA-3E5F-4A62-B170-64B257212E16}"/>
              </a:ext>
            </a:extLst>
          </p:cNvPr>
          <p:cNvSpPr/>
          <p:nvPr/>
        </p:nvSpPr>
        <p:spPr>
          <a:xfrm>
            <a:off x="3419872" y="223720"/>
            <a:ext cx="2141329" cy="618988"/>
          </a:xfrm>
          <a:prstGeom prst="roundRect">
            <a:avLst/>
          </a:prstGeom>
          <a:gradFill flip="none" rotWithShape="1">
            <a:gsLst>
              <a:gs pos="0">
                <a:srgbClr val="42B23C">
                  <a:shade val="30000"/>
                  <a:satMod val="115000"/>
                </a:srgbClr>
              </a:gs>
              <a:gs pos="50000">
                <a:srgbClr val="42B23C">
                  <a:shade val="67500"/>
                  <a:satMod val="115000"/>
                </a:srgbClr>
              </a:gs>
              <a:gs pos="100000">
                <a:srgbClr val="42B23C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6B3B98BB-6A36-46A6-806B-3FF931D6454F}"/>
              </a:ext>
            </a:extLst>
          </p:cNvPr>
          <p:cNvSpPr txBox="1"/>
          <p:nvPr/>
        </p:nvSpPr>
        <p:spPr>
          <a:xfrm>
            <a:off x="3616985" y="333159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ADAPTACJA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91B2E34B-EAF0-47BD-94CB-68140C7CC166}"/>
              </a:ext>
            </a:extLst>
          </p:cNvPr>
          <p:cNvSpPr txBox="1"/>
          <p:nvPr/>
        </p:nvSpPr>
        <p:spPr>
          <a:xfrm>
            <a:off x="176078" y="3453207"/>
            <a:ext cx="1392379" cy="1119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GAZY CIEPLARNIANE:</a:t>
            </a:r>
          </a:p>
          <a:p>
            <a:pPr algn="ctr">
              <a:lnSpc>
                <a:spcPct val="150000"/>
              </a:lnSpc>
            </a:pPr>
            <a:r>
              <a:rPr lang="pl-PL" sz="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 wodna</a:t>
            </a:r>
          </a:p>
          <a:p>
            <a:pPr algn="ctr">
              <a:lnSpc>
                <a:spcPct val="150000"/>
              </a:lnSpc>
            </a:pPr>
            <a:r>
              <a:rPr lang="pl-PL" sz="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dwutlenek węgla</a:t>
            </a:r>
          </a:p>
          <a:p>
            <a:pPr algn="ctr">
              <a:lnSpc>
                <a:spcPct val="150000"/>
              </a:lnSpc>
            </a:pPr>
            <a:r>
              <a:rPr lang="pl-PL" sz="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metan</a:t>
            </a:r>
          </a:p>
          <a:p>
            <a:pPr algn="ctr">
              <a:lnSpc>
                <a:spcPct val="150000"/>
              </a:lnSpc>
            </a:pPr>
            <a:r>
              <a:rPr lang="pl-PL" sz="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podtlenek azotu </a:t>
            </a:r>
          </a:p>
          <a:p>
            <a:pPr algn="ctr">
              <a:lnSpc>
                <a:spcPct val="150000"/>
              </a:lnSpc>
            </a:pPr>
            <a:r>
              <a:rPr lang="pl-PL" sz="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ozon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538217F-A8A0-476D-90EC-382AF4F904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800" b="6478"/>
          <a:stretch/>
        </p:blipFill>
        <p:spPr>
          <a:xfrm>
            <a:off x="1439652" y="952147"/>
            <a:ext cx="6264696" cy="361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48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78B545B5-E34F-4593-87CB-3E4D661534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23479"/>
            <a:ext cx="1537347" cy="499442"/>
          </a:xfrm>
          <a:prstGeom prst="rect">
            <a:avLst/>
          </a:prstGeom>
        </p:spPr>
      </p:pic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DF1C7C5A-E76F-465C-869F-29F99DAC0C79}"/>
              </a:ext>
            </a:extLst>
          </p:cNvPr>
          <p:cNvSpPr/>
          <p:nvPr/>
        </p:nvSpPr>
        <p:spPr>
          <a:xfrm>
            <a:off x="899592" y="786242"/>
            <a:ext cx="6192688" cy="618988"/>
          </a:xfrm>
          <a:prstGeom prst="roundRect">
            <a:avLst/>
          </a:prstGeom>
          <a:gradFill flip="none" rotWithShape="1">
            <a:gsLst>
              <a:gs pos="0">
                <a:srgbClr val="42B23C">
                  <a:shade val="30000"/>
                  <a:satMod val="115000"/>
                </a:srgbClr>
              </a:gs>
              <a:gs pos="50000">
                <a:srgbClr val="42B23C">
                  <a:shade val="67500"/>
                  <a:satMod val="115000"/>
                </a:srgbClr>
              </a:gs>
              <a:gs pos="100000">
                <a:srgbClr val="42B23C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6420E52-C530-43C2-9871-C08475EF6636}"/>
              </a:ext>
            </a:extLst>
          </p:cNvPr>
          <p:cNvSpPr txBox="1"/>
          <p:nvPr/>
        </p:nvSpPr>
        <p:spPr>
          <a:xfrm>
            <a:off x="1022506" y="895681"/>
            <a:ext cx="6605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PRZYJAZNE DLA ŚRODOWISKA ŹRÓDŁA ENERGII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C887F22-3169-4FBB-8210-983FB419BEE4}"/>
              </a:ext>
            </a:extLst>
          </p:cNvPr>
          <p:cNvSpPr txBox="1"/>
          <p:nvPr/>
        </p:nvSpPr>
        <p:spPr>
          <a:xfrm>
            <a:off x="3671900" y="3838137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ENERGIA SŁONECZNA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81EAB299-B588-4CA4-B11F-46D885AED3A3}"/>
              </a:ext>
            </a:extLst>
          </p:cNvPr>
          <p:cNvSpPr txBox="1"/>
          <p:nvPr/>
        </p:nvSpPr>
        <p:spPr>
          <a:xfrm>
            <a:off x="508143" y="3837683"/>
            <a:ext cx="2007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ENERGIA WIATROWA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AD45B45-97E6-4AAF-9840-F5054566AC33}"/>
              </a:ext>
            </a:extLst>
          </p:cNvPr>
          <p:cNvSpPr txBox="1"/>
          <p:nvPr/>
        </p:nvSpPr>
        <p:spPr>
          <a:xfrm>
            <a:off x="6536558" y="3799116"/>
            <a:ext cx="2182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ENERGIA WODNA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D738F607-9CBB-4020-A9C9-51AB7A7DECC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371" y="2075429"/>
            <a:ext cx="2664296" cy="171644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D8AFB1B5-A5BA-458B-A338-7643615535D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346" y="2097764"/>
            <a:ext cx="2182737" cy="1717586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0F31EBED-E46A-4321-B11B-CF195D48FD3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83" y="2009490"/>
            <a:ext cx="1870888" cy="178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966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78B545B5-E34F-4593-87CB-3E4D661534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23479"/>
            <a:ext cx="1537347" cy="499442"/>
          </a:xfrm>
          <a:prstGeom prst="rect">
            <a:avLst/>
          </a:prstGeom>
        </p:spPr>
      </p:pic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DF1C7C5A-E76F-465C-869F-29F99DAC0C79}"/>
              </a:ext>
            </a:extLst>
          </p:cNvPr>
          <p:cNvSpPr/>
          <p:nvPr/>
        </p:nvSpPr>
        <p:spPr>
          <a:xfrm>
            <a:off x="899592" y="786242"/>
            <a:ext cx="6192688" cy="618988"/>
          </a:xfrm>
          <a:prstGeom prst="roundRect">
            <a:avLst/>
          </a:prstGeom>
          <a:gradFill flip="none" rotWithShape="1">
            <a:gsLst>
              <a:gs pos="0">
                <a:srgbClr val="42B23C">
                  <a:shade val="30000"/>
                  <a:satMod val="115000"/>
                </a:srgbClr>
              </a:gs>
              <a:gs pos="50000">
                <a:srgbClr val="42B23C">
                  <a:shade val="67500"/>
                  <a:satMod val="115000"/>
                </a:srgbClr>
              </a:gs>
              <a:gs pos="100000">
                <a:srgbClr val="42B23C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6420E52-C530-43C2-9871-C08475EF6636}"/>
              </a:ext>
            </a:extLst>
          </p:cNvPr>
          <p:cNvSpPr txBox="1"/>
          <p:nvPr/>
        </p:nvSpPr>
        <p:spPr>
          <a:xfrm>
            <a:off x="899592" y="933111"/>
            <a:ext cx="6605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PRZYJAZNE DLA ŚRODOWISKA ŹRÓDŁA ENERGII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C887F22-3169-4FBB-8210-983FB419BEE4}"/>
              </a:ext>
            </a:extLst>
          </p:cNvPr>
          <p:cNvSpPr txBox="1"/>
          <p:nvPr/>
        </p:nvSpPr>
        <p:spPr>
          <a:xfrm>
            <a:off x="3633069" y="3862480"/>
            <a:ext cx="2395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ENERGIA Z WNĘTRZA ZIEMI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81EAB299-B588-4CA4-B11F-46D885AED3A3}"/>
              </a:ext>
            </a:extLst>
          </p:cNvPr>
          <p:cNvSpPr txBox="1"/>
          <p:nvPr/>
        </p:nvSpPr>
        <p:spPr>
          <a:xfrm>
            <a:off x="436500" y="3837683"/>
            <a:ext cx="2007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ENERGIA WYTWARZANA Z BIOMASY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AD45B45-97E6-4AAF-9840-F5054566AC33}"/>
              </a:ext>
            </a:extLst>
          </p:cNvPr>
          <p:cNvSpPr txBox="1"/>
          <p:nvPr/>
        </p:nvSpPr>
        <p:spPr>
          <a:xfrm>
            <a:off x="6325829" y="3862479"/>
            <a:ext cx="2663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ENERGIA Z ODPADÓW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775E8791-647F-4D20-9D2B-F40D073EFD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756" y="1806996"/>
            <a:ext cx="2912488" cy="1931275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389A0220-080D-43CB-BAE4-0F417A2FB3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31" y="2047127"/>
            <a:ext cx="2777711" cy="1489948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387C376C-52AC-423E-97AA-41275F56139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00" y="1893305"/>
            <a:ext cx="1903252" cy="193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64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78B545B5-E34F-4593-87CB-3E4D661534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23479"/>
            <a:ext cx="1537347" cy="499442"/>
          </a:xfrm>
          <a:prstGeom prst="rect">
            <a:avLst/>
          </a:prstGeom>
        </p:spPr>
      </p:pic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DF1C7C5A-E76F-465C-869F-29F99DAC0C79}"/>
              </a:ext>
            </a:extLst>
          </p:cNvPr>
          <p:cNvSpPr/>
          <p:nvPr/>
        </p:nvSpPr>
        <p:spPr>
          <a:xfrm>
            <a:off x="899592" y="786242"/>
            <a:ext cx="6192688" cy="618988"/>
          </a:xfrm>
          <a:prstGeom prst="roundRect">
            <a:avLst/>
          </a:prstGeom>
          <a:gradFill flip="none" rotWithShape="1">
            <a:gsLst>
              <a:gs pos="0">
                <a:srgbClr val="42B23C">
                  <a:shade val="30000"/>
                  <a:satMod val="115000"/>
                </a:srgbClr>
              </a:gs>
              <a:gs pos="50000">
                <a:srgbClr val="42B23C">
                  <a:shade val="67500"/>
                  <a:satMod val="115000"/>
                </a:srgbClr>
              </a:gs>
              <a:gs pos="100000">
                <a:srgbClr val="42B23C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6420E52-C530-43C2-9871-C08475EF6636}"/>
              </a:ext>
            </a:extLst>
          </p:cNvPr>
          <p:cNvSpPr txBox="1"/>
          <p:nvPr/>
        </p:nvSpPr>
        <p:spPr>
          <a:xfrm>
            <a:off x="1376870" y="898573"/>
            <a:ext cx="6605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TERMICZNE PRZEKSZTAŁCANIE ODPADÓW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389A0220-080D-43CB-BAE4-0F417A2FB3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221" y="2047127"/>
            <a:ext cx="4306779" cy="2310131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4E542E82-F6AD-4548-92CB-2DD9C5C12E5C}"/>
              </a:ext>
            </a:extLst>
          </p:cNvPr>
          <p:cNvSpPr txBox="1"/>
          <p:nvPr/>
        </p:nvSpPr>
        <p:spPr>
          <a:xfrm>
            <a:off x="755576" y="1658321"/>
            <a:ext cx="4176464" cy="2586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2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DLACZEGO POTRZEBUJEMY NOWOCZESNEJ SPALARNI ODPADÓW?</a:t>
            </a:r>
          </a:p>
          <a:p>
            <a:endParaRPr lang="pl-PL" sz="12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l-PL" sz="12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wzrost ilości wytwarzanych odpadów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l-PL" sz="12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brak innej możliwości przetworzenia odpadów nienadających się do recyklingu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l-PL" sz="12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zakaz składowania frakcji energetycznej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l-PL" sz="12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coraz mniej miejsca na składowiskach/ograniczenie </a:t>
            </a:r>
            <a:br>
              <a:rPr lang="pl-PL" sz="12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</a:br>
            <a:r>
              <a:rPr lang="pl-PL" sz="12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składowania do 10% w 2030 r. </a:t>
            </a:r>
          </a:p>
        </p:txBody>
      </p:sp>
      <p:sp>
        <p:nvSpPr>
          <p:cNvPr id="17" name="Strzałka: pagon 16">
            <a:extLst>
              <a:ext uri="{FF2B5EF4-FFF2-40B4-BE49-F238E27FC236}">
                <a16:creationId xmlns:a16="http://schemas.microsoft.com/office/drawing/2014/main" id="{0E1C5500-07C1-448B-A6F0-DEBCC2DA4692}"/>
              </a:ext>
            </a:extLst>
          </p:cNvPr>
          <p:cNvSpPr/>
          <p:nvPr/>
        </p:nvSpPr>
        <p:spPr>
          <a:xfrm>
            <a:off x="595660" y="2351094"/>
            <a:ext cx="159916" cy="190021"/>
          </a:xfrm>
          <a:prstGeom prst="chevron">
            <a:avLst/>
          </a:prstGeom>
          <a:gradFill flip="none" rotWithShape="1">
            <a:gsLst>
              <a:gs pos="0">
                <a:srgbClr val="42B23C">
                  <a:shade val="30000"/>
                  <a:satMod val="115000"/>
                </a:srgbClr>
              </a:gs>
              <a:gs pos="50000">
                <a:srgbClr val="42B23C">
                  <a:shade val="67500"/>
                  <a:satMod val="115000"/>
                </a:srgbClr>
              </a:gs>
              <a:gs pos="100000">
                <a:srgbClr val="42B23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8" name="Strzałka: pagon 17">
            <a:extLst>
              <a:ext uri="{FF2B5EF4-FFF2-40B4-BE49-F238E27FC236}">
                <a16:creationId xmlns:a16="http://schemas.microsoft.com/office/drawing/2014/main" id="{4BDFC74B-BA2C-4C7D-8037-A09597BEFAD4}"/>
              </a:ext>
            </a:extLst>
          </p:cNvPr>
          <p:cNvSpPr/>
          <p:nvPr/>
        </p:nvSpPr>
        <p:spPr>
          <a:xfrm>
            <a:off x="595660" y="2731451"/>
            <a:ext cx="159916" cy="190021"/>
          </a:xfrm>
          <a:prstGeom prst="chevron">
            <a:avLst/>
          </a:prstGeom>
          <a:gradFill flip="none" rotWithShape="1">
            <a:gsLst>
              <a:gs pos="0">
                <a:srgbClr val="42B23C">
                  <a:shade val="30000"/>
                  <a:satMod val="115000"/>
                </a:srgbClr>
              </a:gs>
              <a:gs pos="50000">
                <a:srgbClr val="42B23C">
                  <a:shade val="67500"/>
                  <a:satMod val="115000"/>
                </a:srgbClr>
              </a:gs>
              <a:gs pos="100000">
                <a:srgbClr val="42B23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9" name="Strzałka: pagon 18">
            <a:extLst>
              <a:ext uri="{FF2B5EF4-FFF2-40B4-BE49-F238E27FC236}">
                <a16:creationId xmlns:a16="http://schemas.microsoft.com/office/drawing/2014/main" id="{DB4ADE45-3C4B-4554-96D8-6EBD43EC0DAE}"/>
              </a:ext>
            </a:extLst>
          </p:cNvPr>
          <p:cNvSpPr/>
          <p:nvPr/>
        </p:nvSpPr>
        <p:spPr>
          <a:xfrm>
            <a:off x="581802" y="3389841"/>
            <a:ext cx="159916" cy="190021"/>
          </a:xfrm>
          <a:prstGeom prst="chevron">
            <a:avLst/>
          </a:prstGeom>
          <a:gradFill flip="none" rotWithShape="1">
            <a:gsLst>
              <a:gs pos="0">
                <a:srgbClr val="42B23C">
                  <a:shade val="30000"/>
                  <a:satMod val="115000"/>
                </a:srgbClr>
              </a:gs>
              <a:gs pos="50000">
                <a:srgbClr val="42B23C">
                  <a:shade val="67500"/>
                  <a:satMod val="115000"/>
                </a:srgbClr>
              </a:gs>
              <a:gs pos="100000">
                <a:srgbClr val="42B23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0" name="Strzałka: pagon 19">
            <a:extLst>
              <a:ext uri="{FF2B5EF4-FFF2-40B4-BE49-F238E27FC236}">
                <a16:creationId xmlns:a16="http://schemas.microsoft.com/office/drawing/2014/main" id="{88412E31-924C-4765-9EA0-9AAC73089922}"/>
              </a:ext>
            </a:extLst>
          </p:cNvPr>
          <p:cNvSpPr/>
          <p:nvPr/>
        </p:nvSpPr>
        <p:spPr>
          <a:xfrm>
            <a:off x="588731" y="3714762"/>
            <a:ext cx="159916" cy="190021"/>
          </a:xfrm>
          <a:prstGeom prst="chevron">
            <a:avLst/>
          </a:prstGeom>
          <a:gradFill flip="none" rotWithShape="1">
            <a:gsLst>
              <a:gs pos="0">
                <a:srgbClr val="42B23C">
                  <a:shade val="30000"/>
                  <a:satMod val="115000"/>
                </a:srgbClr>
              </a:gs>
              <a:gs pos="50000">
                <a:srgbClr val="42B23C">
                  <a:shade val="67500"/>
                  <a:satMod val="115000"/>
                </a:srgbClr>
              </a:gs>
              <a:gs pos="100000">
                <a:srgbClr val="42B23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074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0A153F38-C856-487F-9648-ABD0D958D0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6" r="6046" b="3992"/>
          <a:stretch/>
        </p:blipFill>
        <p:spPr>
          <a:xfrm>
            <a:off x="5399584" y="402135"/>
            <a:ext cx="3744416" cy="4077822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78B545B5-E34F-4593-87CB-3E4D661534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5486"/>
            <a:ext cx="2257427" cy="733377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202DD49E-56E2-42B5-990D-89D5FBD6EF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93" y="2638992"/>
            <a:ext cx="1121974" cy="540060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5553F704-12E1-4684-BAEC-9D5B3BDC9AAA}"/>
              </a:ext>
            </a:extLst>
          </p:cNvPr>
          <p:cNvSpPr txBox="1"/>
          <p:nvPr/>
        </p:nvSpPr>
        <p:spPr>
          <a:xfrm>
            <a:off x="111787" y="2778217"/>
            <a:ext cx="13463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Partnerzy:</a:t>
            </a: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609172F7-1A88-4D03-A28A-444B9962A3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898" y="2700960"/>
            <a:ext cx="1549369" cy="372893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0A401ECF-1C8D-4AF5-A76D-44CD67B253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926" y="2744191"/>
            <a:ext cx="1122742" cy="329662"/>
          </a:xfrm>
          <a:prstGeom prst="rect">
            <a:avLst/>
          </a:prstGeom>
        </p:spPr>
      </p:pic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id="{8D69C32E-39DF-4838-A720-F929604D6B60}"/>
              </a:ext>
            </a:extLst>
          </p:cNvPr>
          <p:cNvSpPr/>
          <p:nvPr/>
        </p:nvSpPr>
        <p:spPr>
          <a:xfrm>
            <a:off x="982879" y="1544442"/>
            <a:ext cx="3706592" cy="618988"/>
          </a:xfrm>
          <a:prstGeom prst="roundRect">
            <a:avLst/>
          </a:prstGeom>
          <a:gradFill flip="none" rotWithShape="1">
            <a:gsLst>
              <a:gs pos="0">
                <a:srgbClr val="42B23C">
                  <a:shade val="30000"/>
                  <a:satMod val="115000"/>
                </a:srgbClr>
              </a:gs>
              <a:gs pos="50000">
                <a:srgbClr val="42B23C">
                  <a:shade val="67500"/>
                  <a:satMod val="115000"/>
                </a:srgbClr>
              </a:gs>
              <a:gs pos="100000">
                <a:srgbClr val="42B23C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3A20D68C-CA1D-4E15-8C81-E811DF1205CC}"/>
              </a:ext>
            </a:extLst>
          </p:cNvPr>
          <p:cNvSpPr txBox="1"/>
          <p:nvPr/>
        </p:nvSpPr>
        <p:spPr>
          <a:xfrm>
            <a:off x="1403648" y="1669538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DZIĘKUJĘ ZA UWAGĘ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BF6596E-3035-46FD-B714-41004E41BFC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1" r="4238" b="12295"/>
          <a:stretch/>
        </p:blipFill>
        <p:spPr>
          <a:xfrm>
            <a:off x="83477" y="3352433"/>
            <a:ext cx="5640651" cy="134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081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78B545B5-E34F-4593-87CB-3E4D661534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23479"/>
            <a:ext cx="1537347" cy="499442"/>
          </a:xfrm>
          <a:prstGeom prst="rect">
            <a:avLst/>
          </a:prstGeom>
        </p:spPr>
      </p:pic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DF1C7C5A-E76F-465C-869F-29F99DAC0C79}"/>
              </a:ext>
            </a:extLst>
          </p:cNvPr>
          <p:cNvSpPr/>
          <p:nvPr/>
        </p:nvSpPr>
        <p:spPr>
          <a:xfrm>
            <a:off x="2718704" y="786242"/>
            <a:ext cx="3706592" cy="618988"/>
          </a:xfrm>
          <a:prstGeom prst="roundRect">
            <a:avLst/>
          </a:prstGeom>
          <a:gradFill flip="none" rotWithShape="1">
            <a:gsLst>
              <a:gs pos="0">
                <a:srgbClr val="42B23C">
                  <a:shade val="30000"/>
                  <a:satMod val="115000"/>
                </a:srgbClr>
              </a:gs>
              <a:gs pos="50000">
                <a:srgbClr val="42B23C">
                  <a:shade val="67500"/>
                  <a:satMod val="115000"/>
                </a:srgbClr>
              </a:gs>
              <a:gs pos="100000">
                <a:srgbClr val="42B23C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6420E52-C530-43C2-9871-C08475EF6636}"/>
              </a:ext>
            </a:extLst>
          </p:cNvPr>
          <p:cNvSpPr txBox="1"/>
          <p:nvPr/>
        </p:nvSpPr>
        <p:spPr>
          <a:xfrm>
            <a:off x="2896903" y="933111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SKUTKI ZMIAN KLIMATU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04C29BA-AFAF-4B27-B90E-98A9B59BD2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25" y="1857309"/>
            <a:ext cx="2770487" cy="1841353"/>
          </a:xfrm>
          <a:prstGeom prst="roundRect">
            <a:avLst>
              <a:gd name="adj" fmla="val 3908"/>
            </a:avLst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6A52124-7FA4-46BB-9BD7-E62030F0D8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886" y="1851670"/>
            <a:ext cx="2770487" cy="1846991"/>
          </a:xfrm>
          <a:prstGeom prst="roundRect">
            <a:avLst>
              <a:gd name="adj" fmla="val 3949"/>
            </a:avLst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9940E6D2-B9B2-4197-95E8-B21CFC740B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/>
        </p:blipFill>
        <p:spPr>
          <a:xfrm>
            <a:off x="6219180" y="1851670"/>
            <a:ext cx="2770487" cy="1846991"/>
          </a:xfrm>
          <a:prstGeom prst="roundRect">
            <a:avLst>
              <a:gd name="adj" fmla="val 3949"/>
            </a:avLst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C887F22-3169-4FBB-8210-983FB419BEE4}"/>
              </a:ext>
            </a:extLst>
          </p:cNvPr>
          <p:cNvSpPr txBox="1"/>
          <p:nvPr/>
        </p:nvSpPr>
        <p:spPr>
          <a:xfrm>
            <a:off x="873495" y="3858108"/>
            <a:ext cx="1296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POWODZIE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81EAB299-B588-4CA4-B11F-46D885AED3A3}"/>
              </a:ext>
            </a:extLst>
          </p:cNvPr>
          <p:cNvSpPr txBox="1"/>
          <p:nvPr/>
        </p:nvSpPr>
        <p:spPr>
          <a:xfrm>
            <a:off x="4202956" y="3852378"/>
            <a:ext cx="1296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POŻARY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5127ECF1-F5A6-43CF-A510-F9976322B068}"/>
              </a:ext>
            </a:extLst>
          </p:cNvPr>
          <p:cNvSpPr txBox="1"/>
          <p:nvPr/>
        </p:nvSpPr>
        <p:spPr>
          <a:xfrm>
            <a:off x="7155284" y="3845602"/>
            <a:ext cx="1296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HURAGANY</a:t>
            </a:r>
          </a:p>
        </p:txBody>
      </p:sp>
    </p:spTree>
    <p:extLst>
      <p:ext uri="{BB962C8B-B14F-4D97-AF65-F5344CB8AC3E}">
        <p14:creationId xmlns:p14="http://schemas.microsoft.com/office/powerpoint/2010/main" val="1874860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78B545B5-E34F-4593-87CB-3E4D661534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23479"/>
            <a:ext cx="1537347" cy="499442"/>
          </a:xfrm>
          <a:prstGeom prst="rect">
            <a:avLst/>
          </a:prstGeom>
        </p:spPr>
      </p:pic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DF1C7C5A-E76F-465C-869F-29F99DAC0C79}"/>
              </a:ext>
            </a:extLst>
          </p:cNvPr>
          <p:cNvSpPr/>
          <p:nvPr/>
        </p:nvSpPr>
        <p:spPr>
          <a:xfrm>
            <a:off x="2718704" y="786242"/>
            <a:ext cx="3706592" cy="618988"/>
          </a:xfrm>
          <a:prstGeom prst="roundRect">
            <a:avLst/>
          </a:prstGeom>
          <a:gradFill flip="none" rotWithShape="1">
            <a:gsLst>
              <a:gs pos="0">
                <a:srgbClr val="42B23C">
                  <a:shade val="30000"/>
                  <a:satMod val="115000"/>
                </a:srgbClr>
              </a:gs>
              <a:gs pos="50000">
                <a:srgbClr val="42B23C">
                  <a:shade val="67500"/>
                  <a:satMod val="115000"/>
                </a:srgbClr>
              </a:gs>
              <a:gs pos="100000">
                <a:srgbClr val="42B23C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6420E52-C530-43C2-9871-C08475EF6636}"/>
              </a:ext>
            </a:extLst>
          </p:cNvPr>
          <p:cNvSpPr txBox="1"/>
          <p:nvPr/>
        </p:nvSpPr>
        <p:spPr>
          <a:xfrm>
            <a:off x="2896903" y="933111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SKUTKI ZMIAN KLIMATU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04C29BA-AFAF-4B27-B90E-98A9B59BD2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" b="12"/>
          <a:stretch/>
        </p:blipFill>
        <p:spPr>
          <a:xfrm>
            <a:off x="136325" y="1857309"/>
            <a:ext cx="2770487" cy="1841353"/>
          </a:xfrm>
          <a:prstGeom prst="roundRect">
            <a:avLst>
              <a:gd name="adj" fmla="val 3908"/>
            </a:avLst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6A52124-7FA4-46BB-9BD7-E62030F0D8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" r="723"/>
          <a:stretch/>
        </p:blipFill>
        <p:spPr>
          <a:xfrm>
            <a:off x="3200886" y="1851670"/>
            <a:ext cx="2770487" cy="1846991"/>
          </a:xfrm>
          <a:prstGeom prst="roundRect">
            <a:avLst>
              <a:gd name="adj" fmla="val 3949"/>
            </a:avLst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9940E6D2-B9B2-4197-95E8-B21CFC740B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5" r="3905"/>
          <a:stretch/>
        </p:blipFill>
        <p:spPr>
          <a:xfrm>
            <a:off x="6219180" y="1851670"/>
            <a:ext cx="2770487" cy="1846991"/>
          </a:xfrm>
          <a:prstGeom prst="roundRect">
            <a:avLst>
              <a:gd name="adj" fmla="val 3949"/>
            </a:avLst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C887F22-3169-4FBB-8210-983FB419BEE4}"/>
              </a:ext>
            </a:extLst>
          </p:cNvPr>
          <p:cNvSpPr txBox="1"/>
          <p:nvPr/>
        </p:nvSpPr>
        <p:spPr>
          <a:xfrm>
            <a:off x="873495" y="3858108"/>
            <a:ext cx="1296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SUSZE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81EAB299-B588-4CA4-B11F-46D885AED3A3}"/>
              </a:ext>
            </a:extLst>
          </p:cNvPr>
          <p:cNvSpPr txBox="1"/>
          <p:nvPr/>
        </p:nvSpPr>
        <p:spPr>
          <a:xfrm>
            <a:off x="3491880" y="3852378"/>
            <a:ext cx="2007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BRAK DOSTĘPU </a:t>
            </a:r>
          </a:p>
          <a:p>
            <a:pPr algn="ctr"/>
            <a:r>
              <a:rPr lang="pl-PL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WODY PITNEJ 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AD45B45-97E6-4AAF-9840-F5054566AC33}"/>
              </a:ext>
            </a:extLst>
          </p:cNvPr>
          <p:cNvSpPr txBox="1"/>
          <p:nvPr/>
        </p:nvSpPr>
        <p:spPr>
          <a:xfrm>
            <a:off x="6600812" y="3852378"/>
            <a:ext cx="2007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TOPNIENIE LODOWCÓW</a:t>
            </a:r>
          </a:p>
        </p:txBody>
      </p:sp>
    </p:spTree>
    <p:extLst>
      <p:ext uri="{BB962C8B-B14F-4D97-AF65-F5344CB8AC3E}">
        <p14:creationId xmlns:p14="http://schemas.microsoft.com/office/powerpoint/2010/main" val="1296723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78B545B5-E34F-4593-87CB-3E4D661534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23479"/>
            <a:ext cx="1537347" cy="499442"/>
          </a:xfrm>
          <a:prstGeom prst="rect">
            <a:avLst/>
          </a:prstGeom>
        </p:spPr>
      </p:pic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DF1C7C5A-E76F-465C-869F-29F99DAC0C79}"/>
              </a:ext>
            </a:extLst>
          </p:cNvPr>
          <p:cNvSpPr/>
          <p:nvPr/>
        </p:nvSpPr>
        <p:spPr>
          <a:xfrm>
            <a:off x="2718704" y="786242"/>
            <a:ext cx="3706592" cy="618988"/>
          </a:xfrm>
          <a:prstGeom prst="roundRect">
            <a:avLst/>
          </a:prstGeom>
          <a:gradFill flip="none" rotWithShape="1">
            <a:gsLst>
              <a:gs pos="0">
                <a:srgbClr val="42B23C">
                  <a:shade val="30000"/>
                  <a:satMod val="115000"/>
                </a:srgbClr>
              </a:gs>
              <a:gs pos="50000">
                <a:srgbClr val="42B23C">
                  <a:shade val="67500"/>
                  <a:satMod val="115000"/>
                </a:srgbClr>
              </a:gs>
              <a:gs pos="100000">
                <a:srgbClr val="42B23C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6420E52-C530-43C2-9871-C08475EF6636}"/>
              </a:ext>
            </a:extLst>
          </p:cNvPr>
          <p:cNvSpPr txBox="1"/>
          <p:nvPr/>
        </p:nvSpPr>
        <p:spPr>
          <a:xfrm>
            <a:off x="2896903" y="933111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SKUTKI ZMIAN KLIMATU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04C29BA-AFAF-4B27-B90E-98A9B59BD2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" b="159"/>
          <a:stretch/>
        </p:blipFill>
        <p:spPr>
          <a:xfrm>
            <a:off x="136325" y="1857309"/>
            <a:ext cx="2770487" cy="1841353"/>
          </a:xfrm>
          <a:prstGeom prst="roundRect">
            <a:avLst>
              <a:gd name="adj" fmla="val 3908"/>
            </a:avLst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6A52124-7FA4-46BB-9BD7-E62030F0D8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7" r="6657"/>
          <a:stretch/>
        </p:blipFill>
        <p:spPr>
          <a:xfrm>
            <a:off x="3200886" y="1851670"/>
            <a:ext cx="2770487" cy="1846991"/>
          </a:xfrm>
          <a:prstGeom prst="roundRect">
            <a:avLst>
              <a:gd name="adj" fmla="val 3949"/>
            </a:avLst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9940E6D2-B9B2-4197-95E8-B21CFC740B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" r="20"/>
          <a:stretch/>
        </p:blipFill>
        <p:spPr>
          <a:xfrm>
            <a:off x="6219180" y="1851670"/>
            <a:ext cx="2770487" cy="1846991"/>
          </a:xfrm>
          <a:prstGeom prst="roundRect">
            <a:avLst>
              <a:gd name="adj" fmla="val 3949"/>
            </a:avLst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C887F22-3169-4FBB-8210-983FB419BEE4}"/>
              </a:ext>
            </a:extLst>
          </p:cNvPr>
          <p:cNvSpPr txBox="1"/>
          <p:nvPr/>
        </p:nvSpPr>
        <p:spPr>
          <a:xfrm>
            <a:off x="683568" y="3811199"/>
            <a:ext cx="2395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WZROST POZIOMU </a:t>
            </a:r>
            <a:br>
              <a:rPr lang="pl-PL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MORZ I OCEANÓW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81EAB299-B588-4CA4-B11F-46D885AED3A3}"/>
              </a:ext>
            </a:extLst>
          </p:cNvPr>
          <p:cNvSpPr txBox="1"/>
          <p:nvPr/>
        </p:nvSpPr>
        <p:spPr>
          <a:xfrm>
            <a:off x="3582518" y="3727285"/>
            <a:ext cx="2007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SPADEK RÓŻNORODNOŚCI BIOLOGICZNEJ  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AD45B45-97E6-4AAF-9840-F5054566AC33}"/>
              </a:ext>
            </a:extLst>
          </p:cNvPr>
          <p:cNvSpPr txBox="1"/>
          <p:nvPr/>
        </p:nvSpPr>
        <p:spPr>
          <a:xfrm>
            <a:off x="6600812" y="3852378"/>
            <a:ext cx="2007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ZWIĘKSZENIE ZACHOROWALNOŚCI </a:t>
            </a:r>
            <a:br>
              <a:rPr lang="pl-PL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ŚMIERTELNOŚCI</a:t>
            </a:r>
          </a:p>
        </p:txBody>
      </p:sp>
    </p:spTree>
    <p:extLst>
      <p:ext uri="{BB962C8B-B14F-4D97-AF65-F5344CB8AC3E}">
        <p14:creationId xmlns:p14="http://schemas.microsoft.com/office/powerpoint/2010/main" val="2006032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78B545B5-E34F-4593-87CB-3E4D661534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23479"/>
            <a:ext cx="1537347" cy="499442"/>
          </a:xfrm>
          <a:prstGeom prst="rect">
            <a:avLst/>
          </a:prstGeom>
        </p:spPr>
      </p:pic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DF1C7C5A-E76F-465C-869F-29F99DAC0C79}"/>
              </a:ext>
            </a:extLst>
          </p:cNvPr>
          <p:cNvSpPr/>
          <p:nvPr/>
        </p:nvSpPr>
        <p:spPr>
          <a:xfrm>
            <a:off x="2718704" y="786242"/>
            <a:ext cx="3706592" cy="618988"/>
          </a:xfrm>
          <a:prstGeom prst="roundRect">
            <a:avLst/>
          </a:prstGeom>
          <a:gradFill flip="none" rotWithShape="1">
            <a:gsLst>
              <a:gs pos="0">
                <a:srgbClr val="42B23C">
                  <a:shade val="30000"/>
                  <a:satMod val="115000"/>
                </a:srgbClr>
              </a:gs>
              <a:gs pos="50000">
                <a:srgbClr val="42B23C">
                  <a:shade val="67500"/>
                  <a:satMod val="115000"/>
                </a:srgbClr>
              </a:gs>
              <a:gs pos="100000">
                <a:srgbClr val="42B23C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6420E52-C530-43C2-9871-C08475EF6636}"/>
              </a:ext>
            </a:extLst>
          </p:cNvPr>
          <p:cNvSpPr txBox="1"/>
          <p:nvPr/>
        </p:nvSpPr>
        <p:spPr>
          <a:xfrm>
            <a:off x="2718704" y="933111"/>
            <a:ext cx="4786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PRZYCZYNY ZMIAN KLIMATU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04C29BA-AFAF-4B27-B90E-98A9B59BD2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" b="173"/>
          <a:stretch/>
        </p:blipFill>
        <p:spPr>
          <a:xfrm>
            <a:off x="136325" y="1857309"/>
            <a:ext cx="2770487" cy="1841353"/>
          </a:xfrm>
          <a:prstGeom prst="roundRect">
            <a:avLst>
              <a:gd name="adj" fmla="val 3908"/>
            </a:avLst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6A52124-7FA4-46BB-9BD7-E62030F0D8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" b="47"/>
          <a:stretch/>
        </p:blipFill>
        <p:spPr>
          <a:xfrm>
            <a:off x="3200886" y="1851670"/>
            <a:ext cx="2770487" cy="1846991"/>
          </a:xfrm>
          <a:prstGeom prst="roundRect">
            <a:avLst>
              <a:gd name="adj" fmla="val 3949"/>
            </a:avLst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9940E6D2-B9B2-4197-95E8-B21CFC740B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0" b="3040"/>
          <a:stretch/>
        </p:blipFill>
        <p:spPr>
          <a:xfrm>
            <a:off x="6219180" y="1851670"/>
            <a:ext cx="2770487" cy="1846991"/>
          </a:xfrm>
          <a:prstGeom prst="roundRect">
            <a:avLst>
              <a:gd name="adj" fmla="val 3949"/>
            </a:avLst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C887F22-3169-4FBB-8210-983FB419BEE4}"/>
              </a:ext>
            </a:extLst>
          </p:cNvPr>
          <p:cNvSpPr txBox="1"/>
          <p:nvPr/>
        </p:nvSpPr>
        <p:spPr>
          <a:xfrm>
            <a:off x="683568" y="3811199"/>
            <a:ext cx="2395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PRZEMYSŁ 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81EAB299-B588-4CA4-B11F-46D885AED3A3}"/>
              </a:ext>
            </a:extLst>
          </p:cNvPr>
          <p:cNvSpPr txBox="1"/>
          <p:nvPr/>
        </p:nvSpPr>
        <p:spPr>
          <a:xfrm>
            <a:off x="3582518" y="3727285"/>
            <a:ext cx="2007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ROLNICTWO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AD45B45-97E6-4AAF-9840-F5054566AC33}"/>
              </a:ext>
            </a:extLst>
          </p:cNvPr>
          <p:cNvSpPr txBox="1"/>
          <p:nvPr/>
        </p:nvSpPr>
        <p:spPr>
          <a:xfrm>
            <a:off x="6600812" y="3852378"/>
            <a:ext cx="2007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TRANSPORT</a:t>
            </a:r>
          </a:p>
        </p:txBody>
      </p:sp>
    </p:spTree>
    <p:extLst>
      <p:ext uri="{BB962C8B-B14F-4D97-AF65-F5344CB8AC3E}">
        <p14:creationId xmlns:p14="http://schemas.microsoft.com/office/powerpoint/2010/main" val="2218972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78B545B5-E34F-4593-87CB-3E4D661534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23479"/>
            <a:ext cx="1537347" cy="499442"/>
          </a:xfrm>
          <a:prstGeom prst="rect">
            <a:avLst/>
          </a:prstGeom>
        </p:spPr>
      </p:pic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DF1C7C5A-E76F-465C-869F-29F99DAC0C79}"/>
              </a:ext>
            </a:extLst>
          </p:cNvPr>
          <p:cNvSpPr/>
          <p:nvPr/>
        </p:nvSpPr>
        <p:spPr>
          <a:xfrm>
            <a:off x="2718704" y="786242"/>
            <a:ext cx="3706592" cy="618988"/>
          </a:xfrm>
          <a:prstGeom prst="roundRect">
            <a:avLst/>
          </a:prstGeom>
          <a:gradFill flip="none" rotWithShape="1">
            <a:gsLst>
              <a:gs pos="0">
                <a:srgbClr val="42B23C">
                  <a:shade val="30000"/>
                  <a:satMod val="115000"/>
                </a:srgbClr>
              </a:gs>
              <a:gs pos="50000">
                <a:srgbClr val="42B23C">
                  <a:shade val="67500"/>
                  <a:satMod val="115000"/>
                </a:srgbClr>
              </a:gs>
              <a:gs pos="100000">
                <a:srgbClr val="42B23C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6420E52-C530-43C2-9871-C08475EF6636}"/>
              </a:ext>
            </a:extLst>
          </p:cNvPr>
          <p:cNvSpPr txBox="1"/>
          <p:nvPr/>
        </p:nvSpPr>
        <p:spPr>
          <a:xfrm>
            <a:off x="2718704" y="933111"/>
            <a:ext cx="4786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PRZYCZYNY ZMIAN KLIMATU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04C29BA-AFAF-4B27-B90E-98A9B59BD2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" b="159"/>
          <a:stretch/>
        </p:blipFill>
        <p:spPr>
          <a:xfrm>
            <a:off x="136325" y="1857309"/>
            <a:ext cx="2770487" cy="1841353"/>
          </a:xfrm>
          <a:prstGeom prst="roundRect">
            <a:avLst>
              <a:gd name="adj" fmla="val 3908"/>
            </a:avLst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6A52124-7FA4-46BB-9BD7-E62030F0D8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/>
        </p:blipFill>
        <p:spPr>
          <a:xfrm>
            <a:off x="3200886" y="1851670"/>
            <a:ext cx="2770487" cy="1846991"/>
          </a:xfrm>
          <a:prstGeom prst="roundRect">
            <a:avLst>
              <a:gd name="adj" fmla="val 3949"/>
            </a:avLst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9940E6D2-B9B2-4197-95E8-B21CFC740B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" r="500"/>
          <a:stretch/>
        </p:blipFill>
        <p:spPr>
          <a:xfrm>
            <a:off x="6219180" y="1851670"/>
            <a:ext cx="2770487" cy="1846991"/>
          </a:xfrm>
          <a:prstGeom prst="roundRect">
            <a:avLst>
              <a:gd name="adj" fmla="val 3949"/>
            </a:avLst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C887F22-3169-4FBB-8210-983FB419BEE4}"/>
              </a:ext>
            </a:extLst>
          </p:cNvPr>
          <p:cNvSpPr txBox="1"/>
          <p:nvPr/>
        </p:nvSpPr>
        <p:spPr>
          <a:xfrm>
            <a:off x="3568025" y="3793909"/>
            <a:ext cx="2395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CHLEWNIE I FERMY ZWIERZĄT 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81EAB299-B588-4CA4-B11F-46D885AED3A3}"/>
              </a:ext>
            </a:extLst>
          </p:cNvPr>
          <p:cNvSpPr txBox="1"/>
          <p:nvPr/>
        </p:nvSpPr>
        <p:spPr>
          <a:xfrm>
            <a:off x="436500" y="3837683"/>
            <a:ext cx="2007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PRODUKCJA ENERGII </a:t>
            </a:r>
            <a:br>
              <a:rPr lang="pl-PL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 PALIW KOPALNYCH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AD45B45-97E6-4AAF-9840-F5054566AC33}"/>
              </a:ext>
            </a:extLst>
          </p:cNvPr>
          <p:cNvSpPr txBox="1"/>
          <p:nvPr/>
        </p:nvSpPr>
        <p:spPr>
          <a:xfrm>
            <a:off x="6700281" y="3799116"/>
            <a:ext cx="2182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NIEWŁAŚCIWA GOSPODARKA ODPADAMI</a:t>
            </a:r>
          </a:p>
        </p:txBody>
      </p:sp>
    </p:spTree>
    <p:extLst>
      <p:ext uri="{BB962C8B-B14F-4D97-AF65-F5344CB8AC3E}">
        <p14:creationId xmlns:p14="http://schemas.microsoft.com/office/powerpoint/2010/main" val="565555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78B545B5-E34F-4593-87CB-3E4D661534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23479"/>
            <a:ext cx="1537347" cy="499442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F6420E52-C530-43C2-9871-C08475EF6636}"/>
              </a:ext>
            </a:extLst>
          </p:cNvPr>
          <p:cNvSpPr txBox="1"/>
          <p:nvPr/>
        </p:nvSpPr>
        <p:spPr>
          <a:xfrm>
            <a:off x="323528" y="299432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SKUTI ZMIAN KLIMATU</a:t>
            </a:r>
          </a:p>
        </p:txBody>
      </p:sp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B290FDBA-3E5F-4A62-B170-64B257212E16}"/>
              </a:ext>
            </a:extLst>
          </p:cNvPr>
          <p:cNvSpPr/>
          <p:nvPr/>
        </p:nvSpPr>
        <p:spPr>
          <a:xfrm>
            <a:off x="2718704" y="786242"/>
            <a:ext cx="3706592" cy="618988"/>
          </a:xfrm>
          <a:prstGeom prst="roundRect">
            <a:avLst/>
          </a:prstGeom>
          <a:gradFill flip="none" rotWithShape="1">
            <a:gsLst>
              <a:gs pos="0">
                <a:srgbClr val="42B23C">
                  <a:shade val="30000"/>
                  <a:satMod val="115000"/>
                </a:srgbClr>
              </a:gs>
              <a:gs pos="50000">
                <a:srgbClr val="42B23C">
                  <a:shade val="67500"/>
                  <a:satMod val="115000"/>
                </a:srgbClr>
              </a:gs>
              <a:gs pos="100000">
                <a:srgbClr val="42B23C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6B3B98BB-6A36-46A6-806B-3FF931D6454F}"/>
              </a:ext>
            </a:extLst>
          </p:cNvPr>
          <p:cNvSpPr txBox="1"/>
          <p:nvPr/>
        </p:nvSpPr>
        <p:spPr>
          <a:xfrm>
            <a:off x="2915816" y="895681"/>
            <a:ext cx="4786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GLOBALNE OCIEPLENIE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FB334BA-668A-4760-ABFF-A8AEAA323C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487"/>
            <a:ext cx="4608512" cy="4124181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66489868-AE96-42F1-9057-83CA350F3A1D}"/>
              </a:ext>
            </a:extLst>
          </p:cNvPr>
          <p:cNvSpPr txBox="1"/>
          <p:nvPr/>
        </p:nvSpPr>
        <p:spPr>
          <a:xfrm>
            <a:off x="5641671" y="1558040"/>
            <a:ext cx="3337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promieniowanie słoneczne przechodzi przez atmosferę i ogrzewa powierzchnię Ziemi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A67AA5AD-2FBF-4409-B940-0E90EA16CE70}"/>
              </a:ext>
            </a:extLst>
          </p:cNvPr>
          <p:cNvSpPr txBox="1"/>
          <p:nvPr/>
        </p:nvSpPr>
        <p:spPr>
          <a:xfrm>
            <a:off x="5653772" y="2643356"/>
            <a:ext cx="3337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promieniowanie słoneczne, które ogrzewa Ziemię zamienia się w promieniowanie cieplne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34D5CB2C-D509-4D7B-8E11-AE6D9A4F7DE4}"/>
              </a:ext>
            </a:extLst>
          </p:cNvPr>
          <p:cNvSpPr txBox="1"/>
          <p:nvPr/>
        </p:nvSpPr>
        <p:spPr>
          <a:xfrm>
            <a:off x="5641670" y="2128924"/>
            <a:ext cx="3337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część promieniowania słonecznego odbija się od atmosfery oraz powierzchni Ziemi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F0A87D2E-FB61-45EF-8E54-ACDEE40A7E52}"/>
              </a:ext>
            </a:extLst>
          </p:cNvPr>
          <p:cNvSpPr txBox="1"/>
          <p:nvPr/>
        </p:nvSpPr>
        <p:spPr>
          <a:xfrm>
            <a:off x="5641669" y="3405506"/>
            <a:ext cx="3337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część promieniowania cieplnego przechodzi przez atmosferę, a część zatrzymywana jest przez gazy cieplarniane i wraca z powrotem na Ziemię, powodując wzrost temperatury na jej powierzchni</a:t>
            </a:r>
          </a:p>
        </p:txBody>
      </p:sp>
      <p:sp>
        <p:nvSpPr>
          <p:cNvPr id="12" name="Strzałka: pagon 11">
            <a:extLst>
              <a:ext uri="{FF2B5EF4-FFF2-40B4-BE49-F238E27FC236}">
                <a16:creationId xmlns:a16="http://schemas.microsoft.com/office/drawing/2014/main" id="{1B5ADB31-823E-4FEF-81DA-C1275F5DE518}"/>
              </a:ext>
            </a:extLst>
          </p:cNvPr>
          <p:cNvSpPr/>
          <p:nvPr/>
        </p:nvSpPr>
        <p:spPr>
          <a:xfrm>
            <a:off x="5201159" y="1657857"/>
            <a:ext cx="216024" cy="262029"/>
          </a:xfrm>
          <a:prstGeom prst="chevron">
            <a:avLst/>
          </a:prstGeom>
          <a:gradFill flip="none" rotWithShape="1">
            <a:gsLst>
              <a:gs pos="0">
                <a:srgbClr val="42B23C">
                  <a:shade val="30000"/>
                  <a:satMod val="115000"/>
                </a:srgbClr>
              </a:gs>
              <a:gs pos="50000">
                <a:srgbClr val="42B23C">
                  <a:shade val="67500"/>
                  <a:satMod val="115000"/>
                </a:srgbClr>
              </a:gs>
              <a:gs pos="100000">
                <a:srgbClr val="42B23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5" name="Strzałka: pagon 24">
            <a:extLst>
              <a:ext uri="{FF2B5EF4-FFF2-40B4-BE49-F238E27FC236}">
                <a16:creationId xmlns:a16="http://schemas.microsoft.com/office/drawing/2014/main" id="{D1BC328B-D479-4B8B-AAD2-FB56C1B2D3F6}"/>
              </a:ext>
            </a:extLst>
          </p:cNvPr>
          <p:cNvSpPr/>
          <p:nvPr/>
        </p:nvSpPr>
        <p:spPr>
          <a:xfrm>
            <a:off x="5192270" y="2241124"/>
            <a:ext cx="216024" cy="262029"/>
          </a:xfrm>
          <a:prstGeom prst="chevron">
            <a:avLst/>
          </a:prstGeom>
          <a:gradFill flip="none" rotWithShape="1">
            <a:gsLst>
              <a:gs pos="0">
                <a:srgbClr val="42B23C">
                  <a:shade val="30000"/>
                  <a:satMod val="115000"/>
                </a:srgbClr>
              </a:gs>
              <a:gs pos="50000">
                <a:srgbClr val="42B23C">
                  <a:shade val="67500"/>
                  <a:satMod val="115000"/>
                </a:srgbClr>
              </a:gs>
              <a:gs pos="100000">
                <a:srgbClr val="42B23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6" name="Strzałka: pagon 25">
            <a:extLst>
              <a:ext uri="{FF2B5EF4-FFF2-40B4-BE49-F238E27FC236}">
                <a16:creationId xmlns:a16="http://schemas.microsoft.com/office/drawing/2014/main" id="{57E8CEBC-85F0-4930-BC16-E585E761AA7A}"/>
              </a:ext>
            </a:extLst>
          </p:cNvPr>
          <p:cNvSpPr/>
          <p:nvPr/>
        </p:nvSpPr>
        <p:spPr>
          <a:xfrm>
            <a:off x="5192270" y="2815201"/>
            <a:ext cx="216024" cy="262029"/>
          </a:xfrm>
          <a:prstGeom prst="chevron">
            <a:avLst/>
          </a:prstGeom>
          <a:gradFill flip="none" rotWithShape="1">
            <a:gsLst>
              <a:gs pos="0">
                <a:srgbClr val="42B23C">
                  <a:shade val="30000"/>
                  <a:satMod val="115000"/>
                </a:srgbClr>
              </a:gs>
              <a:gs pos="50000">
                <a:srgbClr val="42B23C">
                  <a:shade val="67500"/>
                  <a:satMod val="115000"/>
                </a:srgbClr>
              </a:gs>
              <a:gs pos="100000">
                <a:srgbClr val="42B23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7" name="Strzałka: pagon 26">
            <a:extLst>
              <a:ext uri="{FF2B5EF4-FFF2-40B4-BE49-F238E27FC236}">
                <a16:creationId xmlns:a16="http://schemas.microsoft.com/office/drawing/2014/main" id="{E9477EE5-EFE4-4DC8-B87B-6AF951663E30}"/>
              </a:ext>
            </a:extLst>
          </p:cNvPr>
          <p:cNvSpPr/>
          <p:nvPr/>
        </p:nvSpPr>
        <p:spPr>
          <a:xfrm>
            <a:off x="5192270" y="3701325"/>
            <a:ext cx="216024" cy="262029"/>
          </a:xfrm>
          <a:prstGeom prst="chevron">
            <a:avLst/>
          </a:prstGeom>
          <a:gradFill flip="none" rotWithShape="1">
            <a:gsLst>
              <a:gs pos="0">
                <a:srgbClr val="42B23C">
                  <a:shade val="30000"/>
                  <a:satMod val="115000"/>
                </a:srgbClr>
              </a:gs>
              <a:gs pos="50000">
                <a:srgbClr val="42B23C">
                  <a:shade val="67500"/>
                  <a:satMod val="115000"/>
                </a:srgbClr>
              </a:gs>
              <a:gs pos="100000">
                <a:srgbClr val="42B23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8" name="Prostokąt: zaokrąglone rogi 27">
            <a:extLst>
              <a:ext uri="{FF2B5EF4-FFF2-40B4-BE49-F238E27FC236}">
                <a16:creationId xmlns:a16="http://schemas.microsoft.com/office/drawing/2014/main" id="{5E4B0151-FE82-4FF1-A129-131CA3986F28}"/>
              </a:ext>
            </a:extLst>
          </p:cNvPr>
          <p:cNvSpPr/>
          <p:nvPr/>
        </p:nvSpPr>
        <p:spPr>
          <a:xfrm>
            <a:off x="155285" y="3344366"/>
            <a:ext cx="1392379" cy="1279302"/>
          </a:xfrm>
          <a:prstGeom prst="roundRect">
            <a:avLst/>
          </a:prstGeom>
          <a:gradFill flip="none" rotWithShape="1">
            <a:gsLst>
              <a:gs pos="0">
                <a:srgbClr val="42B23C">
                  <a:shade val="30000"/>
                  <a:satMod val="115000"/>
                </a:srgbClr>
              </a:gs>
              <a:gs pos="50000">
                <a:srgbClr val="42B23C">
                  <a:shade val="67500"/>
                  <a:satMod val="115000"/>
                </a:srgbClr>
              </a:gs>
              <a:gs pos="100000">
                <a:srgbClr val="42B23C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91B2E34B-EAF0-47BD-94CB-68140C7CC166}"/>
              </a:ext>
            </a:extLst>
          </p:cNvPr>
          <p:cNvSpPr txBox="1"/>
          <p:nvPr/>
        </p:nvSpPr>
        <p:spPr>
          <a:xfrm>
            <a:off x="176078" y="3453207"/>
            <a:ext cx="1392379" cy="1119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GAZY CIEPLARNIANE:</a:t>
            </a:r>
          </a:p>
          <a:p>
            <a:pPr algn="ctr">
              <a:lnSpc>
                <a:spcPct val="150000"/>
              </a:lnSpc>
            </a:pPr>
            <a:r>
              <a:rPr lang="pl-PL" sz="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 wodna</a:t>
            </a:r>
          </a:p>
          <a:p>
            <a:pPr algn="ctr">
              <a:lnSpc>
                <a:spcPct val="150000"/>
              </a:lnSpc>
            </a:pPr>
            <a:r>
              <a:rPr lang="pl-PL" sz="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dwutlenek węgla</a:t>
            </a:r>
          </a:p>
          <a:p>
            <a:pPr algn="ctr">
              <a:lnSpc>
                <a:spcPct val="150000"/>
              </a:lnSpc>
            </a:pPr>
            <a:r>
              <a:rPr lang="pl-PL" sz="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metan</a:t>
            </a:r>
          </a:p>
          <a:p>
            <a:pPr algn="ctr">
              <a:lnSpc>
                <a:spcPct val="150000"/>
              </a:lnSpc>
            </a:pPr>
            <a:r>
              <a:rPr lang="pl-PL" sz="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podtlenek azotu </a:t>
            </a:r>
          </a:p>
          <a:p>
            <a:pPr algn="ctr">
              <a:lnSpc>
                <a:spcPct val="150000"/>
              </a:lnSpc>
            </a:pPr>
            <a:r>
              <a:rPr lang="pl-PL" sz="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ozon</a:t>
            </a:r>
          </a:p>
        </p:txBody>
      </p:sp>
    </p:spTree>
    <p:extLst>
      <p:ext uri="{BB962C8B-B14F-4D97-AF65-F5344CB8AC3E}">
        <p14:creationId xmlns:p14="http://schemas.microsoft.com/office/powerpoint/2010/main" val="1776233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az 23">
            <a:extLst>
              <a:ext uri="{FF2B5EF4-FFF2-40B4-BE49-F238E27FC236}">
                <a16:creationId xmlns:a16="http://schemas.microsoft.com/office/drawing/2014/main" id="{5E72D00B-82EB-462B-B716-F701542723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6" r="6046" b="3992"/>
          <a:stretch/>
        </p:blipFill>
        <p:spPr>
          <a:xfrm>
            <a:off x="5399584" y="695187"/>
            <a:ext cx="3744416" cy="4077822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78B545B5-E34F-4593-87CB-3E4D661534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23479"/>
            <a:ext cx="1537347" cy="499442"/>
          </a:xfrm>
          <a:prstGeom prst="rect">
            <a:avLst/>
          </a:prstGeom>
        </p:spPr>
      </p:pic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B290FDBA-3E5F-4A62-B170-64B257212E16}"/>
              </a:ext>
            </a:extLst>
          </p:cNvPr>
          <p:cNvSpPr/>
          <p:nvPr/>
        </p:nvSpPr>
        <p:spPr>
          <a:xfrm>
            <a:off x="1653742" y="878135"/>
            <a:ext cx="2141329" cy="618988"/>
          </a:xfrm>
          <a:prstGeom prst="roundRect">
            <a:avLst/>
          </a:prstGeom>
          <a:gradFill flip="none" rotWithShape="1">
            <a:gsLst>
              <a:gs pos="0">
                <a:srgbClr val="42B23C">
                  <a:shade val="30000"/>
                  <a:satMod val="115000"/>
                </a:srgbClr>
              </a:gs>
              <a:gs pos="50000">
                <a:srgbClr val="42B23C">
                  <a:shade val="67500"/>
                  <a:satMod val="115000"/>
                </a:srgbClr>
              </a:gs>
              <a:gs pos="100000">
                <a:srgbClr val="42B23C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6B3B98BB-6A36-46A6-806B-3FF931D6454F}"/>
              </a:ext>
            </a:extLst>
          </p:cNvPr>
          <p:cNvSpPr txBox="1"/>
          <p:nvPr/>
        </p:nvSpPr>
        <p:spPr>
          <a:xfrm>
            <a:off x="1932319" y="987574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MITYGACJA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91B2E34B-EAF0-47BD-94CB-68140C7CC166}"/>
              </a:ext>
            </a:extLst>
          </p:cNvPr>
          <p:cNvSpPr txBox="1"/>
          <p:nvPr/>
        </p:nvSpPr>
        <p:spPr>
          <a:xfrm>
            <a:off x="176078" y="3453207"/>
            <a:ext cx="1392379" cy="1119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GAZY CIEPLARNIANE:</a:t>
            </a:r>
          </a:p>
          <a:p>
            <a:pPr algn="ctr">
              <a:lnSpc>
                <a:spcPct val="150000"/>
              </a:lnSpc>
            </a:pPr>
            <a:r>
              <a:rPr lang="pl-PL" sz="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 wodna</a:t>
            </a:r>
          </a:p>
          <a:p>
            <a:pPr algn="ctr">
              <a:lnSpc>
                <a:spcPct val="150000"/>
              </a:lnSpc>
            </a:pPr>
            <a:r>
              <a:rPr lang="pl-PL" sz="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dwutlenek węgla</a:t>
            </a:r>
          </a:p>
          <a:p>
            <a:pPr algn="ctr">
              <a:lnSpc>
                <a:spcPct val="150000"/>
              </a:lnSpc>
            </a:pPr>
            <a:r>
              <a:rPr lang="pl-PL" sz="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metan</a:t>
            </a:r>
          </a:p>
          <a:p>
            <a:pPr algn="ctr">
              <a:lnSpc>
                <a:spcPct val="150000"/>
              </a:lnSpc>
            </a:pPr>
            <a:r>
              <a:rPr lang="pl-PL" sz="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podtlenek azotu </a:t>
            </a:r>
          </a:p>
          <a:p>
            <a:pPr algn="ctr">
              <a:lnSpc>
                <a:spcPct val="150000"/>
              </a:lnSpc>
            </a:pPr>
            <a:r>
              <a:rPr lang="pl-PL" sz="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ozon</a:t>
            </a:r>
          </a:p>
        </p:txBody>
      </p:sp>
      <p:sp>
        <p:nvSpPr>
          <p:cNvPr id="18" name="Prostokąt: zaokrąglone rogi 17">
            <a:extLst>
              <a:ext uri="{FF2B5EF4-FFF2-40B4-BE49-F238E27FC236}">
                <a16:creationId xmlns:a16="http://schemas.microsoft.com/office/drawing/2014/main" id="{857288AC-1014-4CA4-8752-CA9B9E6EE7FA}"/>
              </a:ext>
            </a:extLst>
          </p:cNvPr>
          <p:cNvSpPr/>
          <p:nvPr/>
        </p:nvSpPr>
        <p:spPr>
          <a:xfrm>
            <a:off x="1569077" y="2857758"/>
            <a:ext cx="2141329" cy="618988"/>
          </a:xfrm>
          <a:prstGeom prst="roundRect">
            <a:avLst/>
          </a:prstGeom>
          <a:gradFill flip="none" rotWithShape="1">
            <a:gsLst>
              <a:gs pos="0">
                <a:srgbClr val="42B23C">
                  <a:shade val="30000"/>
                  <a:satMod val="115000"/>
                </a:srgbClr>
              </a:gs>
              <a:gs pos="50000">
                <a:srgbClr val="42B23C">
                  <a:shade val="67500"/>
                  <a:satMod val="115000"/>
                </a:srgbClr>
              </a:gs>
              <a:gs pos="100000">
                <a:srgbClr val="42B23C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BD98685C-4638-4754-90DD-C3C57ABE2C38}"/>
              </a:ext>
            </a:extLst>
          </p:cNvPr>
          <p:cNvSpPr txBox="1"/>
          <p:nvPr/>
        </p:nvSpPr>
        <p:spPr>
          <a:xfrm>
            <a:off x="1847654" y="2967197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ADAPTACJA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526708A6-53AD-4224-B1E7-C10A4C3A63C4}"/>
              </a:ext>
            </a:extLst>
          </p:cNvPr>
          <p:cNvSpPr txBox="1"/>
          <p:nvPr/>
        </p:nvSpPr>
        <p:spPr>
          <a:xfrm>
            <a:off x="0" y="3863538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działania, mające na celu dostosowanie się do obecnych warunków klimatycznych i ich skutków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0CDECD44-5F5D-4D40-B3D3-63CF5D2BE40C}"/>
              </a:ext>
            </a:extLst>
          </p:cNvPr>
          <p:cNvSpPr txBox="1"/>
          <p:nvPr/>
        </p:nvSpPr>
        <p:spPr>
          <a:xfrm>
            <a:off x="0" y="1830334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działania, mające na celu zapobieganie lub ograniczanie emisji gazów cieplarnianych </a:t>
            </a:r>
          </a:p>
        </p:txBody>
      </p:sp>
      <p:sp>
        <p:nvSpPr>
          <p:cNvPr id="29" name="Strzałka: pagon 28">
            <a:extLst>
              <a:ext uri="{FF2B5EF4-FFF2-40B4-BE49-F238E27FC236}">
                <a16:creationId xmlns:a16="http://schemas.microsoft.com/office/drawing/2014/main" id="{A8A5ED12-707F-47C0-8353-EB49042F9966}"/>
              </a:ext>
            </a:extLst>
          </p:cNvPr>
          <p:cNvSpPr/>
          <p:nvPr/>
        </p:nvSpPr>
        <p:spPr>
          <a:xfrm rot="5400000">
            <a:off x="2580735" y="1612481"/>
            <a:ext cx="216024" cy="262029"/>
          </a:xfrm>
          <a:prstGeom prst="chevron">
            <a:avLst/>
          </a:prstGeom>
          <a:gradFill flip="none" rotWithShape="1">
            <a:gsLst>
              <a:gs pos="0">
                <a:srgbClr val="42B23C">
                  <a:shade val="30000"/>
                  <a:satMod val="115000"/>
                </a:srgbClr>
              </a:gs>
              <a:gs pos="50000">
                <a:srgbClr val="42B23C">
                  <a:shade val="67500"/>
                  <a:satMod val="115000"/>
                </a:srgbClr>
              </a:gs>
              <a:gs pos="100000">
                <a:srgbClr val="42B23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30" name="Strzałka: pagon 29">
            <a:extLst>
              <a:ext uri="{FF2B5EF4-FFF2-40B4-BE49-F238E27FC236}">
                <a16:creationId xmlns:a16="http://schemas.microsoft.com/office/drawing/2014/main" id="{249BA3FE-0B88-4BBB-B7BE-8CD22F359E72}"/>
              </a:ext>
            </a:extLst>
          </p:cNvPr>
          <p:cNvSpPr/>
          <p:nvPr/>
        </p:nvSpPr>
        <p:spPr>
          <a:xfrm rot="5400000">
            <a:off x="2531728" y="3593847"/>
            <a:ext cx="216024" cy="262029"/>
          </a:xfrm>
          <a:prstGeom prst="chevron">
            <a:avLst/>
          </a:prstGeom>
          <a:gradFill flip="none" rotWithShape="1">
            <a:gsLst>
              <a:gs pos="0">
                <a:srgbClr val="42B23C">
                  <a:shade val="30000"/>
                  <a:satMod val="115000"/>
                </a:srgbClr>
              </a:gs>
              <a:gs pos="50000">
                <a:srgbClr val="42B23C">
                  <a:shade val="67500"/>
                  <a:satMod val="115000"/>
                </a:srgbClr>
              </a:gs>
              <a:gs pos="100000">
                <a:srgbClr val="42B23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271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2C7DE5C3-B003-4515-839B-D391422B3A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10" b="47201"/>
          <a:stretch/>
        </p:blipFill>
        <p:spPr>
          <a:xfrm>
            <a:off x="1219246" y="838477"/>
            <a:ext cx="6705508" cy="3861398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78B545B5-E34F-4593-87CB-3E4D661534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23479"/>
            <a:ext cx="1537347" cy="499442"/>
          </a:xfrm>
          <a:prstGeom prst="rect">
            <a:avLst/>
          </a:prstGeom>
        </p:spPr>
      </p:pic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B290FDBA-3E5F-4A62-B170-64B257212E16}"/>
              </a:ext>
            </a:extLst>
          </p:cNvPr>
          <p:cNvSpPr/>
          <p:nvPr/>
        </p:nvSpPr>
        <p:spPr>
          <a:xfrm>
            <a:off x="3501335" y="203102"/>
            <a:ext cx="2141329" cy="618988"/>
          </a:xfrm>
          <a:prstGeom prst="roundRect">
            <a:avLst/>
          </a:prstGeom>
          <a:gradFill flip="none" rotWithShape="1">
            <a:gsLst>
              <a:gs pos="0">
                <a:srgbClr val="42B23C">
                  <a:shade val="30000"/>
                  <a:satMod val="115000"/>
                </a:srgbClr>
              </a:gs>
              <a:gs pos="50000">
                <a:srgbClr val="42B23C">
                  <a:shade val="67500"/>
                  <a:satMod val="115000"/>
                </a:srgbClr>
              </a:gs>
              <a:gs pos="100000">
                <a:srgbClr val="42B23C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6B3B98BB-6A36-46A6-806B-3FF931D6454F}"/>
              </a:ext>
            </a:extLst>
          </p:cNvPr>
          <p:cNvSpPr txBox="1"/>
          <p:nvPr/>
        </p:nvSpPr>
        <p:spPr>
          <a:xfrm>
            <a:off x="3839962" y="291977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MITYGACJA</a:t>
            </a:r>
          </a:p>
        </p:txBody>
      </p:sp>
    </p:spTree>
    <p:extLst>
      <p:ext uri="{BB962C8B-B14F-4D97-AF65-F5344CB8AC3E}">
        <p14:creationId xmlns:p14="http://schemas.microsoft.com/office/powerpoint/2010/main" val="147274434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4028</TotalTime>
  <Words>281</Words>
  <Application>Microsoft Office PowerPoint</Application>
  <PresentationFormat>Pokaz na ekranie (16:9)</PresentationFormat>
  <Paragraphs>84</Paragraphs>
  <Slides>16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1" baseType="lpstr">
      <vt:lpstr>Open Sans</vt:lpstr>
      <vt:lpstr>Calibri</vt:lpstr>
      <vt:lpstr>Arial</vt:lpstr>
      <vt:lpstr>Open Sans ExtraBold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Marcin Fijołek</dc:creator>
  <cp:lastModifiedBy>Małgorzata Masłowska</cp:lastModifiedBy>
  <cp:revision>367</cp:revision>
  <cp:lastPrinted>2021-05-18T12:18:59Z</cp:lastPrinted>
  <dcterms:created xsi:type="dcterms:W3CDTF">2017-03-20T12:41:40Z</dcterms:created>
  <dcterms:modified xsi:type="dcterms:W3CDTF">2021-09-14T12:26:09Z</dcterms:modified>
</cp:coreProperties>
</file>